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olors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5" r:id="rId7"/>
    <p:sldId id="263"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3" r:id="rId33"/>
    <p:sldId id="294" r:id="rId34"/>
    <p:sldId id="295" r:id="rId35"/>
    <p:sldId id="296" r:id="rId36"/>
    <p:sldId id="297" r:id="rId37"/>
    <p:sldId id="290" r:id="rId38"/>
    <p:sldId id="292" r:id="rId39"/>
    <p:sldId id="291" r:id="rId4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8" d="100"/>
          <a:sy n="68" d="100"/>
        </p:scale>
        <p:origin x="-2196" y="-10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ru-RU" b="1" dirty="0" smtClean="0">
                <a:latin typeface="Times New Roman" panose="02020603050405020304" pitchFamily="18" charset="0"/>
                <a:cs typeface="Times New Roman" panose="02020603050405020304" pitchFamily="18" charset="0"/>
              </a:rPr>
              <a:t>Распределение</a:t>
            </a:r>
            <a:r>
              <a:rPr lang="ru-RU" b="1" baseline="0" dirty="0" smtClean="0">
                <a:latin typeface="Times New Roman" panose="02020603050405020304" pitchFamily="18" charset="0"/>
                <a:cs typeface="Times New Roman" panose="02020603050405020304" pitchFamily="18" charset="0"/>
              </a:rPr>
              <a:t> участников по полученным баллам</a:t>
            </a:r>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c:rich>
      </c:tx>
      <c:layout/>
      <c:spPr>
        <a:noFill/>
        <a:ln>
          <a:noFill/>
        </a:ln>
        <a:effectLst/>
      </c:spPr>
    </c:title>
    <c:plotArea>
      <c:layout/>
      <c:barChart>
        <c:barDir val="col"/>
        <c:grouping val="clustered"/>
        <c:ser>
          <c:idx val="0"/>
          <c:order val="0"/>
          <c:tx>
            <c:strRef>
              <c:f>Лист1!$B$1</c:f>
              <c:strCache>
                <c:ptCount val="1"/>
                <c:pt idx="0">
                  <c:v>Самарская область 22 </c:v>
                </c:pt>
              </c:strCache>
            </c:strRef>
          </c:tx>
          <c:spPr>
            <a:solidFill>
              <a:schemeClr val="accent6"/>
            </a:solidFill>
            <a:ln>
              <a:noFill/>
            </a:ln>
            <a:effectLst/>
          </c:spPr>
          <c:cat>
            <c:numRef>
              <c:f>Лист1!$A$2:$A$5</c:f>
              <c:numCache>
                <c:formatCode>General</c:formatCode>
                <c:ptCount val="4"/>
                <c:pt idx="0">
                  <c:v>2</c:v>
                </c:pt>
                <c:pt idx="1">
                  <c:v>3</c:v>
                </c:pt>
                <c:pt idx="2">
                  <c:v>4</c:v>
                </c:pt>
                <c:pt idx="3">
                  <c:v>5</c:v>
                </c:pt>
              </c:numCache>
            </c:numRef>
          </c:cat>
          <c:val>
            <c:numRef>
              <c:f>Лист1!$B$2:$B$5</c:f>
              <c:numCache>
                <c:formatCode>General</c:formatCode>
                <c:ptCount val="4"/>
                <c:pt idx="0">
                  <c:v>4.03</c:v>
                </c:pt>
                <c:pt idx="1">
                  <c:v>30.779999999999987</c:v>
                </c:pt>
                <c:pt idx="2">
                  <c:v>47.06</c:v>
                </c:pt>
                <c:pt idx="3">
                  <c:v>18.130000000000013</c:v>
                </c:pt>
              </c:numCache>
            </c:numRef>
          </c:val>
          <c:extLst xmlns:c16r2="http://schemas.microsoft.com/office/drawing/2015/06/chart">
            <c:ext xmlns:c16="http://schemas.microsoft.com/office/drawing/2014/chart" uri="{C3380CC4-5D6E-409C-BE32-E72D297353CC}">
              <c16:uniqueId val="{00000000-D5A5-453A-891D-BF6704B24870}"/>
            </c:ext>
          </c:extLst>
        </c:ser>
        <c:ser>
          <c:idx val="1"/>
          <c:order val="1"/>
          <c:tx>
            <c:strRef>
              <c:f>Лист1!$C$1</c:f>
              <c:strCache>
                <c:ptCount val="1"/>
                <c:pt idx="0">
                  <c:v>Юго-Восточное управление 22</c:v>
                </c:pt>
              </c:strCache>
            </c:strRef>
          </c:tx>
          <c:spPr>
            <a:solidFill>
              <a:schemeClr val="accent5"/>
            </a:solidFill>
            <a:ln>
              <a:noFill/>
            </a:ln>
            <a:effectLst/>
          </c:spPr>
          <c:cat>
            <c:numRef>
              <c:f>Лист1!$A$2:$A$5</c:f>
              <c:numCache>
                <c:formatCode>General</c:formatCode>
                <c:ptCount val="4"/>
                <c:pt idx="0">
                  <c:v>2</c:v>
                </c:pt>
                <c:pt idx="1">
                  <c:v>3</c:v>
                </c:pt>
                <c:pt idx="2">
                  <c:v>4</c:v>
                </c:pt>
                <c:pt idx="3">
                  <c:v>5</c:v>
                </c:pt>
              </c:numCache>
            </c:numRef>
          </c:cat>
          <c:val>
            <c:numRef>
              <c:f>Лист1!$C$2:$C$5</c:f>
              <c:numCache>
                <c:formatCode>General</c:formatCode>
                <c:ptCount val="4"/>
                <c:pt idx="0">
                  <c:v>2.71</c:v>
                </c:pt>
                <c:pt idx="1">
                  <c:v>31.830000000000005</c:v>
                </c:pt>
                <c:pt idx="2">
                  <c:v>50.34</c:v>
                </c:pt>
                <c:pt idx="3">
                  <c:v>15.12</c:v>
                </c:pt>
              </c:numCache>
            </c:numRef>
          </c:val>
          <c:extLst xmlns:c16r2="http://schemas.microsoft.com/office/drawing/2015/06/chart">
            <c:ext xmlns:c16="http://schemas.microsoft.com/office/drawing/2014/chart" uri="{C3380CC4-5D6E-409C-BE32-E72D297353CC}">
              <c16:uniqueId val="{00000001-D5A5-453A-891D-BF6704B24870}"/>
            </c:ext>
          </c:extLst>
        </c:ser>
        <c:ser>
          <c:idx val="2"/>
          <c:order val="2"/>
          <c:tx>
            <c:strRef>
              <c:f>Лист1!$D$1</c:f>
              <c:strCache>
                <c:ptCount val="1"/>
                <c:pt idx="0">
                  <c:v>Самарская область 23</c:v>
                </c:pt>
              </c:strCache>
            </c:strRef>
          </c:tx>
          <c:spPr>
            <a:solidFill>
              <a:schemeClr val="accent4"/>
            </a:solidFill>
            <a:ln>
              <a:noFill/>
            </a:ln>
            <a:effectLst/>
          </c:spPr>
          <c:cat>
            <c:numRef>
              <c:f>Лист1!$A$2:$A$5</c:f>
              <c:numCache>
                <c:formatCode>General</c:formatCode>
                <c:ptCount val="4"/>
                <c:pt idx="0">
                  <c:v>2</c:v>
                </c:pt>
                <c:pt idx="1">
                  <c:v>3</c:v>
                </c:pt>
                <c:pt idx="2">
                  <c:v>4</c:v>
                </c:pt>
                <c:pt idx="3">
                  <c:v>5</c:v>
                </c:pt>
              </c:numCache>
            </c:numRef>
          </c:cat>
          <c:val>
            <c:numRef>
              <c:f>Лист1!$D$2:$D$5</c:f>
              <c:numCache>
                <c:formatCode>General</c:formatCode>
                <c:ptCount val="4"/>
                <c:pt idx="0">
                  <c:v>3.51</c:v>
                </c:pt>
                <c:pt idx="1">
                  <c:v>31.59</c:v>
                </c:pt>
                <c:pt idx="2">
                  <c:v>46.58</c:v>
                </c:pt>
                <c:pt idx="3">
                  <c:v>18.329999999999988</c:v>
                </c:pt>
              </c:numCache>
            </c:numRef>
          </c:val>
          <c:extLst xmlns:c16r2="http://schemas.microsoft.com/office/drawing/2015/06/chart">
            <c:ext xmlns:c16="http://schemas.microsoft.com/office/drawing/2014/chart" uri="{C3380CC4-5D6E-409C-BE32-E72D297353CC}">
              <c16:uniqueId val="{00000004-D5A5-453A-891D-BF6704B24870}"/>
            </c:ext>
          </c:extLst>
        </c:ser>
        <c:ser>
          <c:idx val="3"/>
          <c:order val="3"/>
          <c:tx>
            <c:strRef>
              <c:f>Лист1!$E$1</c:f>
              <c:strCache>
                <c:ptCount val="1"/>
                <c:pt idx="0">
                  <c:v>Юго-Восточное управление 23</c:v>
                </c:pt>
              </c:strCache>
            </c:strRef>
          </c:tx>
          <c:spPr>
            <a:solidFill>
              <a:schemeClr val="accent6">
                <a:lumMod val="60000"/>
              </a:schemeClr>
            </a:solidFill>
            <a:ln>
              <a:noFill/>
            </a:ln>
            <a:effectLst/>
          </c:spPr>
          <c:cat>
            <c:numRef>
              <c:f>Лист1!$A$2:$A$5</c:f>
              <c:numCache>
                <c:formatCode>General</c:formatCode>
                <c:ptCount val="4"/>
                <c:pt idx="0">
                  <c:v>2</c:v>
                </c:pt>
                <c:pt idx="1">
                  <c:v>3</c:v>
                </c:pt>
                <c:pt idx="2">
                  <c:v>4</c:v>
                </c:pt>
                <c:pt idx="3">
                  <c:v>5</c:v>
                </c:pt>
              </c:numCache>
            </c:numRef>
          </c:cat>
          <c:val>
            <c:numRef>
              <c:f>Лист1!$E$2:$E$5</c:f>
              <c:numCache>
                <c:formatCode>General</c:formatCode>
                <c:ptCount val="4"/>
                <c:pt idx="0">
                  <c:v>2.8</c:v>
                </c:pt>
                <c:pt idx="1">
                  <c:v>33.6</c:v>
                </c:pt>
                <c:pt idx="2">
                  <c:v>51.2</c:v>
                </c:pt>
                <c:pt idx="3">
                  <c:v>15.2</c:v>
                </c:pt>
              </c:numCache>
            </c:numRef>
          </c:val>
          <c:extLst xmlns:c16r2="http://schemas.microsoft.com/office/drawing/2015/06/chart">
            <c:ext xmlns:c16="http://schemas.microsoft.com/office/drawing/2014/chart" uri="{C3380CC4-5D6E-409C-BE32-E72D297353CC}">
              <c16:uniqueId val="{00000005-D5A5-453A-891D-BF6704B24870}"/>
            </c:ext>
          </c:extLst>
        </c:ser>
        <c:gapWidth val="219"/>
        <c:overlap val="-27"/>
        <c:axId val="84801792"/>
        <c:axId val="72507392"/>
      </c:barChart>
      <c:catAx>
        <c:axId val="848017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72507392"/>
        <c:crosses val="autoZero"/>
        <c:auto val="1"/>
        <c:lblAlgn val="ctr"/>
        <c:lblOffset val="100"/>
      </c:catAx>
      <c:valAx>
        <c:axId val="7250739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8480179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chart>
  <c:spPr>
    <a:noFill/>
    <a:ln>
      <a:noFill/>
    </a:ln>
    <a:effectLst/>
  </c:spPr>
  <c:txPr>
    <a:bodyPr/>
    <a:lstStyle/>
    <a:p>
      <a:pPr>
        <a:defRPr/>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autoTitleDeleted val="1"/>
    <c:plotArea>
      <c:layout/>
      <c:barChart>
        <c:barDir val="col"/>
        <c:grouping val="clustered"/>
        <c:ser>
          <c:idx val="0"/>
          <c:order val="0"/>
          <c:tx>
            <c:strRef>
              <c:f>Лист1!$B$1</c:f>
              <c:strCache>
                <c:ptCount val="1"/>
                <c:pt idx="0">
                  <c:v>Самарская область</c:v>
                </c:pt>
              </c:strCache>
            </c:strRef>
          </c:tx>
          <c:spPr>
            <a:solidFill>
              <a:schemeClr val="accent2"/>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c:v>
                </c:pt>
                <c:pt idx="1">
                  <c:v>"3"</c:v>
                </c:pt>
                <c:pt idx="2">
                  <c:v>"4"</c:v>
                </c:pt>
                <c:pt idx="3">
                  <c:v>"5"</c:v>
                </c:pt>
              </c:strCache>
            </c:strRef>
          </c:cat>
          <c:val>
            <c:numRef>
              <c:f>Лист1!$B$2:$B$5</c:f>
              <c:numCache>
                <c:formatCode>General</c:formatCode>
                <c:ptCount val="4"/>
                <c:pt idx="0">
                  <c:v>3.51</c:v>
                </c:pt>
                <c:pt idx="1">
                  <c:v>31.59</c:v>
                </c:pt>
                <c:pt idx="2">
                  <c:v>46.58</c:v>
                </c:pt>
                <c:pt idx="3">
                  <c:v>18.329999999999988</c:v>
                </c:pt>
              </c:numCache>
            </c:numRef>
          </c:val>
          <c:extLst xmlns:c16r2="http://schemas.microsoft.com/office/drawing/2015/06/chart">
            <c:ext xmlns:c16="http://schemas.microsoft.com/office/drawing/2014/chart" uri="{C3380CC4-5D6E-409C-BE32-E72D297353CC}">
              <c16:uniqueId val="{00000000-D9C6-4227-B1AE-ADFD556FAED1}"/>
            </c:ext>
          </c:extLst>
        </c:ser>
        <c:ser>
          <c:idx val="1"/>
          <c:order val="1"/>
          <c:tx>
            <c:strRef>
              <c:f>Лист1!$C$1</c:f>
              <c:strCache>
                <c:ptCount val="1"/>
                <c:pt idx="0">
                  <c:v>Юго-Восточное управление</c:v>
                </c:pt>
              </c:strCache>
            </c:strRef>
          </c:tx>
          <c:spPr>
            <a:solidFill>
              <a:schemeClr val="accent4"/>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c:v>
                </c:pt>
                <c:pt idx="1">
                  <c:v>"3"</c:v>
                </c:pt>
                <c:pt idx="2">
                  <c:v>"4"</c:v>
                </c:pt>
                <c:pt idx="3">
                  <c:v>"5"</c:v>
                </c:pt>
              </c:strCache>
            </c:strRef>
          </c:cat>
          <c:val>
            <c:numRef>
              <c:f>Лист1!$C$2:$C$5</c:f>
              <c:numCache>
                <c:formatCode>General</c:formatCode>
                <c:ptCount val="4"/>
                <c:pt idx="0">
                  <c:v>2.7</c:v>
                </c:pt>
                <c:pt idx="1">
                  <c:v>33.6</c:v>
                </c:pt>
                <c:pt idx="2">
                  <c:v>51.2</c:v>
                </c:pt>
                <c:pt idx="3">
                  <c:v>12.4</c:v>
                </c:pt>
              </c:numCache>
            </c:numRef>
          </c:val>
          <c:extLst xmlns:c16r2="http://schemas.microsoft.com/office/drawing/2015/06/chart">
            <c:ext xmlns:c16="http://schemas.microsoft.com/office/drawing/2014/chart" uri="{C3380CC4-5D6E-409C-BE32-E72D297353CC}">
              <c16:uniqueId val="{00000001-D9C6-4227-B1AE-ADFD556FAED1}"/>
            </c:ext>
          </c:extLst>
        </c:ser>
        <c:ser>
          <c:idx val="2"/>
          <c:order val="2"/>
          <c:tx>
            <c:strRef>
              <c:f>Лист1!$D$1</c:f>
              <c:strCache>
                <c:ptCount val="1"/>
                <c:pt idx="0">
                  <c:v>Алексеевский район</c:v>
                </c:pt>
              </c:strCache>
            </c:strRef>
          </c:tx>
          <c:spPr>
            <a:solidFill>
              <a:schemeClr val="accent6"/>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c:v>
                </c:pt>
                <c:pt idx="1">
                  <c:v>"3"</c:v>
                </c:pt>
                <c:pt idx="2">
                  <c:v>"4"</c:v>
                </c:pt>
                <c:pt idx="3">
                  <c:v>"5"</c:v>
                </c:pt>
              </c:strCache>
            </c:strRef>
          </c:cat>
          <c:val>
            <c:numRef>
              <c:f>Лист1!$D$2:$D$5</c:f>
              <c:numCache>
                <c:formatCode>General</c:formatCode>
                <c:ptCount val="4"/>
                <c:pt idx="0">
                  <c:v>2.4</c:v>
                </c:pt>
                <c:pt idx="1">
                  <c:v>31.3</c:v>
                </c:pt>
                <c:pt idx="2">
                  <c:v>56.6</c:v>
                </c:pt>
                <c:pt idx="3">
                  <c:v>9.6</c:v>
                </c:pt>
              </c:numCache>
            </c:numRef>
          </c:val>
          <c:extLst xmlns:c16r2="http://schemas.microsoft.com/office/drawing/2015/06/chart">
            <c:ext xmlns:c16="http://schemas.microsoft.com/office/drawing/2014/chart" uri="{C3380CC4-5D6E-409C-BE32-E72D297353CC}">
              <c16:uniqueId val="{00000002-D9C6-4227-B1AE-ADFD556FAED1}"/>
            </c:ext>
          </c:extLst>
        </c:ser>
        <c:ser>
          <c:idx val="3"/>
          <c:order val="3"/>
          <c:tx>
            <c:strRef>
              <c:f>Лист1!$E$1</c:f>
              <c:strCache>
                <c:ptCount val="1"/>
                <c:pt idx="0">
                  <c:v>Борский район</c:v>
                </c:pt>
              </c:strCache>
            </c:strRef>
          </c:tx>
          <c:spPr>
            <a:solidFill>
              <a:schemeClr val="accent2">
                <a:lumMod val="60000"/>
              </a:schemeClr>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c:v>
                </c:pt>
                <c:pt idx="1">
                  <c:v>"3"</c:v>
                </c:pt>
                <c:pt idx="2">
                  <c:v>"4"</c:v>
                </c:pt>
                <c:pt idx="3">
                  <c:v>"5"</c:v>
                </c:pt>
              </c:strCache>
            </c:strRef>
          </c:cat>
          <c:val>
            <c:numRef>
              <c:f>Лист1!$E$2:$E$5</c:f>
              <c:numCache>
                <c:formatCode>General</c:formatCode>
                <c:ptCount val="4"/>
                <c:pt idx="0">
                  <c:v>3.8</c:v>
                </c:pt>
                <c:pt idx="1">
                  <c:v>40.700000000000003</c:v>
                </c:pt>
                <c:pt idx="2">
                  <c:v>46.2</c:v>
                </c:pt>
                <c:pt idx="3">
                  <c:v>9.2000000000000011</c:v>
                </c:pt>
              </c:numCache>
            </c:numRef>
          </c:val>
          <c:extLst xmlns:c16r2="http://schemas.microsoft.com/office/drawing/2015/06/chart">
            <c:ext xmlns:c16="http://schemas.microsoft.com/office/drawing/2014/chart" uri="{C3380CC4-5D6E-409C-BE32-E72D297353CC}">
              <c16:uniqueId val="{00000003-D9C6-4227-B1AE-ADFD556FAED1}"/>
            </c:ext>
          </c:extLst>
        </c:ser>
        <c:ser>
          <c:idx val="4"/>
          <c:order val="4"/>
          <c:tx>
            <c:strRef>
              <c:f>Лист1!$F$1</c:f>
              <c:strCache>
                <c:ptCount val="1"/>
                <c:pt idx="0">
                  <c:v>Нефтегорский район</c:v>
                </c:pt>
              </c:strCache>
            </c:strRef>
          </c:tx>
          <c:spPr>
            <a:solidFill>
              <a:schemeClr val="accent4">
                <a:lumMod val="60000"/>
              </a:schemeClr>
            </a:solidFill>
            <a:ln>
              <a:noFill/>
            </a:ln>
            <a:effectLst/>
          </c:spPr>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ru-RU"/>
              </a:p>
            </c:txPr>
            <c:dLblPos val="outEnd"/>
            <c:showVal val="1"/>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Лист1!$A$2:$A$5</c:f>
              <c:strCache>
                <c:ptCount val="4"/>
                <c:pt idx="0">
                  <c:v>"2"</c:v>
                </c:pt>
                <c:pt idx="1">
                  <c:v>"3"</c:v>
                </c:pt>
                <c:pt idx="2">
                  <c:v>"4"</c:v>
                </c:pt>
                <c:pt idx="3">
                  <c:v>"5"</c:v>
                </c:pt>
              </c:strCache>
            </c:strRef>
          </c:cat>
          <c:val>
            <c:numRef>
              <c:f>Лист1!$F$2:$F$5</c:f>
              <c:numCache>
                <c:formatCode>General</c:formatCode>
                <c:ptCount val="4"/>
                <c:pt idx="0">
                  <c:v>2.2000000000000002</c:v>
                </c:pt>
                <c:pt idx="1">
                  <c:v>29.4</c:v>
                </c:pt>
                <c:pt idx="2">
                  <c:v>52.9</c:v>
                </c:pt>
                <c:pt idx="3">
                  <c:v>15.4</c:v>
                </c:pt>
              </c:numCache>
            </c:numRef>
          </c:val>
          <c:extLst xmlns:c16r2="http://schemas.microsoft.com/office/drawing/2015/06/chart">
            <c:ext xmlns:c16="http://schemas.microsoft.com/office/drawing/2014/chart" uri="{C3380CC4-5D6E-409C-BE32-E72D297353CC}">
              <c16:uniqueId val="{00000004-D9C6-4227-B1AE-ADFD556FAED1}"/>
            </c:ext>
          </c:extLst>
        </c:ser>
        <c:dLbls>
          <c:showVal val="1"/>
        </c:dLbls>
        <c:gapWidth val="444"/>
        <c:overlap val="-90"/>
        <c:axId val="84925824"/>
        <c:axId val="84952192"/>
      </c:barChart>
      <c:catAx>
        <c:axId val="84925824"/>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ru-RU"/>
          </a:p>
        </c:txPr>
        <c:crossAx val="84952192"/>
        <c:crosses val="autoZero"/>
        <c:auto val="1"/>
        <c:lblAlgn val="ctr"/>
        <c:lblOffset val="100"/>
      </c:catAx>
      <c:valAx>
        <c:axId val="84952192"/>
        <c:scaling>
          <c:orientation val="minMax"/>
        </c:scaling>
        <c:delete val="1"/>
        <c:axPos val="l"/>
        <c:numFmt formatCode="General" sourceLinked="1"/>
        <c:majorTickMark val="none"/>
        <c:tickLblPos val="none"/>
        <c:crossAx val="84925824"/>
        <c:crosses val="autoZero"/>
        <c:crossBetween val="between"/>
      </c:valAx>
      <c:spPr>
        <a:noFill/>
        <a:ln>
          <a:noFill/>
        </a:ln>
        <a:effectLst/>
      </c:spPr>
    </c:plotArea>
    <c:legend>
      <c:legendPos val="t"/>
      <c:layout/>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chart>
  <c:spPr>
    <a:noFill/>
    <a:ln>
      <a:noFill/>
    </a:ln>
    <a:effectLst/>
  </c:spPr>
  <c:txPr>
    <a:bodyPr/>
    <a:lstStyle/>
    <a:p>
      <a:pPr>
        <a:defRPr/>
      </a:pPr>
      <a:endParaRPr lang="ru-RU"/>
    </a:p>
  </c:txPr>
  <c:externalData r:id="rId1"/>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308037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31121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D8A5E7-2FAB-4E8A-A607-F43A9990783E}" type="slidenum">
              <a:rPr lang="ru-RU" smtClean="0"/>
              <a:pPr/>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1152912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2228105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D8A5E7-2FAB-4E8A-A607-F43A9990783E}" type="slidenum">
              <a:rPr lang="ru-RU" smtClean="0"/>
              <a:pPr/>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 xmlns:p14="http://schemas.microsoft.com/office/powerpoint/2010/main" val="3973957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855090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494406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3632907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1410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3816518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056282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4048941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42211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74279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290071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377C7F8-EC8B-469A-B0B8-092EB7565AEF}" type="datetimeFigureOut">
              <a:rPr lang="ru-RU" smtClean="0"/>
              <a:pPr/>
              <a:t>03.09.2023</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136245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77C7F8-EC8B-469A-B0B8-092EB7565AEF}" type="datetimeFigureOut">
              <a:rPr lang="ru-RU" smtClean="0"/>
              <a:pPr/>
              <a:t>03.09.2023</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ED8A5E7-2FAB-4E8A-A607-F43A9990783E}" type="slidenum">
              <a:rPr lang="ru-RU" smtClean="0"/>
              <a:pPr/>
              <a:t>‹#›</a:t>
            </a:fld>
            <a:endParaRPr lang="ru-RU"/>
          </a:p>
        </p:txBody>
      </p:sp>
    </p:spTree>
    <p:extLst>
      <p:ext uri="{BB962C8B-B14F-4D97-AF65-F5344CB8AC3E}">
        <p14:creationId xmlns="" xmlns:p14="http://schemas.microsoft.com/office/powerpoint/2010/main" val="22900311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32000" y="1697757"/>
            <a:ext cx="9797143" cy="4154984"/>
          </a:xfrm>
          <a:prstGeom prst="rect">
            <a:avLst/>
          </a:prstGeom>
        </p:spPr>
        <p:txBody>
          <a:bodyPr wrap="square">
            <a:spAutoFit/>
          </a:bodyPr>
          <a:lstStyle/>
          <a:p>
            <a:pPr algn="ctr">
              <a:lnSpc>
                <a:spcPct val="150000"/>
              </a:lnSpc>
              <a:spcAft>
                <a:spcPts val="0"/>
              </a:spcAft>
            </a:pPr>
            <a:r>
              <a:rPr lang="ru-RU" b="1" dirty="0">
                <a:latin typeface="Times New Roman" panose="02020603050405020304" pitchFamily="18" charset="0"/>
                <a:ea typeface="Times New Roman" panose="02020603050405020304" pitchFamily="18" charset="0"/>
              </a:rPr>
              <a:t>АНАЛИТИЧЕСКАЯ СПРАВКА</a:t>
            </a:r>
            <a:endParaRPr lang="ru-RU"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ru-RU" b="1" dirty="0">
                <a:latin typeface="Times New Roman" panose="02020603050405020304" pitchFamily="18" charset="0"/>
                <a:ea typeface="Times New Roman" panose="02020603050405020304" pitchFamily="18" charset="0"/>
              </a:rPr>
              <a:t>по итогам Всероссийских проверочных работ</a:t>
            </a:r>
            <a:endParaRPr lang="ru-RU"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ru-RU" u="heavy" spc="-400" dirty="0">
                <a:latin typeface="Times New Roman" panose="02020603050405020304" pitchFamily="18" charset="0"/>
                <a:ea typeface="Times New Roman" panose="02020603050405020304" pitchFamily="18" charset="0"/>
              </a:rPr>
              <a:t> </a:t>
            </a:r>
            <a:r>
              <a:rPr lang="ru-RU" b="1" u="heavy" dirty="0">
                <a:latin typeface="Times New Roman" panose="02020603050405020304" pitchFamily="18" charset="0"/>
                <a:ea typeface="Times New Roman" panose="02020603050405020304" pitchFamily="18" charset="0"/>
              </a:rPr>
              <a:t>ПО БИОЛОГИИ</a:t>
            </a:r>
            <a:r>
              <a:rPr lang="ru-RU" b="1" dirty="0">
                <a:latin typeface="Times New Roman" panose="02020603050405020304" pitchFamily="18" charset="0"/>
                <a:ea typeface="Times New Roman" panose="02020603050405020304" pitchFamily="18" charset="0"/>
              </a:rPr>
              <a:t>,</a:t>
            </a:r>
            <a:endParaRPr lang="ru-RU"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ru-RU" b="1" dirty="0">
                <a:latin typeface="Times New Roman" panose="02020603050405020304" pitchFamily="18" charset="0"/>
                <a:ea typeface="Times New Roman" panose="02020603050405020304" pitchFamily="18" charset="0"/>
              </a:rPr>
              <a:t>проведенных в 2023 году в образовательных организациях, расположенных на территории Юго-Восточного округа</a:t>
            </a:r>
            <a:endParaRPr lang="ru-RU" sz="1200" dirty="0" smtClean="0">
              <a:effectLst/>
              <a:latin typeface="Times New Roman" panose="02020603050405020304" pitchFamily="18" charset="0"/>
              <a:ea typeface="Times New Roman" panose="02020603050405020304" pitchFamily="18" charset="0"/>
            </a:endParaRPr>
          </a:p>
          <a:p>
            <a:pPr algn="ctr">
              <a:lnSpc>
                <a:spcPct val="150000"/>
              </a:lnSpc>
              <a:spcAft>
                <a:spcPts val="0"/>
              </a:spcAft>
            </a:pPr>
            <a:r>
              <a:rPr lang="ru-RU" b="1" dirty="0">
                <a:latin typeface="Times New Roman" panose="02020603050405020304" pitchFamily="18" charset="0"/>
                <a:ea typeface="Times New Roman" panose="02020603050405020304" pitchFamily="18" charset="0"/>
              </a:rPr>
              <a:t>(5-11-е классы</a:t>
            </a:r>
            <a:r>
              <a:rPr lang="ru-RU" b="1" dirty="0" smtClean="0">
                <a:latin typeface="Times New Roman" panose="02020603050405020304" pitchFamily="18" charset="0"/>
                <a:ea typeface="Times New Roman" panose="02020603050405020304" pitchFamily="18" charset="0"/>
              </a:rPr>
              <a:t>)</a:t>
            </a:r>
          </a:p>
          <a:p>
            <a:pPr algn="ctr">
              <a:lnSpc>
                <a:spcPct val="150000"/>
              </a:lnSpc>
              <a:spcAft>
                <a:spcPts val="0"/>
              </a:spcAft>
            </a:pPr>
            <a:endParaRPr lang="ru-RU" sz="1200" b="1" dirty="0">
              <a:effectLst/>
              <a:latin typeface="Times New Roman" panose="02020603050405020304" pitchFamily="18" charset="0"/>
              <a:ea typeface="Times New Roman" panose="02020603050405020304" pitchFamily="18" charset="0"/>
            </a:endParaRPr>
          </a:p>
          <a:p>
            <a:pPr algn="r">
              <a:lnSpc>
                <a:spcPct val="150000"/>
              </a:lnSpc>
              <a:spcAft>
                <a:spcPts val="0"/>
              </a:spcAft>
            </a:pPr>
            <a:r>
              <a:rPr lang="ru-RU" sz="1200" b="1" dirty="0" smtClean="0">
                <a:latin typeface="Times New Roman" panose="02020603050405020304" pitchFamily="18" charset="0"/>
                <a:ea typeface="Times New Roman" panose="02020603050405020304" pitchFamily="18" charset="0"/>
              </a:rPr>
              <a:t>Подготовила</a:t>
            </a:r>
          </a:p>
          <a:p>
            <a:pPr algn="r">
              <a:lnSpc>
                <a:spcPct val="150000"/>
              </a:lnSpc>
              <a:spcAft>
                <a:spcPts val="0"/>
              </a:spcAft>
            </a:pPr>
            <a:r>
              <a:rPr lang="ru-RU" sz="1200" b="1" dirty="0" smtClean="0">
                <a:latin typeface="Times New Roman" panose="02020603050405020304" pitchFamily="18" charset="0"/>
                <a:ea typeface="Times New Roman" panose="02020603050405020304" pitchFamily="18" charset="0"/>
              </a:rPr>
              <a:t> учитель ГБОУ ООШ пос. </a:t>
            </a:r>
            <a:r>
              <a:rPr lang="ru-RU" sz="1200" b="1" dirty="0" err="1" smtClean="0">
                <a:latin typeface="Times New Roman" panose="02020603050405020304" pitchFamily="18" charset="0"/>
                <a:ea typeface="Times New Roman" panose="02020603050405020304" pitchFamily="18" charset="0"/>
              </a:rPr>
              <a:t>Ильичевский</a:t>
            </a:r>
            <a:endParaRPr lang="ru-RU" sz="1200" b="1" dirty="0" smtClean="0">
              <a:latin typeface="Times New Roman" panose="02020603050405020304" pitchFamily="18" charset="0"/>
              <a:ea typeface="Times New Roman" panose="02020603050405020304" pitchFamily="18" charset="0"/>
            </a:endParaRPr>
          </a:p>
          <a:p>
            <a:pPr algn="r">
              <a:lnSpc>
                <a:spcPct val="150000"/>
              </a:lnSpc>
              <a:spcAft>
                <a:spcPts val="0"/>
              </a:spcAft>
            </a:pPr>
            <a:r>
              <a:rPr lang="ru-RU" sz="1200" b="1" dirty="0" smtClean="0">
                <a:effectLst/>
                <a:latin typeface="Times New Roman" panose="02020603050405020304" pitchFamily="18" charset="0"/>
                <a:ea typeface="Times New Roman" panose="02020603050405020304" pitchFamily="18" charset="0"/>
              </a:rPr>
              <a:t>Кадырова Т.М.</a:t>
            </a:r>
            <a:endParaRPr lang="ru-RU" sz="1200" dirty="0" smtClean="0">
              <a:effectLst/>
              <a:latin typeface="Times New Roman" panose="02020603050405020304" pitchFamily="18" charset="0"/>
              <a:ea typeface="Times New Roman" panose="02020603050405020304" pitchFamily="18" charset="0"/>
            </a:endParaRPr>
          </a:p>
          <a:p>
            <a:pPr algn="r">
              <a:lnSpc>
                <a:spcPct val="150000"/>
              </a:lnSpc>
              <a:spcAft>
                <a:spcPts val="0"/>
              </a:spcAft>
            </a:pPr>
            <a:r>
              <a:rPr lang="ru-RU" sz="2000" b="1" dirty="0" smtClean="0">
                <a:effectLst/>
                <a:latin typeface="Times New Roman" panose="02020603050405020304" pitchFamily="18" charset="0"/>
                <a:ea typeface="Times New Roman" panose="02020603050405020304" pitchFamily="18" charset="0"/>
              </a:rPr>
              <a:t>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 xmlns:p14="http://schemas.microsoft.com/office/powerpoint/2010/main" val="25098170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anose="02020603050405020304" pitchFamily="18" charset="0"/>
                <a:cs typeface="Times New Roman" panose="02020603050405020304" pitchFamily="18" charset="0"/>
              </a:rPr>
              <a:t>Соответствие отметок за выполненную работу и отметок по журналу</a:t>
            </a:r>
            <a:r>
              <a:rPr lang="ru-RU" dirty="0">
                <a:latin typeface="Times New Roman" panose="02020603050405020304" pitchFamily="18" charset="0"/>
                <a:cs typeface="Times New Roman" panose="02020603050405020304" pitchFamily="18" charset="0"/>
              </a:rPr>
              <a:t/>
            </a: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graphicFrame>
        <p:nvGraphicFramePr>
          <p:cNvPr id="6" name="Объект 5"/>
          <p:cNvGraphicFramePr>
            <a:graphicFrameLocks noGrp="1"/>
          </p:cNvGraphicFramePr>
          <p:nvPr>
            <p:ph idx="1"/>
            <p:extLst>
              <p:ext uri="{D42A27DB-BD31-4B8C-83A1-F6EECF244321}">
                <p14:modId xmlns="" xmlns:p14="http://schemas.microsoft.com/office/powerpoint/2010/main" val="2703158387"/>
              </p:ext>
            </p:extLst>
          </p:nvPr>
        </p:nvGraphicFramePr>
        <p:xfrm>
          <a:off x="1662545" y="1821873"/>
          <a:ext cx="9858895" cy="4163290"/>
        </p:xfrm>
        <a:graphic>
          <a:graphicData uri="http://schemas.openxmlformats.org/drawingml/2006/table">
            <a:tbl>
              <a:tblPr firstRow="1" firstCol="1" lastRow="1" lastCol="1" bandRow="1" bandCol="1">
                <a:tableStyleId>{5C22544A-7EE6-4342-B048-85BDC9FD1C3A}</a:tableStyleId>
              </a:tblPr>
              <a:tblGrid>
                <a:gridCol w="2687821">
                  <a:extLst>
                    <a:ext uri="{9D8B030D-6E8A-4147-A177-3AD203B41FA5}">
                      <a16:colId xmlns="" xmlns:a16="http://schemas.microsoft.com/office/drawing/2014/main" val="1898059584"/>
                    </a:ext>
                  </a:extLst>
                </a:gridCol>
                <a:gridCol w="2702746">
                  <a:extLst>
                    <a:ext uri="{9D8B030D-6E8A-4147-A177-3AD203B41FA5}">
                      <a16:colId xmlns="" xmlns:a16="http://schemas.microsoft.com/office/drawing/2014/main" val="2189208494"/>
                    </a:ext>
                  </a:extLst>
                </a:gridCol>
                <a:gridCol w="2234164">
                  <a:extLst>
                    <a:ext uri="{9D8B030D-6E8A-4147-A177-3AD203B41FA5}">
                      <a16:colId xmlns="" xmlns:a16="http://schemas.microsoft.com/office/drawing/2014/main" val="3249466652"/>
                    </a:ext>
                  </a:extLst>
                </a:gridCol>
                <a:gridCol w="2234164">
                  <a:extLst>
                    <a:ext uri="{9D8B030D-6E8A-4147-A177-3AD203B41FA5}">
                      <a16:colId xmlns="" xmlns:a16="http://schemas.microsoft.com/office/drawing/2014/main" val="3584560516"/>
                    </a:ext>
                  </a:extLst>
                </a:gridCol>
              </a:tblGrid>
              <a:tr h="1246225">
                <a:tc>
                  <a:txBody>
                    <a:bodyPr/>
                    <a:lstStyle/>
                    <a:p>
                      <a:pPr algn="ct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ОО</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Понизили результат</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Подтвердили</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Повысили результат</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extLst>
                  <a:ext uri="{0D108BD9-81ED-4DB2-BD59-A6C34878D82A}">
                    <a16:rowId xmlns="" xmlns:a16="http://schemas.microsoft.com/office/drawing/2014/main" val="407941214"/>
                  </a:ext>
                </a:extLst>
              </a:tr>
              <a:tr h="583413">
                <a:tc>
                  <a:txBody>
                    <a:bodyPr/>
                    <a:lstStyle/>
                    <a:p>
                      <a:pP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Самарская область</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19,62</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000" dirty="0">
                          <a:solidFill>
                            <a:schemeClr val="tx1"/>
                          </a:solidFill>
                          <a:effectLst/>
                          <a:latin typeface="Times New Roman" panose="02020603050405020304" pitchFamily="18" charset="0"/>
                          <a:cs typeface="Times New Roman" panose="02020603050405020304" pitchFamily="18" charset="0"/>
                        </a:rPr>
                        <a:t>75,48</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lnSpc>
                          <a:spcPct val="150000"/>
                        </a:lnSpc>
                        <a:spcAft>
                          <a:spcPts val="0"/>
                        </a:spcAft>
                      </a:pPr>
                      <a:r>
                        <a:rPr lang="ru-RU" sz="2000" b="0" dirty="0">
                          <a:solidFill>
                            <a:schemeClr val="tx1"/>
                          </a:solidFill>
                          <a:effectLst/>
                          <a:latin typeface="Times New Roman" panose="02020603050405020304" pitchFamily="18" charset="0"/>
                          <a:cs typeface="Times New Roman" panose="02020603050405020304" pitchFamily="18" charset="0"/>
                        </a:rPr>
                        <a:t>4,9</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extLst>
                  <a:ext uri="{0D108BD9-81ED-4DB2-BD59-A6C34878D82A}">
                    <a16:rowId xmlns="" xmlns:a16="http://schemas.microsoft.com/office/drawing/2014/main" val="3678179088"/>
                  </a:ext>
                </a:extLst>
              </a:tr>
              <a:tr h="583413">
                <a:tc>
                  <a:txBody>
                    <a:bodyPr/>
                    <a:lstStyle/>
                    <a:p>
                      <a:pPr>
                        <a:lnSpc>
                          <a:spcPct val="150000"/>
                        </a:lnSpc>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Юго-Восточное ТУ</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14,1</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82,5</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2,4</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 xmlns:a16="http://schemas.microsoft.com/office/drawing/2014/main" val="3033941363"/>
                  </a:ext>
                </a:extLst>
              </a:tr>
              <a:tr h="583413">
                <a:tc>
                  <a:txBody>
                    <a:bodyPr/>
                    <a:lstStyle/>
                    <a:p>
                      <a:pPr>
                        <a:lnSpc>
                          <a:spcPct val="150000"/>
                        </a:lnSpc>
                        <a:spcAft>
                          <a:spcPts val="0"/>
                        </a:spcAft>
                      </a:pPr>
                      <a:r>
                        <a:rPr lang="ru-RU" sz="2400" dirty="0" err="1">
                          <a:solidFill>
                            <a:schemeClr val="tx1"/>
                          </a:solidFill>
                          <a:effectLst/>
                          <a:latin typeface="Times New Roman" panose="02020603050405020304" pitchFamily="18" charset="0"/>
                          <a:cs typeface="Times New Roman" panose="02020603050405020304" pitchFamily="18" charset="0"/>
                        </a:rPr>
                        <a:t>Нефтегорский</a:t>
                      </a:r>
                      <a:r>
                        <a:rPr lang="ru-RU" sz="2400" dirty="0">
                          <a:solidFill>
                            <a:schemeClr val="tx1"/>
                          </a:solidFill>
                          <a:effectLst/>
                          <a:latin typeface="Times New Roman" panose="02020603050405020304" pitchFamily="18" charset="0"/>
                          <a:cs typeface="Times New Roman" panose="02020603050405020304" pitchFamily="18" charset="0"/>
                        </a:rPr>
                        <a:t> </a:t>
                      </a:r>
                      <a:r>
                        <a:rPr lang="ru-RU" sz="2400" dirty="0" err="1">
                          <a:solidFill>
                            <a:schemeClr val="tx1"/>
                          </a:solidFill>
                          <a:effectLst/>
                          <a:latin typeface="Times New Roman" panose="02020603050405020304" pitchFamily="18" charset="0"/>
                          <a:cs typeface="Times New Roman" panose="02020603050405020304" pitchFamily="18" charset="0"/>
                        </a:rPr>
                        <a:t>м.р</a:t>
                      </a:r>
                      <a:r>
                        <a:rPr lang="ru-RU" sz="2400" dirty="0">
                          <a:solidFill>
                            <a:schemeClr val="tx1"/>
                          </a:solidFill>
                          <a:effectLst/>
                          <a:latin typeface="Times New Roman" panose="02020603050405020304" pitchFamily="18" charset="0"/>
                          <a:cs typeface="Times New Roman" panose="02020603050405020304" pitchFamily="18" charset="0"/>
                        </a:rPr>
                        <a:t>.</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12,1</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dirty="0">
                          <a:solidFill>
                            <a:schemeClr val="tx1"/>
                          </a:solidFill>
                          <a:effectLst/>
                          <a:latin typeface="Times New Roman" panose="02020603050405020304" pitchFamily="18" charset="0"/>
                          <a:cs typeface="Times New Roman" panose="02020603050405020304" pitchFamily="18" charset="0"/>
                        </a:rPr>
                        <a:t>85,3</a:t>
                      </a:r>
                      <a:endParaRPr lang="ru-RU"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2,6</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 xmlns:a16="http://schemas.microsoft.com/office/drawing/2014/main" val="1715681956"/>
                  </a:ext>
                </a:extLst>
              </a:tr>
              <a:tr h="583413">
                <a:tc>
                  <a:txBody>
                    <a:bodyPr/>
                    <a:lstStyle/>
                    <a:p>
                      <a:pPr>
                        <a:lnSpc>
                          <a:spcPct val="150000"/>
                        </a:lnSpc>
                        <a:spcAft>
                          <a:spcPts val="0"/>
                        </a:spcAft>
                      </a:pPr>
                      <a:r>
                        <a:rPr lang="ru-RU" sz="2400">
                          <a:solidFill>
                            <a:schemeClr val="tx1"/>
                          </a:solidFill>
                          <a:effectLst/>
                          <a:latin typeface="Times New Roman" panose="02020603050405020304" pitchFamily="18" charset="0"/>
                          <a:cs typeface="Times New Roman" panose="02020603050405020304" pitchFamily="18" charset="0"/>
                        </a:rPr>
                        <a:t>Борский м.р.</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17,9</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75,5</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2,2</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 xmlns:a16="http://schemas.microsoft.com/office/drawing/2014/main" val="2755856429"/>
                  </a:ext>
                </a:extLst>
              </a:tr>
              <a:tr h="583413">
                <a:tc>
                  <a:txBody>
                    <a:bodyPr/>
                    <a:lstStyle/>
                    <a:p>
                      <a:pPr>
                        <a:lnSpc>
                          <a:spcPct val="150000"/>
                        </a:lnSpc>
                        <a:spcAft>
                          <a:spcPts val="0"/>
                        </a:spcAft>
                      </a:pPr>
                      <a:r>
                        <a:rPr lang="ru-RU" sz="2400">
                          <a:solidFill>
                            <a:schemeClr val="tx1"/>
                          </a:solidFill>
                          <a:effectLst/>
                          <a:latin typeface="Times New Roman" panose="02020603050405020304" pitchFamily="18" charset="0"/>
                          <a:cs typeface="Times New Roman" panose="02020603050405020304" pitchFamily="18" charset="0"/>
                        </a:rPr>
                        <a:t>Алексеевский м.р.</a:t>
                      </a:r>
                      <a:endParaRPr lang="ru-RU" sz="20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12</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85,5</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tc>
                  <a:txBody>
                    <a:bodyPr/>
                    <a:lstStyle/>
                    <a:p>
                      <a:pPr algn="ctr">
                        <a:spcAft>
                          <a:spcPts val="0"/>
                        </a:spcAft>
                      </a:pPr>
                      <a:r>
                        <a:rPr lang="ru-RU" sz="2400" b="0" dirty="0">
                          <a:solidFill>
                            <a:schemeClr val="tx1"/>
                          </a:solidFill>
                          <a:effectLst/>
                          <a:latin typeface="Times New Roman" panose="02020603050405020304" pitchFamily="18" charset="0"/>
                          <a:cs typeface="Times New Roman" panose="02020603050405020304" pitchFamily="18" charset="0"/>
                        </a:rPr>
                        <a:t>2,5</a:t>
                      </a:r>
                      <a:endParaRPr lang="ru-RU" sz="20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solidFill>
                      <a:schemeClr val="bg1">
                        <a:lumMod val="65000"/>
                      </a:schemeClr>
                    </a:solidFill>
                  </a:tcPr>
                </a:tc>
                <a:extLst>
                  <a:ext uri="{0D108BD9-81ED-4DB2-BD59-A6C34878D82A}">
                    <a16:rowId xmlns="" xmlns:a16="http://schemas.microsoft.com/office/drawing/2014/main" val="1750772822"/>
                  </a:ext>
                </a:extLst>
              </a:tr>
            </a:tbl>
          </a:graphicData>
        </a:graphic>
      </p:graphicFrame>
    </p:spTree>
    <p:extLst>
      <p:ext uri="{BB962C8B-B14F-4D97-AF65-F5344CB8AC3E}">
        <p14:creationId xmlns="" xmlns:p14="http://schemas.microsoft.com/office/powerpoint/2010/main" val="2041955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28684" y="394938"/>
            <a:ext cx="8476343" cy="5955476"/>
          </a:xfrm>
          <a:prstGeom prst="rect">
            <a:avLst/>
          </a:prstGeom>
        </p:spPr>
        <p:txBody>
          <a:bodyPr wrap="square">
            <a:spAutoFit/>
          </a:bodyPr>
          <a:lstStyle/>
          <a:p>
            <a:pPr algn="just">
              <a:lnSpc>
                <a:spcPct val="150000"/>
              </a:lnSpc>
              <a:spcAft>
                <a:spcPts val="0"/>
              </a:spcAft>
            </a:pPr>
            <a:r>
              <a:rPr lang="ru-RU" dirty="0">
                <a:latin typeface="Times New Roman" panose="02020603050405020304" pitchFamily="18" charset="0"/>
                <a:ea typeface="Times New Roman" panose="02020603050405020304" pitchFamily="18" charset="0"/>
              </a:rPr>
              <a:t>Результаты ВПР по биологии более чем на 80% соответствуют текущей успеваемости обучающихся 5 классов ОО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с.Алексеевка</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с.Герасимовка</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с.Летниково</a:t>
            </a:r>
            <a:r>
              <a:rPr lang="ru-RU" sz="2000" dirty="0">
                <a:solidFill>
                  <a:srgbClr val="000000"/>
                </a:solidFill>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с.Патровка</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с.С</a:t>
            </a:r>
            <a:r>
              <a:rPr lang="ru-RU" dirty="0">
                <a:solidFill>
                  <a:srgbClr val="000000"/>
                </a:solidFill>
                <a:latin typeface="Times New Roman" panose="02020603050405020304" pitchFamily="18" charset="0"/>
                <a:ea typeface="Times New Roman" panose="02020603050405020304" pitchFamily="18" charset="0"/>
              </a:rPr>
              <a:t>-Ивановка,</a:t>
            </a:r>
            <a:r>
              <a:rPr lang="ru-RU" dirty="0">
                <a:latin typeface="Times New Roman" panose="02020603050405020304" pitchFamily="18" charset="0"/>
                <a:ea typeface="Times New Roman" panose="02020603050405020304" pitchFamily="18" charset="0"/>
              </a:rPr>
              <a:t> СОШ пос. Новый </a:t>
            </a:r>
            <a:r>
              <a:rPr lang="ru-RU" dirty="0" err="1">
                <a:latin typeface="Times New Roman" panose="02020603050405020304" pitchFamily="18" charset="0"/>
                <a:ea typeface="Times New Roman" panose="02020603050405020304" pitchFamily="18" charset="0"/>
              </a:rPr>
              <a:t>Кутулук</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ООШ </a:t>
            </a:r>
            <a:r>
              <a:rPr lang="ru-RU" dirty="0" err="1">
                <a:solidFill>
                  <a:srgbClr val="000000"/>
                </a:solidFill>
                <a:latin typeface="Times New Roman" panose="02020603050405020304" pitchFamily="18" charset="0"/>
                <a:ea typeface="Times New Roman" panose="02020603050405020304" pitchFamily="18" charset="0"/>
              </a:rPr>
              <a:t>с.Коноваловка</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ООШ </a:t>
            </a:r>
            <a:r>
              <a:rPr lang="ru-RU" dirty="0" err="1">
                <a:solidFill>
                  <a:srgbClr val="000000"/>
                </a:solidFill>
                <a:latin typeface="Times New Roman" panose="02020603050405020304" pitchFamily="18" charset="0"/>
                <a:ea typeface="Times New Roman" panose="02020603050405020304" pitchFamily="18" charset="0"/>
              </a:rPr>
              <a:t>с.Гвардейцы</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с.Дмитриевка</a:t>
            </a:r>
            <a:r>
              <a:rPr lang="ru-RU" dirty="0">
                <a:solidFill>
                  <a:srgbClr val="000000"/>
                </a:solidFill>
                <a:latin typeface="Times New Roman" panose="02020603050405020304" pitchFamily="18" charset="0"/>
                <a:ea typeface="Times New Roman" panose="02020603050405020304" pitchFamily="18" charset="0"/>
              </a:rPr>
              <a:t>, СОШ с. Зуевка, </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№1 </a:t>
            </a:r>
            <a:r>
              <a:rPr lang="ru-RU" dirty="0" err="1">
                <a:solidFill>
                  <a:srgbClr val="000000"/>
                </a:solidFill>
                <a:latin typeface="Times New Roman" panose="02020603050405020304" pitchFamily="18" charset="0"/>
                <a:ea typeface="Times New Roman" panose="02020603050405020304" pitchFamily="18" charset="0"/>
              </a:rPr>
              <a:t>г.Нефтегорска</a:t>
            </a:r>
            <a:r>
              <a:rPr lang="ru-RU" dirty="0">
                <a:solidFill>
                  <a:srgbClr val="000000"/>
                </a:solidFill>
                <a:latin typeface="Times New Roman" panose="02020603050405020304" pitchFamily="18" charset="0"/>
                <a:ea typeface="Times New Roman" panose="02020603050405020304" pitchFamily="18" charset="0"/>
              </a:rPr>
              <a:t>,</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№2 </a:t>
            </a:r>
            <a:r>
              <a:rPr lang="ru-RU" dirty="0" err="1">
                <a:solidFill>
                  <a:srgbClr val="000000"/>
                </a:solidFill>
                <a:latin typeface="Times New Roman" panose="02020603050405020304" pitchFamily="18" charset="0"/>
                <a:ea typeface="Times New Roman" panose="02020603050405020304" pitchFamily="18" charset="0"/>
              </a:rPr>
              <a:t>г.Нефтегорска</a:t>
            </a:r>
            <a:r>
              <a:rPr lang="ru-RU" dirty="0">
                <a:solidFill>
                  <a:srgbClr val="000000"/>
                </a:solidFill>
                <a:latin typeface="Times New Roman" panose="02020603050405020304" pitchFamily="18" charset="0"/>
                <a:ea typeface="Times New Roman" panose="02020603050405020304" pitchFamily="18" charset="0"/>
              </a:rPr>
              <a:t>, СОШ №3 </a:t>
            </a:r>
            <a:r>
              <a:rPr lang="ru-RU" dirty="0" err="1">
                <a:solidFill>
                  <a:srgbClr val="000000"/>
                </a:solidFill>
                <a:latin typeface="Times New Roman" panose="02020603050405020304" pitchFamily="18" charset="0"/>
                <a:ea typeface="Times New Roman" panose="02020603050405020304" pitchFamily="18" charset="0"/>
              </a:rPr>
              <a:t>г.Нефтегорска</a:t>
            </a:r>
            <a:r>
              <a:rPr lang="ru-RU" dirty="0">
                <a:solidFill>
                  <a:srgbClr val="000000"/>
                </a:solidFill>
                <a:latin typeface="Times New Roman" panose="02020603050405020304" pitchFamily="18" charset="0"/>
                <a:ea typeface="Times New Roman" panose="02020603050405020304" pitchFamily="18" charset="0"/>
              </a:rPr>
              <a:t>, СОШ с. Утевка. </a:t>
            </a:r>
            <a:r>
              <a:rPr lang="ru-RU" dirty="0">
                <a:latin typeface="Times New Roman" panose="02020603050405020304" pitchFamily="18" charset="0"/>
                <a:ea typeface="Times New Roman" panose="02020603050405020304" pitchFamily="18" charset="0"/>
              </a:rPr>
              <a:t>В 2022 году таких школ было</a:t>
            </a:r>
            <a:r>
              <a:rPr lang="ru-RU" spc="-30" dirty="0">
                <a:latin typeface="Times New Roman" panose="02020603050405020304" pitchFamily="18" charset="0"/>
                <a:ea typeface="Times New Roman" panose="02020603050405020304" pitchFamily="18" charset="0"/>
              </a:rPr>
              <a:t> </a:t>
            </a:r>
            <a:r>
              <a:rPr lang="ru-RU" dirty="0">
                <a:latin typeface="Times New Roman" panose="02020603050405020304" pitchFamily="18" charset="0"/>
                <a:ea typeface="Times New Roman" panose="02020603050405020304" pitchFamily="18" charset="0"/>
              </a:rPr>
              <a:t>11.</a:t>
            </a:r>
            <a:endParaRPr lang="ru-RU" sz="1400" dirty="0">
              <a:latin typeface="Times New Roman" panose="02020603050405020304" pitchFamily="18" charset="0"/>
              <a:ea typeface="Times New Roman" panose="02020603050405020304" pitchFamily="18" charset="0"/>
            </a:endParaRPr>
          </a:p>
          <a:p>
            <a:pPr algn="just">
              <a:lnSpc>
                <a:spcPct val="150000"/>
              </a:lnSpc>
              <a:spcAft>
                <a:spcPts val="0"/>
              </a:spcAft>
            </a:pPr>
            <a:r>
              <a:rPr lang="ru-RU" dirty="0">
                <a:latin typeface="Times New Roman" panose="02020603050405020304" pitchFamily="18" charset="0"/>
                <a:ea typeface="Times New Roman" panose="02020603050405020304" pitchFamily="18" charset="0"/>
              </a:rPr>
              <a:t>Наиболее ярко тенденция к снижению результатов выполнения ВПР в сравнении с отметками по журналу проявилась в следующих школах: </a:t>
            </a:r>
            <a:r>
              <a:rPr lang="ru-RU" dirty="0">
                <a:solidFill>
                  <a:srgbClr val="000000"/>
                </a:solidFill>
                <a:latin typeface="Times New Roman" panose="02020603050405020304" pitchFamily="18" charset="0"/>
                <a:ea typeface="Times New Roman" panose="02020603050405020304" pitchFamily="18" charset="0"/>
              </a:rPr>
              <a:t>СОШ </a:t>
            </a:r>
            <a:r>
              <a:rPr lang="ru-RU" dirty="0" err="1">
                <a:solidFill>
                  <a:srgbClr val="000000"/>
                </a:solidFill>
                <a:latin typeface="Times New Roman" panose="02020603050405020304" pitchFamily="18" charset="0"/>
                <a:ea typeface="Times New Roman" panose="02020603050405020304" pitchFamily="18" charset="0"/>
              </a:rPr>
              <a:t>с.Летниково</a:t>
            </a:r>
            <a:r>
              <a:rPr lang="ru-RU" dirty="0">
                <a:solidFill>
                  <a:srgbClr val="000000"/>
                </a:solidFill>
                <a:latin typeface="Times New Roman" panose="02020603050405020304" pitchFamily="18" charset="0"/>
                <a:ea typeface="Times New Roman" panose="02020603050405020304" pitchFamily="18" charset="0"/>
              </a:rPr>
              <a:t> (25 %),</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ООШ </a:t>
            </a:r>
            <a:r>
              <a:rPr lang="ru-RU" dirty="0" err="1">
                <a:solidFill>
                  <a:srgbClr val="000000"/>
                </a:solidFill>
                <a:latin typeface="Times New Roman" panose="02020603050405020304" pitchFamily="18" charset="0"/>
                <a:ea typeface="Times New Roman" panose="02020603050405020304" pitchFamily="18" charset="0"/>
              </a:rPr>
              <a:t>с.Петровка</a:t>
            </a:r>
            <a:r>
              <a:rPr lang="ru-RU" dirty="0">
                <a:solidFill>
                  <a:srgbClr val="000000"/>
                </a:solidFill>
                <a:latin typeface="Times New Roman" panose="02020603050405020304" pitchFamily="18" charset="0"/>
                <a:ea typeface="Times New Roman" panose="02020603050405020304" pitchFamily="18" charset="0"/>
              </a:rPr>
              <a:t> (28,57 %), СОШ </a:t>
            </a:r>
            <a:r>
              <a:rPr lang="ru-RU" dirty="0" err="1">
                <a:solidFill>
                  <a:srgbClr val="000000"/>
                </a:solidFill>
                <a:latin typeface="Times New Roman" panose="02020603050405020304" pitchFamily="18" charset="0"/>
                <a:ea typeface="Times New Roman" panose="02020603050405020304" pitchFamily="18" charset="0"/>
              </a:rPr>
              <a:t>с.Заплавное</a:t>
            </a:r>
            <a:r>
              <a:rPr lang="ru-RU" dirty="0">
                <a:solidFill>
                  <a:srgbClr val="000000"/>
                </a:solidFill>
                <a:latin typeface="Times New Roman" panose="02020603050405020304" pitchFamily="18" charset="0"/>
                <a:ea typeface="Times New Roman" panose="02020603050405020304" pitchFamily="18" charset="0"/>
              </a:rPr>
              <a:t> (28,57 %), СОШ. </a:t>
            </a:r>
            <a:r>
              <a:rPr lang="ru-RU" dirty="0">
                <a:latin typeface="Times New Roman" panose="02020603050405020304" pitchFamily="18" charset="0"/>
                <a:ea typeface="Times New Roman" panose="02020603050405020304" pitchFamily="18" charset="0"/>
              </a:rPr>
              <a:t>Это может свидетельствовать о завышении отметок при текущем оценивании.</a:t>
            </a:r>
            <a:endParaRPr lang="ru-RU" sz="1400" dirty="0">
              <a:latin typeface="Times New Roman" panose="02020603050405020304" pitchFamily="18" charset="0"/>
              <a:ea typeface="Times New Roman" panose="02020603050405020304" pitchFamily="18" charset="0"/>
            </a:endParaRPr>
          </a:p>
          <a:p>
            <a:pPr indent="449580" algn="just">
              <a:lnSpc>
                <a:spcPct val="150000"/>
              </a:lnSpc>
              <a:spcAft>
                <a:spcPts val="0"/>
              </a:spcAft>
            </a:pPr>
            <a:r>
              <a:rPr lang="ru-RU" dirty="0">
                <a:latin typeface="Times New Roman" panose="02020603050405020304" pitchFamily="18" charset="0"/>
                <a:ea typeface="Times New Roman" panose="02020603050405020304" pitchFamily="18" charset="0"/>
              </a:rPr>
              <a:t>Наибольшее рассогласование результатов ВПР и текущей успеваемости выявлено в школах </a:t>
            </a:r>
            <a:r>
              <a:rPr lang="ru-RU" dirty="0">
                <a:solidFill>
                  <a:srgbClr val="000000"/>
                </a:solidFill>
                <a:latin typeface="Times New Roman" panose="02020603050405020304" pitchFamily="18" charset="0"/>
                <a:ea typeface="Times New Roman" panose="02020603050405020304" pitchFamily="18" charset="0"/>
              </a:rPr>
              <a:t>СОШ с. Богдановка ( 42,86%), СОШ №1 </a:t>
            </a:r>
            <a:r>
              <a:rPr lang="ru-RU" dirty="0" err="1">
                <a:solidFill>
                  <a:srgbClr val="000000"/>
                </a:solidFill>
                <a:latin typeface="Times New Roman" panose="02020603050405020304" pitchFamily="18" charset="0"/>
                <a:ea typeface="Times New Roman" panose="02020603050405020304" pitchFamily="18" charset="0"/>
              </a:rPr>
              <a:t>с.Борское</a:t>
            </a:r>
            <a:r>
              <a:rPr lang="ru-RU" dirty="0">
                <a:solidFill>
                  <a:srgbClr val="000000"/>
                </a:solidFill>
                <a:latin typeface="Times New Roman" panose="02020603050405020304" pitchFamily="18" charset="0"/>
                <a:ea typeface="Times New Roman" panose="02020603050405020304" pitchFamily="18" charset="0"/>
              </a:rPr>
              <a:t> (23,19 %)</a:t>
            </a:r>
            <a:r>
              <a:rPr lang="ru-RU" dirty="0">
                <a:latin typeface="Times New Roman" panose="02020603050405020304" pitchFamily="18" charset="0"/>
                <a:ea typeface="Times New Roman" panose="02020603050405020304" pitchFamily="18" charset="0"/>
              </a:rPr>
              <a:t>, </a:t>
            </a:r>
            <a:r>
              <a:rPr lang="ru-RU" dirty="0">
                <a:solidFill>
                  <a:srgbClr val="000000"/>
                </a:solidFill>
                <a:latin typeface="Times New Roman" panose="02020603050405020304" pitchFamily="18" charset="0"/>
                <a:ea typeface="Times New Roman" panose="02020603050405020304" pitchFamily="18" charset="0"/>
              </a:rPr>
              <a:t>СОШ </a:t>
            </a:r>
            <a:r>
              <a:rPr lang="ru-RU" dirty="0" smtClean="0">
                <a:solidFill>
                  <a:srgbClr val="000000"/>
                </a:solidFill>
                <a:latin typeface="Times New Roman" panose="02020603050405020304" pitchFamily="18" charset="0"/>
                <a:ea typeface="Times New Roman" panose="02020603050405020304" pitchFamily="18" charset="0"/>
              </a:rPr>
              <a:t>№2 </a:t>
            </a:r>
            <a:r>
              <a:rPr lang="ru-RU" dirty="0" err="1">
                <a:solidFill>
                  <a:srgbClr val="000000"/>
                </a:solidFill>
                <a:latin typeface="Times New Roman" panose="02020603050405020304" pitchFamily="18" charset="0"/>
                <a:ea typeface="Times New Roman" panose="02020603050405020304" pitchFamily="18" charset="0"/>
              </a:rPr>
              <a:t>с.Борское</a:t>
            </a:r>
            <a:r>
              <a:rPr lang="ru-RU" dirty="0">
                <a:solidFill>
                  <a:srgbClr val="000000"/>
                </a:solidFill>
                <a:latin typeface="Times New Roman" panose="02020603050405020304" pitchFamily="18" charset="0"/>
                <a:ea typeface="Times New Roman" panose="02020603050405020304" pitchFamily="18" charset="0"/>
              </a:rPr>
              <a:t> (23,19 %)</a:t>
            </a:r>
            <a:r>
              <a:rPr lang="ru-RU" dirty="0">
                <a:latin typeface="Times New Roman" panose="02020603050405020304" pitchFamily="18" charset="0"/>
                <a:ea typeface="Times New Roman" panose="02020603050405020304" pitchFamily="18" charset="0"/>
              </a:rPr>
              <a:t>  В этом году нет ОО которые не подтвердили текущие отметки более чем на 50%.</a:t>
            </a:r>
          </a:p>
        </p:txBody>
      </p:sp>
    </p:spTree>
    <p:extLst>
      <p:ext uri="{BB962C8B-B14F-4D97-AF65-F5344CB8AC3E}">
        <p14:creationId xmlns="" xmlns:p14="http://schemas.microsoft.com/office/powerpoint/2010/main" val="312176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1" algn="ctr" defTabSz="457200" rtl="0">
              <a:spcBef>
                <a:spcPct val="0"/>
              </a:spcBef>
            </a:pPr>
            <a:r>
              <a:rPr lang="ru-RU" sz="2700" b="1" i="1" dirty="0" smtClean="0">
                <a:latin typeface="Times New Roman" pitchFamily="18" charset="0"/>
                <a:cs typeface="Times New Roman" pitchFamily="18" charset="0"/>
              </a:rPr>
              <a:t> </a:t>
            </a:r>
            <a:r>
              <a:rPr lang="ru-RU" sz="3100" b="1" dirty="0" smtClean="0">
                <a:solidFill>
                  <a:schemeClr val="tx1"/>
                </a:solidFill>
                <a:latin typeface="Times New Roman" pitchFamily="18" charset="0"/>
                <a:cs typeface="Times New Roman" pitchFamily="18" charset="0"/>
              </a:rPr>
              <a:t>Общая характеристика результатов ВПР </a:t>
            </a:r>
            <a:br>
              <a:rPr lang="ru-RU" sz="3100" b="1" dirty="0" smtClean="0">
                <a:solidFill>
                  <a:schemeClr val="tx1"/>
                </a:solidFill>
                <a:latin typeface="Times New Roman" pitchFamily="18" charset="0"/>
                <a:cs typeface="Times New Roman" pitchFamily="18" charset="0"/>
              </a:rPr>
            </a:br>
            <a:r>
              <a:rPr lang="ru-RU" sz="3100" b="1" dirty="0" smtClean="0">
                <a:solidFill>
                  <a:schemeClr val="tx1"/>
                </a:solidFill>
                <a:latin typeface="Times New Roman" pitchFamily="18" charset="0"/>
                <a:cs typeface="Times New Roman" pitchFamily="18" charset="0"/>
              </a:rPr>
              <a:t>в 6 классах</a:t>
            </a:r>
            <a:r>
              <a:rPr lang="ru-RU" sz="1400" dirty="0" smtClean="0"/>
              <a:t/>
            </a:r>
            <a:br>
              <a:rPr lang="ru-RU" sz="1400" dirty="0" smtClean="0"/>
            </a:b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marL="342900" lvl="1" indent="-342900" algn="just"/>
            <a:r>
              <a:rPr lang="ru-RU" sz="4000" b="1" dirty="0" smtClean="0">
                <a:latin typeface="Times New Roman" pitchFamily="18" charset="0"/>
                <a:cs typeface="Times New Roman" pitchFamily="18" charset="0"/>
              </a:rPr>
              <a:t> </a:t>
            </a:r>
            <a:r>
              <a:rPr lang="ru-RU" sz="3200" dirty="0" smtClean="0">
                <a:latin typeface="Times New Roman" pitchFamily="18" charset="0"/>
                <a:cs typeface="Times New Roman" pitchFamily="18" charset="0"/>
              </a:rPr>
              <a:t>В написании ВПР по биологии 6-го класса в 2023 году приняли участие 228 обучающихся из 15 ОО Юго-Восточного округа, реализующих основную общеобразовательную программу основного общего образования. В этом году ВПР в 6 классе писали в двух вариантах, т.е. базовый уровень сложности и углубленный уровень (профильный).</a:t>
            </a:r>
          </a:p>
          <a:p>
            <a:pPr marL="342900" lvl="1" indent="-342900"/>
            <a:endParaRPr lang="ru-RU" sz="1200" dirty="0" smtClean="0"/>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4000" b="1" i="1" dirty="0" smtClean="0">
                <a:latin typeface="Times New Roman" pitchFamily="18" charset="0"/>
                <a:cs typeface="Times New Roman" pitchFamily="18" charset="0"/>
              </a:rPr>
              <a:t>Общая характеристика участников ВПР по биологии в 6 классах</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sz="2800" dirty="0" smtClean="0">
                <a:latin typeface="Times New Roman" pitchFamily="18" charset="0"/>
                <a:cs typeface="Times New Roman" pitchFamily="18" charset="0"/>
              </a:rPr>
              <a:t>Средний балл по Юго-Восточному округу составил 14,55 баллов, что ниже значения прошлого года на 1,35 балла.</a:t>
            </a:r>
            <a:endParaRPr lang="ru-RU" sz="2800" dirty="0" smtClean="0"/>
          </a:p>
          <a:p>
            <a:r>
              <a:rPr lang="ru-RU" sz="2800" dirty="0" smtClean="0"/>
              <a:t> </a:t>
            </a:r>
          </a:p>
          <a:p>
            <a:pPr fontAlgn="t"/>
            <a:endParaRPr lang="ru-RU" sz="2800" b="1" dirty="0" smtClean="0"/>
          </a:p>
          <a:p>
            <a:pPr fontAlgn="t"/>
            <a:endParaRPr lang="ru-RU" sz="2800" b="1" dirty="0" smtClean="0"/>
          </a:p>
          <a:p>
            <a:pPr fontAlgn="t"/>
            <a:endParaRPr lang="ru-RU" sz="2800" b="1" dirty="0" smtClean="0"/>
          </a:p>
          <a:p>
            <a:pPr fontAlgn="t"/>
            <a:endParaRPr lang="ru-RU" sz="2800" b="1" dirty="0" smtClean="0"/>
          </a:p>
          <a:p>
            <a:pPr fontAlgn="t"/>
            <a:endParaRPr lang="ru-RU" sz="2800" b="1" dirty="0" smtClean="0"/>
          </a:p>
          <a:p>
            <a:endParaRPr lang="ru-RU" sz="2800" dirty="0" smtClean="0">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2693325" y="3591097"/>
          <a:ext cx="8397700" cy="2410691"/>
        </p:xfrm>
        <a:graphic>
          <a:graphicData uri="http://schemas.openxmlformats.org/drawingml/2006/table">
            <a:tbl>
              <a:tblPr firstRow="1" bandRow="1">
                <a:tableStyleId>{5C22544A-7EE6-4342-B048-85BDC9FD1C3A}</a:tableStyleId>
              </a:tblPr>
              <a:tblGrid>
                <a:gridCol w="1679540"/>
                <a:gridCol w="1679540"/>
                <a:gridCol w="1679540"/>
                <a:gridCol w="1679540"/>
                <a:gridCol w="1679540"/>
              </a:tblGrid>
              <a:tr h="1539501">
                <a:tc>
                  <a:txBody>
                    <a:bodyPr/>
                    <a:lstStyle/>
                    <a:p>
                      <a:pPr algn="ctr"/>
                      <a:r>
                        <a:rPr lang="ru-RU" sz="2000" dirty="0" smtClean="0">
                          <a:latin typeface="Times New Roman" pitchFamily="18" charset="0"/>
                          <a:cs typeface="Times New Roman" pitchFamily="18" charset="0"/>
                        </a:rPr>
                        <a:t>Юго-Восточное </a:t>
                      </a:r>
                      <a:r>
                        <a:rPr lang="ru-RU" sz="2000" dirty="0" err="1" smtClean="0">
                          <a:latin typeface="Times New Roman" pitchFamily="18" charset="0"/>
                          <a:cs typeface="Times New Roman" pitchFamily="18" charset="0"/>
                        </a:rPr>
                        <a:t>упрпавление</a:t>
                      </a:r>
                      <a:endParaRPr lang="ru-RU" sz="2000" dirty="0">
                        <a:latin typeface="Times New Roman" pitchFamily="18" charset="0"/>
                        <a:cs typeface="Times New Roman" pitchFamily="18" charset="0"/>
                      </a:endParaRPr>
                    </a:p>
                  </a:txBody>
                  <a:tcPr>
                    <a:solidFill>
                      <a:schemeClr val="bg1">
                        <a:lumMod val="65000"/>
                      </a:schemeClr>
                    </a:solidFill>
                  </a:tcPr>
                </a:tc>
                <a:tc>
                  <a:txBody>
                    <a:bodyPr/>
                    <a:lstStyle/>
                    <a:p>
                      <a:pPr algn="ctr"/>
                      <a:r>
                        <a:rPr lang="ru-RU" dirty="0" smtClean="0">
                          <a:latin typeface="Times New Roman" pitchFamily="18" charset="0"/>
                          <a:cs typeface="Times New Roman" pitchFamily="18" charset="0"/>
                        </a:rPr>
                        <a:t>«2»</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pPr algn="ctr"/>
                      <a:r>
                        <a:rPr lang="ru-RU" dirty="0" smtClean="0">
                          <a:latin typeface="Times New Roman" pitchFamily="18" charset="0"/>
                          <a:cs typeface="Times New Roman" pitchFamily="18" charset="0"/>
                        </a:rPr>
                        <a:t>«3»</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pPr algn="ctr"/>
                      <a:r>
                        <a:rPr lang="ru-RU" dirty="0" smtClean="0">
                          <a:latin typeface="Times New Roman" pitchFamily="18" charset="0"/>
                          <a:cs typeface="Times New Roman" pitchFamily="18" charset="0"/>
                        </a:rPr>
                        <a:t>«4»</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pPr algn="ctr"/>
                      <a:r>
                        <a:rPr lang="ru-RU" dirty="0" smtClean="0">
                          <a:latin typeface="Times New Roman" pitchFamily="18" charset="0"/>
                          <a:cs typeface="Times New Roman" pitchFamily="18" charset="0"/>
                        </a:rPr>
                        <a:t>«5»</a:t>
                      </a:r>
                      <a:endParaRPr lang="ru-RU" dirty="0">
                        <a:latin typeface="Times New Roman" pitchFamily="18" charset="0"/>
                        <a:cs typeface="Times New Roman" pitchFamily="18" charset="0"/>
                      </a:endParaRPr>
                    </a:p>
                  </a:txBody>
                  <a:tcPr>
                    <a:solidFill>
                      <a:schemeClr val="bg1">
                        <a:lumMod val="65000"/>
                      </a:schemeClr>
                    </a:solidFill>
                  </a:tcPr>
                </a:tc>
              </a:tr>
              <a:tr h="435595">
                <a:tc>
                  <a:txBody>
                    <a:bodyPr/>
                    <a:lstStyle/>
                    <a:p>
                      <a:r>
                        <a:rPr lang="ru-RU" dirty="0" smtClean="0">
                          <a:latin typeface="Times New Roman" pitchFamily="18" charset="0"/>
                          <a:cs typeface="Times New Roman" pitchFamily="18" charset="0"/>
                        </a:rPr>
                        <a:t>База</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2 (2,5%)</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40(50,6%)</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29 (36,7%)</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8(10,1%)</a:t>
                      </a:r>
                      <a:endParaRPr lang="ru-RU" dirty="0">
                        <a:latin typeface="Times New Roman" pitchFamily="18" charset="0"/>
                        <a:cs typeface="Times New Roman" pitchFamily="18" charset="0"/>
                      </a:endParaRPr>
                    </a:p>
                  </a:txBody>
                  <a:tcPr>
                    <a:solidFill>
                      <a:schemeClr val="bg1">
                        <a:lumMod val="65000"/>
                      </a:schemeClr>
                    </a:solidFill>
                  </a:tcPr>
                </a:tc>
              </a:tr>
              <a:tr h="435595">
                <a:tc>
                  <a:txBody>
                    <a:bodyPr/>
                    <a:lstStyle/>
                    <a:p>
                      <a:r>
                        <a:rPr lang="ru-RU" dirty="0" smtClean="0">
                          <a:latin typeface="Times New Roman" pitchFamily="18" charset="0"/>
                          <a:cs typeface="Times New Roman" pitchFamily="18" charset="0"/>
                        </a:rPr>
                        <a:t>Профиль</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7(4,7%)</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41(27,5%)</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81(54,4%)</a:t>
                      </a:r>
                      <a:endParaRPr lang="ru-RU" dirty="0">
                        <a:latin typeface="Times New Roman" pitchFamily="18" charset="0"/>
                        <a:cs typeface="Times New Roman" pitchFamily="18" charset="0"/>
                      </a:endParaRPr>
                    </a:p>
                  </a:txBody>
                  <a:tcPr>
                    <a:solidFill>
                      <a:schemeClr val="bg1">
                        <a:lumMod val="65000"/>
                      </a:schemeClr>
                    </a:solidFill>
                  </a:tcPr>
                </a:tc>
                <a:tc>
                  <a:txBody>
                    <a:bodyPr/>
                    <a:lstStyle/>
                    <a:p>
                      <a:r>
                        <a:rPr lang="ru-RU" dirty="0" smtClean="0">
                          <a:latin typeface="Times New Roman" pitchFamily="18" charset="0"/>
                          <a:cs typeface="Times New Roman" pitchFamily="18" charset="0"/>
                        </a:rPr>
                        <a:t>20 (13,4%)</a:t>
                      </a:r>
                      <a:endParaRPr lang="ru-RU" dirty="0">
                        <a:latin typeface="Times New Roman" pitchFamily="18" charset="0"/>
                        <a:cs typeface="Times New Roman" pitchFamily="18" charset="0"/>
                      </a:endParaRPr>
                    </a:p>
                  </a:txBody>
                  <a:tcPr>
                    <a:solidFill>
                      <a:schemeClr val="bg1">
                        <a:lumMod val="65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latin typeface="Times New Roman" pitchFamily="18" charset="0"/>
                <a:cs typeface="Times New Roman" pitchFamily="18" charset="0"/>
              </a:rPr>
              <a:t>Общая характеристика участников ВПР по биологии в 6 классах</a:t>
            </a:r>
            <a:endParaRPr lang="ru-RU" dirty="0"/>
          </a:p>
        </p:txBody>
      </p:sp>
      <p:sp>
        <p:nvSpPr>
          <p:cNvPr id="3" name="Содержимое 2"/>
          <p:cNvSpPr>
            <a:spLocks noGrp="1"/>
          </p:cNvSpPr>
          <p:nvPr>
            <p:ph idx="1"/>
          </p:nvPr>
        </p:nvSpPr>
        <p:spPr/>
        <p:txBody>
          <a:bodyPr>
            <a:normAutofit fontScale="85000" lnSpcReduction="10000"/>
          </a:bodyPr>
          <a:lstStyle/>
          <a:p>
            <a:r>
              <a:rPr lang="ru-RU" sz="1900" dirty="0" smtClean="0">
                <a:latin typeface="Times New Roman" pitchFamily="18" charset="0"/>
                <a:cs typeface="Times New Roman" pitchFamily="18" charset="0"/>
              </a:rPr>
              <a:t>Наиболее успешно ВПР по биологии (профиль) выполнили шестиклассники СОШ с.Герасимовка , где 100% участников написали работу на отметку «4», СОШ №2 с. Борское (78,57%) и СОШ №1 г.Нефтегорска (76,19%), СОШ №1 с. Борское (76,19%)</a:t>
            </a:r>
          </a:p>
          <a:p>
            <a:r>
              <a:rPr lang="ru-RU" sz="1900" dirty="0" smtClean="0">
                <a:latin typeface="Times New Roman" pitchFamily="18" charset="0"/>
                <a:cs typeface="Times New Roman" pitchFamily="18" charset="0"/>
              </a:rPr>
              <a:t>Наиболее успешно ВПР по биологии (база) выполнили шестиклассники СОШ №3 г.Нефтегорска (72,73%) и ООШ с. Покровка (71,43%)</a:t>
            </a:r>
          </a:p>
          <a:p>
            <a:r>
              <a:rPr lang="ru-RU" sz="1900" dirty="0" smtClean="0">
                <a:latin typeface="Times New Roman" pitchFamily="18" charset="0"/>
                <a:cs typeface="Times New Roman" pitchFamily="18" charset="0"/>
              </a:rPr>
              <a:t>Доля участников, получивших за ВПР по биологии (база) отметку «2», зафиксирована в двух школах: СОШ с.Дмитриевка (10%), СОШ №3 г.Нефтегорска (4,55 %).  Доля участников, получивших за ВПР по биологии (профиль) отметку «2», зафиксирована в трех школах: СОШ №1 г.Нефтегорска (14,29 %), СОШ с.Утевка (12,5%), СОШ №2 с. Борское (3,57%).</a:t>
            </a:r>
          </a:p>
          <a:p>
            <a:r>
              <a:rPr lang="ru-RU" sz="1900" dirty="0" smtClean="0">
                <a:latin typeface="Times New Roman" pitchFamily="18" charset="0"/>
                <a:cs typeface="Times New Roman" pitchFamily="18" charset="0"/>
              </a:rPr>
              <a:t> В остальных ОО с проверочной работой по биологии справились 100% шестиклассников.</a:t>
            </a:r>
          </a:p>
          <a:p>
            <a:r>
              <a:rPr lang="ru-RU" sz="1900" dirty="0" smtClean="0">
                <a:latin typeface="Times New Roman" pitchFamily="18" charset="0"/>
                <a:cs typeface="Times New Roman" pitchFamily="18" charset="0"/>
              </a:rPr>
              <a:t> Наибольшая доля участников, получивших за ВПР по биологии (база) отметку «5», зафиксирована	в	следующих	ОО: СОШ №3 г.Нефтегорска (22,73%) и соответственно профиль СОШ №1 с. Борское (28,57%) и СОШ с. Утевка (16,67%)</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800" b="1" dirty="0" smtClean="0">
                <a:latin typeface="Times New Roman" panose="02020603050405020304" pitchFamily="18" charset="0"/>
                <a:cs typeface="Times New Roman" panose="02020603050405020304" pitchFamily="18" charset="0"/>
              </a:rPr>
              <a:t>Анализ выполнения отдельных заданий (достижение планируемых результатов в соответствии с образовательной программой) </a:t>
            </a:r>
            <a:r>
              <a:rPr lang="ru-RU" dirty="0" smtClean="0"/>
              <a:t/>
            </a:r>
            <a:br>
              <a:rPr lang="ru-RU" dirty="0" smtClean="0"/>
            </a:br>
            <a:endParaRPr lang="ru-RU" dirty="0"/>
          </a:p>
        </p:txBody>
      </p:sp>
      <p:sp>
        <p:nvSpPr>
          <p:cNvPr id="3" name="Содержимое 2"/>
          <p:cNvSpPr>
            <a:spLocks noGrp="1"/>
          </p:cNvSpPr>
          <p:nvPr>
            <p:ph idx="1"/>
          </p:nvPr>
        </p:nvSpPr>
        <p:spPr>
          <a:xfrm>
            <a:off x="2589212" y="2133600"/>
            <a:ext cx="8915400" cy="4033024"/>
          </a:xfrm>
        </p:spPr>
        <p:txBody>
          <a:bodyPr>
            <a:normAutofit fontScale="85000" lnSpcReduction="10000"/>
          </a:bodyPr>
          <a:lstStyle/>
          <a:p>
            <a:r>
              <a:rPr lang="ru-RU" dirty="0" smtClean="0">
                <a:latin typeface="Times New Roman" pitchFamily="18" charset="0"/>
                <a:cs typeface="Times New Roman" pitchFamily="18" charset="0"/>
              </a:rPr>
              <a:t>Почти все шестиклассники Юго-Восточного округа (более 80%) продемонстрировали знания приемов выращивания, размножения растений и ухода за ними, умеют извлекать информацию, представленную в табличной форме и делать умозаключения на основе её анализа, читать и понимать текст биологического содержания, используя для этого недостающие термины и понятия, представленные в перечне.</a:t>
            </a:r>
          </a:p>
          <a:p>
            <a:r>
              <a:rPr lang="ru-RU" dirty="0" smtClean="0">
                <a:latin typeface="Times New Roman" pitchFamily="18" charset="0"/>
                <a:cs typeface="Times New Roman" pitchFamily="18" charset="0"/>
              </a:rPr>
              <a:t>Вместе с тем ряд заданий вызвал большее затруднение (достижение соответствующих планируемых результатов в соответствии образовательной программой составило менее 50%), в том числе задания:</a:t>
            </a:r>
          </a:p>
          <a:p>
            <a:pPr lvl="0"/>
            <a:r>
              <a:rPr lang="ru-RU" dirty="0" smtClean="0">
                <a:latin typeface="Times New Roman" pitchFamily="18" charset="0"/>
                <a:cs typeface="Times New Roman" pitchFamily="18" charset="0"/>
              </a:rPr>
              <a:t>1.3 (31%) - на использование методов биологической науки и проведения несложных биологических экспериментов для изучения живых организмов и человека;</a:t>
            </a:r>
          </a:p>
          <a:p>
            <a:pPr lvl="0"/>
            <a:r>
              <a:rPr lang="ru-RU" dirty="0" smtClean="0">
                <a:latin typeface="Times New Roman" pitchFamily="18" charset="0"/>
                <a:cs typeface="Times New Roman" pitchFamily="18" charset="0"/>
              </a:rPr>
              <a:t>7 (30%) - на контроль умения устанавливать причинно-следственные связи, строить логическое рассуждение, умозаключение (индуктивное, дедуктивное и по аналогии) и делать выводы при определении свойства живых организмов (структурированность, целостность, обмен веществ, движение, размножение, развитие, раздражимость, приспособленность);</a:t>
            </a:r>
          </a:p>
          <a:p>
            <a:pPr lvl="0"/>
            <a:r>
              <a:rPr lang="ru-RU" dirty="0" smtClean="0">
                <a:latin typeface="Times New Roman" pitchFamily="18" charset="0"/>
                <a:cs typeface="Times New Roman" pitchFamily="18" charset="0"/>
              </a:rPr>
              <a:t>8.1 и 8.2 ( 36%, 20%)на контроль умения проводить анализ виртуального эксперимента, формулировать гипотезу, ставить цель, описывать результаты, делать выводы на основании полученных результатов.</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Соответствие отметок за выполненную работу и отметок по журналу</a:t>
            </a:r>
            <a:r>
              <a:rPr lang="ru-RU" dirty="0" smtClean="0"/>
              <a:t/>
            </a:r>
            <a:br>
              <a:rPr lang="ru-RU" dirty="0" smtClean="0"/>
            </a:br>
            <a:endParaRPr lang="ru-RU" dirty="0"/>
          </a:p>
        </p:txBody>
      </p:sp>
      <p:graphicFrame>
        <p:nvGraphicFramePr>
          <p:cNvPr id="6" name="Содержимое 5"/>
          <p:cNvGraphicFramePr>
            <a:graphicFrameLocks noGrp="1"/>
          </p:cNvGraphicFramePr>
          <p:nvPr>
            <p:ph idx="1"/>
          </p:nvPr>
        </p:nvGraphicFramePr>
        <p:xfrm>
          <a:off x="1906858" y="2133600"/>
          <a:ext cx="9623502" cy="4532834"/>
        </p:xfrm>
        <a:graphic>
          <a:graphicData uri="http://schemas.openxmlformats.org/drawingml/2006/table">
            <a:tbl>
              <a:tblPr firstRow="1" bandRow="1">
                <a:tableStyleId>{5C22544A-7EE6-4342-B048-85BDC9FD1C3A}</a:tableStyleId>
              </a:tblPr>
              <a:tblGrid>
                <a:gridCol w="4225579"/>
                <a:gridCol w="1598224"/>
                <a:gridCol w="966368"/>
                <a:gridCol w="1610615"/>
                <a:gridCol w="1222716"/>
              </a:tblGrid>
              <a:tr h="968471">
                <a:tc rowSpan="2">
                  <a:txBody>
                    <a:bodyPr/>
                    <a:lstStyle/>
                    <a:p>
                      <a:pPr algn="ctr">
                        <a:lnSpc>
                          <a:spcPct val="150000"/>
                        </a:lnSpc>
                        <a:spcAft>
                          <a:spcPts val="0"/>
                        </a:spcAft>
                      </a:pPr>
                      <a:r>
                        <a:rPr lang="ru-RU" sz="2400" b="1" dirty="0">
                          <a:solidFill>
                            <a:schemeClr val="tx1"/>
                          </a:solidFill>
                          <a:latin typeface="Times New Roman" pitchFamily="18" charset="0"/>
                          <a:ea typeface="Times New Roman"/>
                          <a:cs typeface="Times New Roman" pitchFamily="18" charset="0"/>
                        </a:rPr>
                        <a:t>Соответствие </a:t>
                      </a:r>
                      <a:r>
                        <a:rPr lang="ru-RU" sz="2000" b="1" dirty="0">
                          <a:solidFill>
                            <a:schemeClr val="tx1"/>
                          </a:solidFill>
                          <a:latin typeface="Times New Roman" pitchFamily="18" charset="0"/>
                          <a:ea typeface="Times New Roman"/>
                          <a:cs typeface="Times New Roman" pitchFamily="18" charset="0"/>
                        </a:rPr>
                        <a:t>отметок</a:t>
                      </a:r>
                    </a:p>
                  </a:txBody>
                  <a:tcPr marL="0" marR="0" marT="0" marB="0">
                    <a:solidFill>
                      <a:schemeClr val="bg1">
                        <a:lumMod val="75000"/>
                      </a:schemeClr>
                    </a:solidFill>
                  </a:tcPr>
                </a:tc>
                <a:tc gridSpan="2">
                  <a:txBody>
                    <a:bodyPr/>
                    <a:lstStyle/>
                    <a:p>
                      <a:pPr algn="ctr"/>
                      <a:r>
                        <a:rPr lang="ru-RU" sz="2000" b="1" dirty="0" smtClean="0">
                          <a:solidFill>
                            <a:schemeClr val="tx1"/>
                          </a:solidFill>
                          <a:latin typeface="Times New Roman" pitchFamily="18" charset="0"/>
                          <a:cs typeface="Times New Roman" pitchFamily="18" charset="0"/>
                        </a:rPr>
                        <a:t>База </a:t>
                      </a:r>
                      <a:endParaRPr lang="ru-RU" sz="2000" b="1"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tc>
                <a:tc gridSpan="2">
                  <a:txBody>
                    <a:bodyPr/>
                    <a:lstStyle/>
                    <a:p>
                      <a:pPr algn="ctr"/>
                      <a:r>
                        <a:rPr lang="ru-RU" sz="2000" b="1" dirty="0" smtClean="0">
                          <a:solidFill>
                            <a:schemeClr val="tx1"/>
                          </a:solidFill>
                          <a:latin typeface="Times New Roman" pitchFamily="18" charset="0"/>
                          <a:cs typeface="Times New Roman" pitchFamily="18" charset="0"/>
                        </a:rPr>
                        <a:t>Профиль</a:t>
                      </a:r>
                      <a:endParaRPr lang="ru-RU" sz="2000" b="1"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tc>
              </a:tr>
              <a:tr h="1095483">
                <a:tc vMerge="1">
                  <a:txBody>
                    <a:bodyPr/>
                    <a:lstStyle/>
                    <a:p>
                      <a:endParaRPr lang="ru-RU"/>
                    </a:p>
                  </a:txBody>
                  <a:tcPr/>
                </a:tc>
                <a:tc>
                  <a:txBody>
                    <a:bodyPr/>
                    <a:lstStyle/>
                    <a:p>
                      <a:pPr algn="ctr"/>
                      <a:r>
                        <a:rPr lang="ru-RU" sz="2000" b="0" dirty="0" smtClean="0">
                          <a:latin typeface="Times New Roman" pitchFamily="18" charset="0"/>
                          <a:cs typeface="Times New Roman" pitchFamily="18" charset="0"/>
                        </a:rPr>
                        <a:t>Количество учащихся</a:t>
                      </a:r>
                      <a:endParaRPr lang="ru-RU" sz="2000" b="0" dirty="0">
                        <a:latin typeface="Times New Roman" pitchFamily="18" charset="0"/>
                        <a:cs typeface="Times New Roman" pitchFamily="18" charset="0"/>
                      </a:endParaRPr>
                    </a:p>
                  </a:txBody>
                  <a:tcPr>
                    <a:solidFill>
                      <a:schemeClr val="bg1">
                        <a:lumMod val="75000"/>
                      </a:schemeClr>
                    </a:solidFill>
                  </a:tcPr>
                </a:tc>
                <a:tc>
                  <a:txBody>
                    <a:bodyPr/>
                    <a:lstStyle/>
                    <a:p>
                      <a:pPr algn="ctr"/>
                      <a:r>
                        <a:rPr lang="ru-RU" sz="2000" b="0" dirty="0" smtClean="0">
                          <a:latin typeface="Times New Roman" pitchFamily="18" charset="0"/>
                          <a:cs typeface="Times New Roman" pitchFamily="18" charset="0"/>
                        </a:rPr>
                        <a:t>%</a:t>
                      </a:r>
                      <a:endParaRPr lang="ru-RU" sz="2000" b="0" dirty="0">
                        <a:latin typeface="Times New Roman" pitchFamily="18" charset="0"/>
                        <a:cs typeface="Times New Roman" pitchFamily="18" charset="0"/>
                      </a:endParaRPr>
                    </a:p>
                  </a:txBody>
                  <a:tcPr>
                    <a:solidFill>
                      <a:schemeClr val="bg1">
                        <a:lumMod val="75000"/>
                      </a:schemeClr>
                    </a:solidFill>
                  </a:tcPr>
                </a:tc>
                <a:tc>
                  <a:txBody>
                    <a:bodyPr/>
                    <a:lstStyle/>
                    <a:p>
                      <a:pPr algn="ctr"/>
                      <a:r>
                        <a:rPr lang="ru-RU" sz="2000" b="0" dirty="0" smtClean="0">
                          <a:latin typeface="Times New Roman" pitchFamily="18" charset="0"/>
                          <a:cs typeface="Times New Roman" pitchFamily="18" charset="0"/>
                        </a:rPr>
                        <a:t>Количество учащихся</a:t>
                      </a:r>
                      <a:endParaRPr lang="ru-RU" sz="2000" b="0" dirty="0">
                        <a:latin typeface="Times New Roman" pitchFamily="18" charset="0"/>
                        <a:cs typeface="Times New Roman" pitchFamily="18" charset="0"/>
                      </a:endParaRPr>
                    </a:p>
                  </a:txBody>
                  <a:tcPr>
                    <a:solidFill>
                      <a:schemeClr val="bg1">
                        <a:lumMod val="75000"/>
                      </a:schemeClr>
                    </a:solidFill>
                  </a:tcPr>
                </a:tc>
                <a:tc>
                  <a:txBody>
                    <a:bodyPr/>
                    <a:lstStyle/>
                    <a:p>
                      <a:pPr algn="ctr"/>
                      <a:r>
                        <a:rPr lang="ru-RU" sz="2000" b="0" dirty="0" smtClean="0">
                          <a:latin typeface="Times New Roman" pitchFamily="18" charset="0"/>
                          <a:cs typeface="Times New Roman" pitchFamily="18" charset="0"/>
                        </a:rPr>
                        <a:t>%</a:t>
                      </a:r>
                      <a:endParaRPr lang="ru-RU" sz="2000" b="0" dirty="0">
                        <a:latin typeface="Times New Roman" pitchFamily="18" charset="0"/>
                        <a:cs typeface="Times New Roman" pitchFamily="18" charset="0"/>
                      </a:endParaRPr>
                    </a:p>
                  </a:txBody>
                  <a:tcPr>
                    <a:solidFill>
                      <a:schemeClr val="bg1">
                        <a:lumMod val="75000"/>
                      </a:schemeClr>
                    </a:solidFill>
                  </a:tcPr>
                </a:tc>
              </a:tr>
              <a:tr h="619186">
                <a:tc>
                  <a:txBody>
                    <a:bodyPr/>
                    <a:lstStyle/>
                    <a:p>
                      <a:pPr algn="ctr">
                        <a:lnSpc>
                          <a:spcPct val="150000"/>
                        </a:lnSpc>
                        <a:spcAft>
                          <a:spcPts val="0"/>
                        </a:spcAft>
                      </a:pPr>
                      <a:r>
                        <a:rPr lang="ru-RU" sz="1800" b="0" dirty="0">
                          <a:latin typeface="Times New Roman" pitchFamily="18" charset="0"/>
                          <a:ea typeface="Times New Roman"/>
                          <a:cs typeface="Times New Roman" pitchFamily="18" charset="0"/>
                        </a:rPr>
                        <a:t>Понизили результат </a:t>
                      </a:r>
                      <a:endParaRPr lang="ru-RU" sz="1800" b="0" dirty="0" smtClean="0">
                        <a:latin typeface="Times New Roman" pitchFamily="18" charset="0"/>
                        <a:ea typeface="Times New Roman"/>
                        <a:cs typeface="Times New Roman" pitchFamily="18" charset="0"/>
                      </a:endParaRPr>
                    </a:p>
                    <a:p>
                      <a:pPr algn="ctr">
                        <a:lnSpc>
                          <a:spcPct val="150000"/>
                        </a:lnSpc>
                        <a:spcAft>
                          <a:spcPts val="0"/>
                        </a:spcAft>
                      </a:pPr>
                      <a:r>
                        <a:rPr lang="ru-RU" sz="1800" b="0" dirty="0" smtClean="0">
                          <a:latin typeface="Times New Roman" pitchFamily="18" charset="0"/>
                          <a:ea typeface="Times New Roman"/>
                          <a:cs typeface="Times New Roman" pitchFamily="18" charset="0"/>
                        </a:rPr>
                        <a:t>( </a:t>
                      </a:r>
                      <a:r>
                        <a:rPr lang="ru-RU" sz="1800" b="0" dirty="0" err="1">
                          <a:latin typeface="Times New Roman" pitchFamily="18" charset="0"/>
                          <a:ea typeface="Times New Roman"/>
                          <a:cs typeface="Times New Roman" pitchFamily="18" charset="0"/>
                        </a:rPr>
                        <a:t>Отм.ВПР</a:t>
                      </a:r>
                      <a:r>
                        <a:rPr lang="ru-RU" sz="1800" b="0" dirty="0">
                          <a:latin typeface="Times New Roman" pitchFamily="18" charset="0"/>
                          <a:ea typeface="Times New Roman"/>
                          <a:cs typeface="Times New Roman" pitchFamily="18" charset="0"/>
                        </a:rPr>
                        <a:t>&lt; </a:t>
                      </a:r>
                      <a:r>
                        <a:rPr lang="ru-RU" sz="1800" b="0" dirty="0" err="1">
                          <a:latin typeface="Times New Roman" pitchFamily="18" charset="0"/>
                          <a:ea typeface="Times New Roman"/>
                          <a:cs typeface="Times New Roman" pitchFamily="18" charset="0"/>
                        </a:rPr>
                        <a:t>Отм.по</a:t>
                      </a:r>
                      <a:r>
                        <a:rPr lang="ru-RU" sz="1800" b="0" dirty="0">
                          <a:latin typeface="Times New Roman" pitchFamily="18" charset="0"/>
                          <a:ea typeface="Times New Roman"/>
                          <a:cs typeface="Times New Roman" pitchFamily="18" charset="0"/>
                        </a:rPr>
                        <a:t> журналу)</a:t>
                      </a:r>
                      <a:endParaRPr lang="ru-RU" sz="1600" b="0" dirty="0">
                        <a:latin typeface="Times New Roman" pitchFamily="18" charset="0"/>
                        <a:ea typeface="Times New Roman"/>
                        <a:cs typeface="Times New Roman" pitchFamily="18" charset="0"/>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6</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7,6</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25</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latin typeface="Times New Roman"/>
                          <a:ea typeface="Times New Roman"/>
                        </a:rPr>
                        <a:t>16,8</a:t>
                      </a:r>
                      <a:endParaRPr lang="ru-RU" sz="1800">
                        <a:latin typeface="Times New Roman"/>
                        <a:ea typeface="Times New Roman"/>
                      </a:endParaRPr>
                    </a:p>
                  </a:txBody>
                  <a:tcPr marL="0" marR="0" marT="0" marB="0">
                    <a:solidFill>
                      <a:schemeClr val="bg1">
                        <a:lumMod val="75000"/>
                      </a:schemeClr>
                    </a:solidFill>
                  </a:tcPr>
                </a:tc>
              </a:tr>
              <a:tr h="619186">
                <a:tc>
                  <a:txBody>
                    <a:bodyPr/>
                    <a:lstStyle/>
                    <a:p>
                      <a:pPr algn="ctr">
                        <a:lnSpc>
                          <a:spcPct val="150000"/>
                        </a:lnSpc>
                        <a:spcAft>
                          <a:spcPts val="0"/>
                        </a:spcAft>
                      </a:pPr>
                      <a:r>
                        <a:rPr lang="ru-RU" sz="1800" b="0" dirty="0">
                          <a:latin typeface="Times New Roman" pitchFamily="18" charset="0"/>
                          <a:ea typeface="Times New Roman"/>
                          <a:cs typeface="Times New Roman" pitchFamily="18" charset="0"/>
                        </a:rPr>
                        <a:t>Подтвердили </a:t>
                      </a:r>
                      <a:r>
                        <a:rPr lang="ru-RU" sz="1800" b="0" dirty="0" smtClean="0">
                          <a:latin typeface="Times New Roman" pitchFamily="18" charset="0"/>
                          <a:ea typeface="Times New Roman"/>
                          <a:cs typeface="Times New Roman" pitchFamily="18" charset="0"/>
                        </a:rPr>
                        <a:t>результат</a:t>
                      </a:r>
                    </a:p>
                    <a:p>
                      <a:pPr algn="ctr">
                        <a:lnSpc>
                          <a:spcPct val="150000"/>
                        </a:lnSpc>
                        <a:spcAft>
                          <a:spcPts val="0"/>
                        </a:spcAft>
                      </a:pPr>
                      <a:r>
                        <a:rPr lang="ru-RU" sz="1800" b="0" dirty="0" smtClean="0">
                          <a:latin typeface="Times New Roman" pitchFamily="18" charset="0"/>
                          <a:ea typeface="Times New Roman"/>
                          <a:cs typeface="Times New Roman" pitchFamily="18" charset="0"/>
                        </a:rPr>
                        <a:t> </a:t>
                      </a:r>
                      <a:r>
                        <a:rPr lang="ru-RU" sz="1800" b="0" dirty="0">
                          <a:latin typeface="Times New Roman" pitchFamily="18" charset="0"/>
                          <a:ea typeface="Times New Roman"/>
                          <a:cs typeface="Times New Roman" pitchFamily="18" charset="0"/>
                        </a:rPr>
                        <a:t>(</a:t>
                      </a:r>
                      <a:r>
                        <a:rPr lang="ru-RU" sz="1800" b="0" dirty="0" err="1">
                          <a:latin typeface="Times New Roman" pitchFamily="18" charset="0"/>
                          <a:ea typeface="Times New Roman"/>
                          <a:cs typeface="Times New Roman" pitchFamily="18" charset="0"/>
                        </a:rPr>
                        <a:t>Отм.ВПР=Отм.по</a:t>
                      </a:r>
                      <a:r>
                        <a:rPr lang="ru-RU" sz="1800" b="0" dirty="0">
                          <a:latin typeface="Times New Roman" pitchFamily="18" charset="0"/>
                          <a:ea typeface="Times New Roman"/>
                          <a:cs typeface="Times New Roman" pitchFamily="18" charset="0"/>
                        </a:rPr>
                        <a:t> журналу)</a:t>
                      </a:r>
                      <a:endParaRPr lang="ru-RU" sz="1600" b="0" dirty="0">
                        <a:latin typeface="Times New Roman" pitchFamily="18" charset="0"/>
                        <a:ea typeface="Times New Roman"/>
                        <a:cs typeface="Times New Roman" pitchFamily="18" charset="0"/>
                      </a:endParaRPr>
                    </a:p>
                  </a:txBody>
                  <a:tcPr marL="0" marR="0" marT="0" marB="0">
                    <a:solidFill>
                      <a:schemeClr val="bg1">
                        <a:lumMod val="75000"/>
                      </a:schemeClr>
                    </a:solidFill>
                  </a:tcPr>
                </a:tc>
                <a:tc>
                  <a:txBody>
                    <a:bodyPr/>
                    <a:lstStyle/>
                    <a:p>
                      <a:pPr algn="ctr">
                        <a:lnSpc>
                          <a:spcPct val="150000"/>
                        </a:lnSpc>
                        <a:spcAft>
                          <a:spcPts val="0"/>
                        </a:spcAft>
                      </a:pPr>
                      <a:r>
                        <a:rPr lang="ru-RU" sz="2000">
                          <a:latin typeface="Times New Roman"/>
                          <a:ea typeface="Times New Roman"/>
                        </a:rPr>
                        <a:t>65</a:t>
                      </a:r>
                      <a:endParaRPr lang="ru-RU" sz="180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latin typeface="Times New Roman"/>
                          <a:ea typeface="Times New Roman"/>
                        </a:rPr>
                        <a:t>82,3</a:t>
                      </a:r>
                      <a:endParaRPr lang="ru-RU" sz="180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116</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77,9</a:t>
                      </a:r>
                      <a:endParaRPr lang="ru-RU" sz="1800" dirty="0">
                        <a:latin typeface="Times New Roman"/>
                        <a:ea typeface="Times New Roman"/>
                      </a:endParaRPr>
                    </a:p>
                  </a:txBody>
                  <a:tcPr marL="0" marR="0" marT="0" marB="0">
                    <a:solidFill>
                      <a:schemeClr val="bg1">
                        <a:lumMod val="75000"/>
                      </a:schemeClr>
                    </a:solidFill>
                  </a:tcPr>
                </a:tc>
              </a:tr>
              <a:tr h="619186">
                <a:tc>
                  <a:txBody>
                    <a:bodyPr/>
                    <a:lstStyle/>
                    <a:p>
                      <a:pPr algn="ctr">
                        <a:lnSpc>
                          <a:spcPct val="150000"/>
                        </a:lnSpc>
                        <a:spcAft>
                          <a:spcPts val="0"/>
                        </a:spcAft>
                      </a:pPr>
                      <a:r>
                        <a:rPr lang="ru-RU" sz="1800" b="0" dirty="0">
                          <a:latin typeface="Times New Roman" pitchFamily="18" charset="0"/>
                          <a:ea typeface="Times New Roman"/>
                          <a:cs typeface="Times New Roman" pitchFamily="18" charset="0"/>
                        </a:rPr>
                        <a:t>Повысили результат </a:t>
                      </a:r>
                      <a:endParaRPr lang="ru-RU" sz="1800" b="0" dirty="0" smtClean="0">
                        <a:latin typeface="Times New Roman" pitchFamily="18" charset="0"/>
                        <a:ea typeface="Times New Roman"/>
                        <a:cs typeface="Times New Roman" pitchFamily="18" charset="0"/>
                      </a:endParaRPr>
                    </a:p>
                    <a:p>
                      <a:pPr algn="ctr">
                        <a:lnSpc>
                          <a:spcPct val="150000"/>
                        </a:lnSpc>
                        <a:spcAft>
                          <a:spcPts val="0"/>
                        </a:spcAft>
                      </a:pPr>
                      <a:r>
                        <a:rPr lang="ru-RU" sz="1800" b="0" dirty="0" smtClean="0">
                          <a:latin typeface="Times New Roman" pitchFamily="18" charset="0"/>
                          <a:ea typeface="Times New Roman"/>
                          <a:cs typeface="Times New Roman" pitchFamily="18" charset="0"/>
                        </a:rPr>
                        <a:t>(</a:t>
                      </a:r>
                      <a:r>
                        <a:rPr lang="ru-RU" sz="1800" b="0" dirty="0" err="1">
                          <a:latin typeface="Times New Roman" pitchFamily="18" charset="0"/>
                          <a:ea typeface="Times New Roman"/>
                          <a:cs typeface="Times New Roman" pitchFamily="18" charset="0"/>
                        </a:rPr>
                        <a:t>Отм</a:t>
                      </a:r>
                      <a:r>
                        <a:rPr lang="ru-RU" sz="1800" b="0" dirty="0">
                          <a:latin typeface="Times New Roman" pitchFamily="18" charset="0"/>
                          <a:ea typeface="Times New Roman"/>
                          <a:cs typeface="Times New Roman" pitchFamily="18" charset="0"/>
                        </a:rPr>
                        <a:t>. ВПР&gt; </a:t>
                      </a:r>
                      <a:r>
                        <a:rPr lang="ru-RU" sz="1800" b="0" dirty="0" err="1">
                          <a:latin typeface="Times New Roman" pitchFamily="18" charset="0"/>
                          <a:ea typeface="Times New Roman"/>
                          <a:cs typeface="Times New Roman" pitchFamily="18" charset="0"/>
                        </a:rPr>
                        <a:t>Отм.по</a:t>
                      </a:r>
                      <a:r>
                        <a:rPr lang="ru-RU" sz="1800" b="0" dirty="0">
                          <a:latin typeface="Times New Roman" pitchFamily="18" charset="0"/>
                          <a:ea typeface="Times New Roman"/>
                          <a:cs typeface="Times New Roman" pitchFamily="18" charset="0"/>
                        </a:rPr>
                        <a:t> журналу)</a:t>
                      </a:r>
                      <a:endParaRPr lang="ru-RU" sz="1600" b="0" dirty="0">
                        <a:latin typeface="Times New Roman" pitchFamily="18" charset="0"/>
                        <a:ea typeface="Times New Roman"/>
                        <a:cs typeface="Times New Roman" pitchFamily="18" charset="0"/>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8</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10,1</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8</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5,4</a:t>
                      </a:r>
                      <a:endParaRPr lang="ru-RU" sz="1800" dirty="0">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20000"/>
          </a:bodyPr>
          <a:lstStyle/>
          <a:p>
            <a:r>
              <a:rPr lang="ru-RU" sz="2800" dirty="0" smtClean="0">
                <a:latin typeface="Times New Roman" pitchFamily="18" charset="0"/>
                <a:cs typeface="Times New Roman" pitchFamily="18" charset="0"/>
              </a:rPr>
              <a:t>По данным, указанным ОО в формах сбора результатов ВПР, 82,3% /77,9% участников ВПР получили за проверочную работу отметки, соответствующие отметкам за предыдущую четверть (триместр), 7,6% /16,8% обучающихся были выставлены отметки ниже, и только у 10,1% /5,4 5 участников – отметка за ВПР выше, чем отметки в журнале. </a:t>
            </a:r>
          </a:p>
          <a:p>
            <a:r>
              <a:rPr lang="ru-RU" sz="2800" dirty="0" smtClean="0">
                <a:latin typeface="Times New Roman" pitchFamily="18" charset="0"/>
                <a:cs typeface="Times New Roman" pitchFamily="18" charset="0"/>
              </a:rPr>
              <a:t>В сравнении с результатами 2022 года процент соответствия отметок выше, а процент обучающихся, повысивших отметки ниже.</a:t>
            </a:r>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ru-RU" sz="2400" b="1" dirty="0" smtClean="0">
                <a:solidFill>
                  <a:schemeClr val="tx1"/>
                </a:solidFill>
                <a:latin typeface="Times New Roman" pitchFamily="18" charset="0"/>
                <a:cs typeface="Times New Roman" pitchFamily="18" charset="0"/>
              </a:rPr>
              <a:t>РЕЗУЛЬТАТЫ	ВЫПОЛНЕНИЯ	ПРОВЕРОЧНОЙ	РАБОТЫ ОБУЧАЮЩИХСЯ 7 КЛАССА ПО БИОЛОГИИ</a:t>
            </a:r>
            <a:r>
              <a:rPr lang="ru-RU" sz="1400" dirty="0" smtClean="0"/>
              <a:t/>
            </a:r>
            <a:br>
              <a:rPr lang="ru-RU" sz="1400" dirty="0" smtClean="0"/>
            </a:br>
            <a:endParaRPr lang="ru-RU" dirty="0"/>
          </a:p>
        </p:txBody>
      </p:sp>
      <p:sp>
        <p:nvSpPr>
          <p:cNvPr id="3" name="Содержимое 2"/>
          <p:cNvSpPr>
            <a:spLocks noGrp="1"/>
          </p:cNvSpPr>
          <p:nvPr>
            <p:ph idx="1"/>
          </p:nvPr>
        </p:nvSpPr>
        <p:spPr/>
        <p:txBody>
          <a:bodyPr/>
          <a:lstStyle/>
          <a:p>
            <a:r>
              <a:rPr lang="ru-RU" sz="2400" dirty="0" smtClean="0">
                <a:solidFill>
                  <a:schemeClr val="tx1"/>
                </a:solidFill>
                <a:latin typeface="Times New Roman" pitchFamily="18" charset="0"/>
                <a:cs typeface="Times New Roman" pitchFamily="18" charset="0"/>
              </a:rPr>
              <a:t>В написании ВПР  7-го класса приняли участие 242 обучающихся из 13 ОО Юго-Восточного округа, реализующих основную общеобразовательную программу основного общего образования (база) и 67 обучающихся из 3 ОО Юго-Восточного округа.</a:t>
            </a:r>
          </a:p>
          <a:p>
            <a:r>
              <a:rPr lang="ru-RU" sz="2400" dirty="0" smtClean="0">
                <a:solidFill>
                  <a:schemeClr val="tx1"/>
                </a:solidFill>
                <a:latin typeface="Times New Roman" pitchFamily="18" charset="0"/>
                <a:cs typeface="Times New Roman" pitchFamily="18" charset="0"/>
              </a:rPr>
              <a:t>В 2022 году в проведении работ на освоение программы 7 класса участвовало 91 обучающийся из 6 ОО округа.</a:t>
            </a:r>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Общая характеристика участников ВПР по биологии в 7 классе</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2589213" y="2133600"/>
          <a:ext cx="8915400" cy="2225040"/>
        </p:xfrm>
        <a:graphic>
          <a:graphicData uri="http://schemas.openxmlformats.org/drawingml/2006/table">
            <a:tbl>
              <a:tblPr firstRow="1" bandRow="1">
                <a:tableStyleId>{5C22544A-7EE6-4342-B048-85BDC9FD1C3A}</a:tableStyleId>
              </a:tblPr>
              <a:tblGrid>
                <a:gridCol w="1783080"/>
                <a:gridCol w="1783080"/>
                <a:gridCol w="1783080"/>
                <a:gridCol w="1783080"/>
                <a:gridCol w="1783080"/>
              </a:tblGrid>
              <a:tr h="370840">
                <a:tc rowSpan="2">
                  <a:txBody>
                    <a:bodyPr/>
                    <a:lstStyle/>
                    <a:p>
                      <a:pPr algn="ctr">
                        <a:lnSpc>
                          <a:spcPct val="150000"/>
                        </a:lnSpc>
                        <a:spcAft>
                          <a:spcPts val="0"/>
                        </a:spcAft>
                      </a:pPr>
                      <a:r>
                        <a:rPr lang="ru-RU" sz="1800" b="1" dirty="0">
                          <a:solidFill>
                            <a:schemeClr val="tx1"/>
                          </a:solidFill>
                          <a:latin typeface="Times New Roman" pitchFamily="18" charset="0"/>
                          <a:ea typeface="Times New Roman"/>
                          <a:cs typeface="Times New Roman" pitchFamily="18" charset="0"/>
                        </a:rPr>
                        <a:t>Показатель</a:t>
                      </a:r>
                      <a:endParaRPr lang="ru-RU" sz="1600" b="1" dirty="0">
                        <a:solidFill>
                          <a:schemeClr val="tx1"/>
                        </a:solidFill>
                        <a:latin typeface="Times New Roman" pitchFamily="18" charset="0"/>
                        <a:ea typeface="Times New Roman"/>
                        <a:cs typeface="Times New Roman" pitchFamily="18" charset="0"/>
                      </a:endParaRPr>
                    </a:p>
                  </a:txBody>
                  <a:tcPr marL="0" marR="0" marT="0" marB="0">
                    <a:solidFill>
                      <a:schemeClr val="bg1">
                        <a:lumMod val="75000"/>
                      </a:schemeClr>
                    </a:solidFill>
                  </a:tcPr>
                </a:tc>
                <a:tc rowSpan="2">
                  <a:txBody>
                    <a:bodyPr/>
                    <a:lstStyle/>
                    <a:p>
                      <a:pPr algn="ctr">
                        <a:lnSpc>
                          <a:spcPct val="150000"/>
                        </a:lnSpc>
                        <a:spcAft>
                          <a:spcPts val="0"/>
                        </a:spcAft>
                      </a:pPr>
                      <a:r>
                        <a:rPr lang="ru-RU" sz="2000" b="1" dirty="0">
                          <a:solidFill>
                            <a:schemeClr val="tx1"/>
                          </a:solidFill>
                          <a:latin typeface="Times New Roman" pitchFamily="18" charset="0"/>
                          <a:ea typeface="Times New Roman"/>
                          <a:cs typeface="Times New Roman" pitchFamily="18" charset="0"/>
                        </a:rPr>
                        <a:t>2021</a:t>
                      </a:r>
                      <a:endParaRPr lang="ru-RU" sz="1800" b="1" dirty="0">
                        <a:solidFill>
                          <a:schemeClr val="tx1"/>
                        </a:solidFill>
                        <a:latin typeface="Times New Roman" pitchFamily="18" charset="0"/>
                        <a:ea typeface="Times New Roman"/>
                        <a:cs typeface="Times New Roman" pitchFamily="18" charset="0"/>
                      </a:endParaRPr>
                    </a:p>
                  </a:txBody>
                  <a:tcPr marL="0" marR="0" marT="0" marB="0">
                    <a:solidFill>
                      <a:schemeClr val="bg1">
                        <a:lumMod val="75000"/>
                      </a:schemeClr>
                    </a:solidFill>
                  </a:tcPr>
                </a:tc>
                <a:tc rowSpan="2">
                  <a:txBody>
                    <a:bodyPr/>
                    <a:lstStyle/>
                    <a:p>
                      <a:pPr algn="ctr">
                        <a:lnSpc>
                          <a:spcPct val="150000"/>
                        </a:lnSpc>
                        <a:spcAft>
                          <a:spcPts val="0"/>
                        </a:spcAft>
                      </a:pPr>
                      <a:r>
                        <a:rPr lang="ru-RU" sz="2000" b="1" dirty="0">
                          <a:solidFill>
                            <a:schemeClr val="tx1"/>
                          </a:solidFill>
                          <a:latin typeface="Times New Roman" pitchFamily="18" charset="0"/>
                          <a:ea typeface="Times New Roman"/>
                          <a:cs typeface="Times New Roman" pitchFamily="18" charset="0"/>
                        </a:rPr>
                        <a:t>2022</a:t>
                      </a:r>
                      <a:endParaRPr lang="ru-RU" sz="1800" b="1" dirty="0">
                        <a:solidFill>
                          <a:schemeClr val="tx1"/>
                        </a:solidFill>
                        <a:latin typeface="Times New Roman" pitchFamily="18" charset="0"/>
                        <a:ea typeface="Times New Roman"/>
                        <a:cs typeface="Times New Roman" pitchFamily="18" charset="0"/>
                      </a:endParaRPr>
                    </a:p>
                  </a:txBody>
                  <a:tcPr marL="0" marR="0" marT="0" marB="0">
                    <a:solidFill>
                      <a:schemeClr val="bg1">
                        <a:lumMod val="75000"/>
                      </a:schemeClr>
                    </a:solidFill>
                  </a:tcPr>
                </a:tc>
                <a:tc gridSpan="2">
                  <a:txBody>
                    <a:bodyPr/>
                    <a:lstStyle/>
                    <a:p>
                      <a:pPr algn="ctr"/>
                      <a:r>
                        <a:rPr lang="ru-RU" sz="2000" b="1" kern="1200" dirty="0" smtClean="0">
                          <a:solidFill>
                            <a:schemeClr val="tx1"/>
                          </a:solidFill>
                          <a:latin typeface="Times New Roman" pitchFamily="18" charset="0"/>
                          <a:ea typeface="+mn-ea"/>
                          <a:cs typeface="Times New Roman" pitchFamily="18" charset="0"/>
                        </a:rPr>
                        <a:t>2023</a:t>
                      </a:r>
                      <a:endParaRPr lang="ru-RU" sz="2000" b="1"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solidFill>
                      <a:schemeClr val="bg1">
                        <a:lumMod val="75000"/>
                      </a:schemeClr>
                    </a:solidFill>
                  </a:tcPr>
                </a:tc>
              </a:tr>
              <a:tr h="370840">
                <a:tc vMerge="1">
                  <a:txBody>
                    <a:bodyPr/>
                    <a:lstStyle/>
                    <a:p>
                      <a:endParaRPr lang="ru-RU"/>
                    </a:p>
                  </a:txBody>
                  <a:tcPr>
                    <a:solidFill>
                      <a:schemeClr val="bg1">
                        <a:lumMod val="75000"/>
                      </a:schemeClr>
                    </a:solidFill>
                  </a:tcPr>
                </a:tc>
                <a:tc vMerge="1">
                  <a:txBody>
                    <a:bodyPr/>
                    <a:lstStyle/>
                    <a:p>
                      <a:endParaRPr lang="ru-RU"/>
                    </a:p>
                  </a:txBody>
                  <a:tcPr>
                    <a:solidFill>
                      <a:schemeClr val="bg1">
                        <a:lumMod val="75000"/>
                      </a:schemeClr>
                    </a:solidFill>
                  </a:tcPr>
                </a:tc>
                <a:tc vMerge="1">
                  <a:txBody>
                    <a:bodyPr/>
                    <a:lstStyle/>
                    <a:p>
                      <a:endParaRPr lang="ru-RU"/>
                    </a:p>
                  </a:txBody>
                  <a:tcPr>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База</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Профиль</a:t>
                      </a:r>
                      <a:endParaRPr lang="ru-RU" sz="1800" dirty="0">
                        <a:latin typeface="Times New Roman"/>
                        <a:ea typeface="Times New Roman"/>
                      </a:endParaRPr>
                    </a:p>
                  </a:txBody>
                  <a:tcPr marL="0" marR="0" marT="0" marB="0">
                    <a:solidFill>
                      <a:schemeClr val="bg1">
                        <a:lumMod val="75000"/>
                      </a:schemeClr>
                    </a:solidFill>
                  </a:tcPr>
                </a:tc>
              </a:tr>
              <a:tr h="370840">
                <a:tc>
                  <a:txBody>
                    <a:bodyPr/>
                    <a:lstStyle/>
                    <a:p>
                      <a:pPr>
                        <a:lnSpc>
                          <a:spcPct val="150000"/>
                        </a:lnSpc>
                        <a:spcAft>
                          <a:spcPts val="0"/>
                        </a:spcAft>
                      </a:pPr>
                      <a:r>
                        <a:rPr lang="ru-RU" sz="2000" dirty="0">
                          <a:latin typeface="Times New Roman"/>
                          <a:ea typeface="Times New Roman"/>
                        </a:rPr>
                        <a:t>Кол-во ОО</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3</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latin typeface="Times New Roman"/>
                          <a:ea typeface="Times New Roman"/>
                        </a:rPr>
                        <a:t>6</a:t>
                      </a:r>
                      <a:endParaRPr lang="ru-RU" sz="180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13</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3</a:t>
                      </a:r>
                      <a:endParaRPr lang="ru-RU" sz="1800" dirty="0">
                        <a:latin typeface="Times New Roman"/>
                        <a:ea typeface="Times New Roman"/>
                      </a:endParaRPr>
                    </a:p>
                  </a:txBody>
                  <a:tcPr marL="0" marR="0" marT="0" marB="0">
                    <a:solidFill>
                      <a:schemeClr val="bg1">
                        <a:lumMod val="75000"/>
                      </a:schemeClr>
                    </a:solidFill>
                  </a:tcPr>
                </a:tc>
              </a:tr>
              <a:tr h="370840">
                <a:tc>
                  <a:txBody>
                    <a:bodyPr/>
                    <a:lstStyle/>
                    <a:p>
                      <a:pPr>
                        <a:lnSpc>
                          <a:spcPct val="150000"/>
                        </a:lnSpc>
                        <a:spcAft>
                          <a:spcPts val="0"/>
                        </a:spcAft>
                      </a:pPr>
                      <a:r>
                        <a:rPr lang="ru-RU" sz="2000" dirty="0">
                          <a:latin typeface="Times New Roman"/>
                          <a:ea typeface="Times New Roman"/>
                        </a:rPr>
                        <a:t>Количество участников, чел.</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35</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91</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242</a:t>
                      </a:r>
                      <a:endParaRPr lang="ru-RU" sz="18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latin typeface="Times New Roman"/>
                          <a:ea typeface="Times New Roman"/>
                        </a:rPr>
                        <a:t>67</a:t>
                      </a:r>
                      <a:endParaRPr lang="ru-RU" sz="1800" dirty="0">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ru-RU" b="1" i="1" dirty="0"/>
              <a:t>НОРМАТИВНО-ПРАВОВОЕ ОБЕСПЕЧЕНИЕ И СРОКИ ПРОВЕДЕНИЯ ВПР</a:t>
            </a:r>
            <a:br>
              <a:rPr lang="ru-RU" b="1" i="1" dirty="0"/>
            </a:br>
            <a:endParaRPr lang="ru-RU" dirty="0"/>
          </a:p>
        </p:txBody>
      </p:sp>
      <p:sp>
        <p:nvSpPr>
          <p:cNvPr id="3" name="Объект 2"/>
          <p:cNvSpPr>
            <a:spLocks noGrp="1"/>
          </p:cNvSpPr>
          <p:nvPr>
            <p:ph idx="1"/>
          </p:nvPr>
        </p:nvSpPr>
        <p:spPr/>
        <p:txBody>
          <a:bodyPr>
            <a:normAutofit fontScale="92500" lnSpcReduction="10000"/>
          </a:bodyPr>
          <a:lstStyle/>
          <a:p>
            <a:r>
              <a:rPr lang="ru-RU" sz="2400" dirty="0">
                <a:latin typeface="Times New Roman" panose="02020603050405020304" pitchFamily="18" charset="0"/>
                <a:cs typeface="Times New Roman" panose="02020603050405020304" pitchFamily="18" charset="0"/>
              </a:rPr>
              <a:t>Всероссийские проверочные работы (далее – ВПР) для учащихся 5-11-х классов проводились на территории Юго-Восточного образовательного округа весной 2023 года в штатном режиме.</a:t>
            </a:r>
          </a:p>
          <a:p>
            <a:r>
              <a:rPr lang="ru-RU" sz="2400" dirty="0">
                <a:latin typeface="Times New Roman" panose="02020603050405020304" pitchFamily="18" charset="0"/>
                <a:cs typeface="Times New Roman" panose="02020603050405020304" pitchFamily="18" charset="0"/>
              </a:rPr>
              <a:t>Проведенные работы позволили оценить уровень достижения обучающихся не только предметных, но и </a:t>
            </a:r>
            <a:r>
              <a:rPr lang="ru-RU" sz="2400" dirty="0" err="1">
                <a:latin typeface="Times New Roman" panose="02020603050405020304" pitchFamily="18" charset="0"/>
                <a:cs typeface="Times New Roman" panose="02020603050405020304" pitchFamily="18" charset="0"/>
              </a:rPr>
              <a:t>метапредметных</a:t>
            </a:r>
            <a:r>
              <a:rPr lang="ru-RU" sz="2400" dirty="0">
                <a:latin typeface="Times New Roman" panose="02020603050405020304" pitchFamily="18" charset="0"/>
                <a:cs typeface="Times New Roman" panose="02020603050405020304" pitchFamily="18" charset="0"/>
              </a:rPr>
              <a:t> результатов, в том числе овладения </a:t>
            </a:r>
            <a:r>
              <a:rPr lang="ru-RU" sz="2400" dirty="0" err="1">
                <a:latin typeface="Times New Roman" panose="02020603050405020304" pitchFamily="18" charset="0"/>
                <a:cs typeface="Times New Roman" panose="02020603050405020304" pitchFamily="18" charset="0"/>
              </a:rPr>
              <a:t>межпредметными</a:t>
            </a:r>
            <a:r>
              <a:rPr lang="ru-RU" sz="2400" dirty="0">
                <a:latin typeface="Times New Roman" panose="02020603050405020304" pitchFamily="18" charset="0"/>
                <a:cs typeface="Times New Roman" panose="02020603050405020304" pitchFamily="18" charset="0"/>
              </a:rPr>
              <a:t> понятиями и способность использования универсальных учебных действий (далее – УУД) в учебной, познавательной и социальной практике. Результаты ВПР помогли образовательным организациям выявить имеющиеся пробелы в знаниях у обучающихся для корректировки рабочих программ по учебным предметам на 2023-2024 учебный год.</a:t>
            </a:r>
          </a:p>
          <a:p>
            <a:endParaRPr lang="ru-RU" dirty="0"/>
          </a:p>
        </p:txBody>
      </p:sp>
    </p:spTree>
    <p:extLst>
      <p:ext uri="{BB962C8B-B14F-4D97-AF65-F5344CB8AC3E}">
        <p14:creationId xmlns="" xmlns:p14="http://schemas.microsoft.com/office/powerpoint/2010/main" val="1518759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Распределение участников по полученным баллам (статистика по отметкам)</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535260" y="1843668"/>
          <a:ext cx="11240428" cy="3910149"/>
        </p:xfrm>
        <a:graphic>
          <a:graphicData uri="http://schemas.openxmlformats.org/drawingml/2006/table">
            <a:tbl>
              <a:tblPr firstRow="1" bandRow="1">
                <a:tableStyleId>{5C22544A-7EE6-4342-B048-85BDC9FD1C3A}</a:tableStyleId>
              </a:tblPr>
              <a:tblGrid>
                <a:gridCol w="3726379"/>
                <a:gridCol w="2206409"/>
                <a:gridCol w="1409650"/>
                <a:gridCol w="1225783"/>
                <a:gridCol w="1127720"/>
                <a:gridCol w="1544487"/>
              </a:tblGrid>
              <a:tr h="329906">
                <a:tc rowSpan="2">
                  <a:txBody>
                    <a:bodyPr/>
                    <a:lstStyle/>
                    <a:p>
                      <a:pPr indent="124460" algn="ctr">
                        <a:lnSpc>
                          <a:spcPct val="150000"/>
                        </a:lnSpc>
                        <a:spcAft>
                          <a:spcPts val="0"/>
                        </a:spcAft>
                      </a:pPr>
                      <a:r>
                        <a:rPr lang="ru-RU" sz="1400" b="1" dirty="0" smtClean="0">
                          <a:solidFill>
                            <a:schemeClr val="tx1"/>
                          </a:solidFill>
                          <a:latin typeface="Times New Roman"/>
                          <a:ea typeface="Times New Roman"/>
                        </a:rPr>
                        <a:t>Группы </a:t>
                      </a:r>
                      <a:r>
                        <a:rPr lang="ru-RU" sz="1400" b="1" dirty="0">
                          <a:solidFill>
                            <a:schemeClr val="tx1"/>
                          </a:solidFill>
                          <a:latin typeface="Times New Roman"/>
                          <a:ea typeface="Times New Roman"/>
                        </a:rPr>
                        <a:t>участников</a:t>
                      </a:r>
                      <a:endParaRPr lang="ru-RU" sz="1200" dirty="0">
                        <a:solidFill>
                          <a:schemeClr val="tx1"/>
                        </a:solidFill>
                        <a:latin typeface="Times New Roman"/>
                        <a:ea typeface="Times New Roman"/>
                      </a:endParaRPr>
                    </a:p>
                  </a:txBody>
                  <a:tcPr marL="0" marR="0" marT="0" marB="0">
                    <a:solidFill>
                      <a:schemeClr val="bg1">
                        <a:lumMod val="75000"/>
                      </a:schemeClr>
                    </a:solidFill>
                  </a:tcPr>
                </a:tc>
                <a:tc rowSpan="2">
                  <a:txBody>
                    <a:bodyPr/>
                    <a:lstStyle/>
                    <a:p>
                      <a:pPr indent="-69850" algn="ctr">
                        <a:lnSpc>
                          <a:spcPct val="150000"/>
                        </a:lnSpc>
                        <a:spcAft>
                          <a:spcPts val="0"/>
                        </a:spcAft>
                      </a:pPr>
                      <a:r>
                        <a:rPr lang="ru-RU" sz="1400" b="1" dirty="0">
                          <a:solidFill>
                            <a:schemeClr val="tx1"/>
                          </a:solidFill>
                          <a:latin typeface="Times New Roman"/>
                          <a:ea typeface="Times New Roman"/>
                        </a:rPr>
                        <a:t>Факт. численность участников</a:t>
                      </a:r>
                      <a:endParaRPr lang="ru-RU" sz="1200" dirty="0">
                        <a:solidFill>
                          <a:schemeClr val="tx1"/>
                        </a:solidFill>
                        <a:latin typeface="Times New Roman"/>
                        <a:ea typeface="Times New Roman"/>
                      </a:endParaRPr>
                    </a:p>
                  </a:txBody>
                  <a:tcPr marL="0" marR="0" marT="0" marB="0">
                    <a:solidFill>
                      <a:schemeClr val="bg1">
                        <a:lumMod val="75000"/>
                      </a:schemeClr>
                    </a:solidFill>
                  </a:tcPr>
                </a:tc>
                <a:tc gridSpan="4">
                  <a:txBody>
                    <a:bodyPr/>
                    <a:lstStyle/>
                    <a:p>
                      <a:pPr algn="ctr">
                        <a:lnSpc>
                          <a:spcPct val="150000"/>
                        </a:lnSpc>
                        <a:spcAft>
                          <a:spcPts val="0"/>
                        </a:spcAft>
                      </a:pPr>
                      <a:r>
                        <a:rPr lang="ru-RU" sz="1400" b="1" dirty="0">
                          <a:solidFill>
                            <a:schemeClr val="tx1"/>
                          </a:solidFill>
                          <a:latin typeface="Times New Roman"/>
                          <a:ea typeface="Times New Roman"/>
                        </a:rPr>
                        <a:t>Распределение участников по баллам</a:t>
                      </a:r>
                      <a:endParaRPr lang="ru-RU" sz="12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59812">
                <a:tc vMerge="1">
                  <a:txBody>
                    <a:bodyPr/>
                    <a:lstStyle/>
                    <a:p>
                      <a:endParaRPr lang="ru-RU"/>
                    </a:p>
                  </a:txBody>
                  <a:tcPr/>
                </a:tc>
                <a:tc vMerge="1">
                  <a:txBody>
                    <a:bodyPr/>
                    <a:lstStyle/>
                    <a:p>
                      <a:endParaRPr lang="ru-RU"/>
                    </a:p>
                  </a:txBody>
                  <a:tcPr/>
                </a:tc>
                <a:tc>
                  <a:txBody>
                    <a:bodyPr/>
                    <a:lstStyle/>
                    <a:p>
                      <a:pPr algn="ctr">
                        <a:lnSpc>
                          <a:spcPct val="150000"/>
                        </a:lnSpc>
                        <a:spcAft>
                          <a:spcPts val="0"/>
                        </a:spcAft>
                      </a:pPr>
                      <a:r>
                        <a:rPr lang="ru-RU" sz="1600" b="1" dirty="0">
                          <a:solidFill>
                            <a:schemeClr val="tx1"/>
                          </a:solidFill>
                          <a:latin typeface="Times New Roman"/>
                          <a:ea typeface="Times New Roman"/>
                        </a:rPr>
                        <a:t>«2»</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b="1" dirty="0">
                          <a:solidFill>
                            <a:schemeClr val="tx1"/>
                          </a:solidFill>
                          <a:latin typeface="Times New Roman"/>
                          <a:ea typeface="Times New Roman"/>
                        </a:rPr>
                        <a:t>«3»</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b="1" dirty="0">
                          <a:solidFill>
                            <a:schemeClr val="tx1"/>
                          </a:solidFill>
                          <a:latin typeface="Times New Roman"/>
                          <a:ea typeface="Times New Roman"/>
                        </a:rPr>
                        <a:t>«4»</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b="1" dirty="0">
                          <a:solidFill>
                            <a:schemeClr val="tx1"/>
                          </a:solidFill>
                          <a:latin typeface="Times New Roman"/>
                          <a:ea typeface="Times New Roman"/>
                        </a:rPr>
                        <a:t>«5»</a:t>
                      </a:r>
                      <a:endParaRPr lang="ru-RU" sz="1400" dirty="0">
                        <a:solidFill>
                          <a:schemeClr val="tx1"/>
                        </a:solidFill>
                        <a:latin typeface="Times New Roman"/>
                        <a:ea typeface="Times New Roman"/>
                      </a:endParaRPr>
                    </a:p>
                  </a:txBody>
                  <a:tcPr marL="0" marR="0" marT="0" marB="0">
                    <a:solidFill>
                      <a:schemeClr val="bg1">
                        <a:lumMod val="75000"/>
                      </a:schemeClr>
                    </a:solidFill>
                  </a:tcPr>
                </a:tc>
              </a:tr>
              <a:tr h="520731">
                <a:tc>
                  <a:txBody>
                    <a:bodyPr/>
                    <a:lstStyle/>
                    <a:p>
                      <a:pPr indent="124460" algn="ctr">
                        <a:lnSpc>
                          <a:spcPct val="150000"/>
                        </a:lnSpc>
                        <a:spcAft>
                          <a:spcPts val="0"/>
                        </a:spcAft>
                      </a:pPr>
                      <a:endParaRPr lang="ru-RU" sz="1200" dirty="0">
                        <a:solidFill>
                          <a:schemeClr val="tx1"/>
                        </a:solidFill>
                        <a:latin typeface="Times New Roman"/>
                        <a:ea typeface="Times New Roman"/>
                      </a:endParaRPr>
                    </a:p>
                  </a:txBody>
                  <a:tcPr marL="0" marR="0" marT="0" marB="0">
                    <a:solidFill>
                      <a:schemeClr val="bg1">
                        <a:lumMod val="75000"/>
                      </a:schemeClr>
                    </a:solidFill>
                  </a:tcPr>
                </a:tc>
                <a:tc>
                  <a:txBody>
                    <a:bodyPr/>
                    <a:lstStyle/>
                    <a:p>
                      <a:endParaRPr lang="ru-RU" sz="1600"/>
                    </a:p>
                  </a:txBody>
                  <a:tcPr marL="0" marR="0" marT="0" marB="0">
                    <a:solidFill>
                      <a:schemeClr val="bg1">
                        <a:lumMod val="75000"/>
                      </a:schemeClr>
                    </a:solidFill>
                  </a:tcPr>
                </a:tc>
                <a:tc>
                  <a:txBody>
                    <a:bodyPr/>
                    <a:lstStyle/>
                    <a:p>
                      <a:pPr algn="ctr">
                        <a:lnSpc>
                          <a:spcPct val="150000"/>
                        </a:lnSpc>
                        <a:spcAft>
                          <a:spcPts val="0"/>
                        </a:spcAft>
                      </a:pPr>
                      <a:r>
                        <a:rPr lang="ru-RU" sz="1600" dirty="0">
                          <a:solidFill>
                            <a:schemeClr val="tx1"/>
                          </a:solidFill>
                          <a:latin typeface="Times New Roman"/>
                          <a:ea typeface="Times New Roman"/>
                        </a:rPr>
                        <a:t>Чел.</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ru-RU" sz="1600" b="1" dirty="0" smtClean="0">
                          <a:solidFill>
                            <a:schemeClr val="tx1"/>
                          </a:solidFill>
                          <a:latin typeface="Times New Roman"/>
                          <a:ea typeface="Times New Roman"/>
                        </a:rPr>
                        <a:t>  </a:t>
                      </a:r>
                      <a:r>
                        <a:rPr lang="ru-RU" sz="1400" dirty="0" smtClean="0">
                          <a:solidFill>
                            <a:schemeClr val="tx1"/>
                          </a:solidFill>
                          <a:latin typeface="Times New Roman"/>
                          <a:ea typeface="Times New Roman"/>
                        </a:rPr>
                        <a:t>Чел.</a:t>
                      </a:r>
                      <a:endParaRPr lang="ru-RU" sz="1200" dirty="0" smtClean="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dirty="0">
                          <a:solidFill>
                            <a:schemeClr val="tx1"/>
                          </a:solidFill>
                          <a:latin typeface="Times New Roman"/>
                          <a:ea typeface="Times New Roman"/>
                        </a:rPr>
                        <a:t>Чел.</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marL="0" marR="0" indent="0" algn="ctr" defTabSz="457200" rtl="0" eaLnBrk="1" fontAlgn="auto" latinLnBrk="0" hangingPunct="1">
                        <a:lnSpc>
                          <a:spcPct val="150000"/>
                        </a:lnSpc>
                        <a:spcBef>
                          <a:spcPts val="0"/>
                        </a:spcBef>
                        <a:spcAft>
                          <a:spcPts val="0"/>
                        </a:spcAft>
                        <a:buClrTx/>
                        <a:buSzTx/>
                        <a:buFontTx/>
                        <a:buNone/>
                        <a:tabLst/>
                        <a:defRPr/>
                      </a:pPr>
                      <a:r>
                        <a:rPr lang="ru-RU" sz="1600" dirty="0" smtClean="0">
                          <a:solidFill>
                            <a:schemeClr val="tx1"/>
                          </a:solidFill>
                          <a:latin typeface="Times New Roman"/>
                          <a:ea typeface="Times New Roman"/>
                        </a:rPr>
                        <a:t>Чел.</a:t>
                      </a:r>
                      <a:r>
                        <a:rPr lang="ru-RU" sz="1600" b="1" dirty="0" smtClean="0">
                          <a:solidFill>
                            <a:schemeClr val="tx1"/>
                          </a:solidFill>
                          <a:latin typeface="Times New Roman"/>
                          <a:ea typeface="Times New Roman"/>
                        </a:rPr>
                        <a:t> </a:t>
                      </a:r>
                      <a:endParaRPr lang="ru-RU" sz="1400" dirty="0">
                        <a:solidFill>
                          <a:schemeClr val="tx1"/>
                        </a:solidFill>
                        <a:latin typeface="Times New Roman"/>
                        <a:ea typeface="Times New Roman"/>
                      </a:endParaRPr>
                    </a:p>
                  </a:txBody>
                  <a:tcPr marL="0" marR="0" marT="0" marB="0">
                    <a:solidFill>
                      <a:schemeClr val="bg1">
                        <a:lumMod val="75000"/>
                      </a:schemeClr>
                    </a:solidFill>
                  </a:tcPr>
                </a:tc>
              </a:tr>
              <a:tr h="504205">
                <a:tc>
                  <a:txBody>
                    <a:bodyPr/>
                    <a:lstStyle/>
                    <a:p>
                      <a:pPr algn="ctr">
                        <a:lnSpc>
                          <a:spcPct val="150000"/>
                        </a:lnSpc>
                        <a:spcAft>
                          <a:spcPts val="0"/>
                        </a:spcAft>
                      </a:pPr>
                      <a:r>
                        <a:rPr lang="ru-RU" sz="1800" dirty="0" smtClean="0">
                          <a:solidFill>
                            <a:schemeClr val="tx1"/>
                          </a:solidFill>
                          <a:latin typeface="Times New Roman"/>
                          <a:ea typeface="Times New Roman"/>
                        </a:rPr>
                        <a:t>Самарская</a:t>
                      </a:r>
                      <a:r>
                        <a:rPr lang="ru-RU" sz="1800" baseline="0" dirty="0" smtClean="0">
                          <a:solidFill>
                            <a:schemeClr val="tx1"/>
                          </a:solidFill>
                          <a:latin typeface="Times New Roman"/>
                          <a:ea typeface="Times New Roman"/>
                        </a:rPr>
                        <a:t> </a:t>
                      </a:r>
                      <a:r>
                        <a:rPr lang="ru-RU" sz="1800" dirty="0" smtClean="0">
                          <a:solidFill>
                            <a:schemeClr val="tx1"/>
                          </a:solidFill>
                          <a:latin typeface="Times New Roman"/>
                          <a:ea typeface="Times New Roman"/>
                        </a:rPr>
                        <a:t>область</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10082</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297</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3683</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4263</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1836</a:t>
                      </a:r>
                      <a:endParaRPr lang="ru-RU" sz="1600" dirty="0">
                        <a:latin typeface="Times New Roman"/>
                        <a:ea typeface="Times New Roman"/>
                      </a:endParaRPr>
                    </a:p>
                  </a:txBody>
                  <a:tcPr marL="0" marR="0" marT="0" marB="0">
                    <a:solidFill>
                      <a:schemeClr val="bg1">
                        <a:lumMod val="75000"/>
                      </a:schemeClr>
                    </a:solidFill>
                  </a:tcPr>
                </a:tc>
              </a:tr>
              <a:tr h="571538">
                <a:tc>
                  <a:txBody>
                    <a:bodyPr/>
                    <a:lstStyle/>
                    <a:p>
                      <a:pPr algn="ctr">
                        <a:lnSpc>
                          <a:spcPct val="150000"/>
                        </a:lnSpc>
                        <a:spcAft>
                          <a:spcPts val="0"/>
                        </a:spcAft>
                      </a:pPr>
                      <a:r>
                        <a:rPr lang="ru-RU" sz="1800" dirty="0">
                          <a:solidFill>
                            <a:schemeClr val="tx1"/>
                          </a:solidFill>
                          <a:latin typeface="Times New Roman"/>
                          <a:ea typeface="Times New Roman"/>
                        </a:rPr>
                        <a:t>Юго-Восточный округ</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242</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12</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79</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102</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49</a:t>
                      </a:r>
                      <a:endParaRPr lang="ru-RU" sz="1600" dirty="0">
                        <a:latin typeface="Times New Roman"/>
                        <a:ea typeface="Times New Roman"/>
                      </a:endParaRPr>
                    </a:p>
                  </a:txBody>
                  <a:tcPr marL="0" marR="0" marT="0" marB="0">
                    <a:solidFill>
                      <a:schemeClr val="bg1">
                        <a:lumMod val="75000"/>
                      </a:schemeClr>
                    </a:solidFill>
                  </a:tcPr>
                </a:tc>
              </a:tr>
              <a:tr h="371144">
                <a:tc gridSpan="6">
                  <a:txBody>
                    <a:bodyPr/>
                    <a:lstStyle/>
                    <a:p>
                      <a:pPr algn="ctr">
                        <a:lnSpc>
                          <a:spcPct val="150000"/>
                        </a:lnSpc>
                        <a:spcAft>
                          <a:spcPts val="0"/>
                        </a:spcAft>
                      </a:pPr>
                      <a:r>
                        <a:rPr lang="ru-RU" sz="1600" dirty="0" smtClean="0">
                          <a:solidFill>
                            <a:schemeClr val="tx1"/>
                          </a:solidFill>
                          <a:latin typeface="Times New Roman"/>
                          <a:ea typeface="Times New Roman"/>
                        </a:rPr>
                        <a:t>Профиль </a:t>
                      </a:r>
                      <a:endParaRPr lang="ru-RU" sz="16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hMerge="1">
                  <a:txBody>
                    <a:bodyPr/>
                    <a:lstStyle/>
                    <a:p>
                      <a:endParaRPr lang="ru-RU"/>
                    </a:p>
                  </a:txBody>
                  <a:tcPr/>
                </a:tc>
                <a:tc hMerge="1">
                  <a:txBody>
                    <a:bodyPr/>
                    <a:lstStyle/>
                    <a:p>
                      <a:endParaRPr lang="ru-RU" dirty="0"/>
                    </a:p>
                  </a:txBody>
                  <a:tcPr/>
                </a:tc>
                <a:tc hMerge="1">
                  <a:txBody>
                    <a:bodyPr/>
                    <a:lstStyle/>
                    <a:p>
                      <a:endParaRPr lang="ru-RU"/>
                    </a:p>
                  </a:txBody>
                  <a:tcPr/>
                </a:tc>
                <a:tc hMerge="1">
                  <a:txBody>
                    <a:bodyPr/>
                    <a:lstStyle/>
                    <a:p>
                      <a:endParaRPr lang="ru-RU"/>
                    </a:p>
                  </a:txBody>
                  <a:tcPr/>
                </a:tc>
              </a:tr>
              <a:tr h="540430">
                <a:tc>
                  <a:txBody>
                    <a:bodyPr/>
                    <a:lstStyle/>
                    <a:p>
                      <a:pPr algn="ctr">
                        <a:lnSpc>
                          <a:spcPct val="150000"/>
                        </a:lnSpc>
                        <a:spcAft>
                          <a:spcPts val="0"/>
                        </a:spcAft>
                      </a:pPr>
                      <a:r>
                        <a:rPr lang="ru-RU" sz="1800" dirty="0" smtClean="0">
                          <a:latin typeface="Times New Roman"/>
                          <a:ea typeface="Times New Roman"/>
                        </a:rPr>
                        <a:t>Самарская</a:t>
                      </a:r>
                      <a:r>
                        <a:rPr lang="ru-RU" sz="1600" baseline="0" dirty="0">
                          <a:latin typeface="Times New Roman"/>
                          <a:ea typeface="Times New Roman"/>
                        </a:rPr>
                        <a:t> </a:t>
                      </a:r>
                      <a:r>
                        <a:rPr lang="ru-RU" sz="1800" dirty="0" smtClean="0">
                          <a:latin typeface="Times New Roman"/>
                          <a:ea typeface="Times New Roman"/>
                        </a:rPr>
                        <a:t>область</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4714</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139</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1919</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2055</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601</a:t>
                      </a:r>
                      <a:endParaRPr lang="ru-RU" sz="1600" dirty="0">
                        <a:latin typeface="Times New Roman"/>
                        <a:ea typeface="Times New Roman"/>
                      </a:endParaRPr>
                    </a:p>
                  </a:txBody>
                  <a:tcPr marL="0" marR="0" marT="0" marB="0">
                    <a:solidFill>
                      <a:schemeClr val="bg1">
                        <a:lumMod val="75000"/>
                      </a:schemeClr>
                    </a:solidFill>
                  </a:tcPr>
                </a:tc>
              </a:tr>
              <a:tr h="412383">
                <a:tc>
                  <a:txBody>
                    <a:bodyPr/>
                    <a:lstStyle/>
                    <a:p>
                      <a:pPr algn="ctr">
                        <a:lnSpc>
                          <a:spcPct val="150000"/>
                        </a:lnSpc>
                        <a:spcAft>
                          <a:spcPts val="0"/>
                        </a:spcAft>
                      </a:pPr>
                      <a:r>
                        <a:rPr lang="ru-RU" sz="1800">
                          <a:latin typeface="Times New Roman"/>
                          <a:ea typeface="Times New Roman"/>
                        </a:rPr>
                        <a:t>Юго-Восточный округ</a:t>
                      </a:r>
                      <a:endParaRPr lang="ru-RU" sz="160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a:latin typeface="Times New Roman"/>
                          <a:ea typeface="Times New Roman"/>
                        </a:rPr>
                        <a:t>67</a:t>
                      </a:r>
                      <a:endParaRPr lang="ru-RU" sz="160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2</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34</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24</a:t>
                      </a:r>
                      <a:endParaRPr lang="ru-RU" sz="1600" dirty="0">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latin typeface="Times New Roman"/>
                          <a:ea typeface="Times New Roman"/>
                        </a:rPr>
                        <a:t>7</a:t>
                      </a:r>
                      <a:endParaRPr lang="ru-RU" sz="1600" dirty="0">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2000" dirty="0" smtClean="0">
                <a:solidFill>
                  <a:schemeClr val="tx1"/>
                </a:solidFill>
                <a:latin typeface="Times New Roman" pitchFamily="18" charset="0"/>
                <a:cs typeface="Times New Roman" pitchFamily="18" charset="0"/>
              </a:rPr>
              <a:t>Все участники ВПР 7 классов (база) справились с проверочной работой по биологии в ОО:  СОШ с.С-Ивановка, ООШ </a:t>
            </a:r>
            <a:r>
              <a:rPr lang="ru-RU" sz="2000" dirty="0" err="1" smtClean="0">
                <a:solidFill>
                  <a:schemeClr val="tx1"/>
                </a:solidFill>
                <a:latin typeface="Times New Roman" pitchFamily="18" charset="0"/>
                <a:cs typeface="Times New Roman" pitchFamily="18" charset="0"/>
              </a:rPr>
              <a:t>пос.Ильичевский</a:t>
            </a:r>
            <a:r>
              <a:rPr lang="ru-RU" sz="2000" dirty="0" smtClean="0">
                <a:solidFill>
                  <a:schemeClr val="tx1"/>
                </a:solidFill>
                <a:latin typeface="Times New Roman" pitchFamily="18" charset="0"/>
                <a:cs typeface="Times New Roman" pitchFamily="18" charset="0"/>
              </a:rPr>
              <a:t>, СОШ №1 с.Борское, СОШ с.Петровка, ООШ с.Гвардейцы, СОШ №1 г.Нефтегорска, СОШ с.Дмитриевка, СОШ с.Зуевка, (профиль) СОШ </a:t>
            </a:r>
            <a:r>
              <a:rPr lang="ru-RU" sz="2000" dirty="0" err="1" smtClean="0">
                <a:solidFill>
                  <a:schemeClr val="tx1"/>
                </a:solidFill>
                <a:latin typeface="Times New Roman" pitchFamily="18" charset="0"/>
                <a:cs typeface="Times New Roman" pitchFamily="18" charset="0"/>
              </a:rPr>
              <a:t>с.Патровка</a:t>
            </a:r>
            <a:r>
              <a:rPr lang="ru-RU" sz="2000" dirty="0" smtClean="0">
                <a:solidFill>
                  <a:schemeClr val="tx1"/>
                </a:solidFill>
                <a:latin typeface="Times New Roman" pitchFamily="18" charset="0"/>
                <a:cs typeface="Times New Roman" pitchFamily="18" charset="0"/>
              </a:rPr>
              <a:t>, СОШ с.Богдановка.</a:t>
            </a:r>
          </a:p>
          <a:p>
            <a:r>
              <a:rPr lang="ru-RU" sz="2000" dirty="0" smtClean="0">
                <a:solidFill>
                  <a:schemeClr val="tx1"/>
                </a:solidFill>
                <a:latin typeface="Times New Roman" pitchFamily="18" charset="0"/>
                <a:cs typeface="Times New Roman" pitchFamily="18" charset="0"/>
              </a:rPr>
              <a:t>Наибольшая доля участников, получивших за ВПР по биологии отметку «2», зафиксирована в СОШ с.Утевка (21,74%) -  база, СОШ №2 г.Нефтегорска (5%)  -  профиль.</a:t>
            </a:r>
          </a:p>
          <a:p>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smtClean="0">
                <a:latin typeface="Times New Roman" pitchFamily="18" charset="0"/>
                <a:cs typeface="Times New Roman" pitchFamily="18" charset="0"/>
              </a:rPr>
              <a:t>Анализ выполнения отдельных заданий (достижение планируемых результатов в соответствии с образовательной программой 7 класса)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62500" lnSpcReduction="20000"/>
          </a:bodyPr>
          <a:lstStyle/>
          <a:p>
            <a:r>
              <a:rPr lang="ru-RU" sz="2300" dirty="0" smtClean="0">
                <a:solidFill>
                  <a:schemeClr val="tx1"/>
                </a:solidFill>
                <a:latin typeface="Times New Roman" pitchFamily="18" charset="0"/>
                <a:cs typeface="Times New Roman" pitchFamily="18" charset="0"/>
              </a:rPr>
              <a:t>96% обучающихся успешно справились с заданием 1,1 на классификацию растений, 85% обучающихся успешно справились с заданием 5,1 – смысловое чтение.</a:t>
            </a:r>
          </a:p>
          <a:p>
            <a:r>
              <a:rPr lang="ru-RU" sz="2300" dirty="0" smtClean="0">
                <a:solidFill>
                  <a:schemeClr val="tx1"/>
                </a:solidFill>
                <a:latin typeface="Times New Roman" pitchFamily="18" charset="0"/>
                <a:cs typeface="Times New Roman" pitchFamily="18" charset="0"/>
              </a:rPr>
              <a:t>Вызвал большее затруднение (достижение соответствующих планируемых результатов в соответствии образовательной программой составило менее 50%) ряд заданий, в том числе задания:</a:t>
            </a:r>
          </a:p>
          <a:p>
            <a:r>
              <a:rPr lang="ru-RU" sz="2300" dirty="0" smtClean="0">
                <a:solidFill>
                  <a:schemeClr val="tx1"/>
                </a:solidFill>
                <a:latin typeface="Times New Roman" pitchFamily="18" charset="0"/>
                <a:cs typeface="Times New Roman" pitchFamily="18" charset="0"/>
              </a:rPr>
              <a:t>  6.2 (24%) справилось с заданием (сравнение биологических признаков таксонов на предмет их морфологических различий.); </a:t>
            </a:r>
          </a:p>
          <a:p>
            <a:r>
              <a:rPr lang="ru-RU" sz="2300" dirty="0" smtClean="0">
                <a:solidFill>
                  <a:schemeClr val="tx1"/>
                </a:solidFill>
                <a:latin typeface="Times New Roman" pitchFamily="18" charset="0"/>
                <a:cs typeface="Times New Roman" pitchFamily="18" charset="0"/>
              </a:rPr>
              <a:t> 3.1  (38%) обучающихся - контролирует умение проводить таксономическое описание цветковых растений; </a:t>
            </a:r>
          </a:p>
          <a:p>
            <a:r>
              <a:rPr lang="ru-RU" sz="2300" dirty="0" smtClean="0">
                <a:solidFill>
                  <a:schemeClr val="tx1"/>
                </a:solidFill>
                <a:latin typeface="Times New Roman" pitchFamily="18" charset="0"/>
                <a:cs typeface="Times New Roman" pitchFamily="18" charset="0"/>
              </a:rPr>
              <a:t> 9.3  (40%) - умение определять понятия, создавать обобщения, устанавливать аналогии, классифицировать, самостоятельно выбирать основания и критерии для классификации; </a:t>
            </a:r>
          </a:p>
          <a:p>
            <a:r>
              <a:rPr lang="ru-RU" sz="2300" dirty="0" smtClean="0">
                <a:solidFill>
                  <a:schemeClr val="tx1"/>
                </a:solidFill>
                <a:latin typeface="Times New Roman" pitchFamily="18" charset="0"/>
                <a:cs typeface="Times New Roman" pitchFamily="18" charset="0"/>
              </a:rPr>
              <a:t>9.2 (43%)    - умение определять понятия, создавать обобщения, устанавливать аналогии, классифицировать, самостоятельно выбирать основания и критерии для классификации; </a:t>
            </a:r>
          </a:p>
          <a:p>
            <a:r>
              <a:rPr lang="ru-RU" sz="2300" dirty="0" smtClean="0">
                <a:solidFill>
                  <a:schemeClr val="tx1"/>
                </a:solidFill>
                <a:latin typeface="Times New Roman" pitchFamily="18" charset="0"/>
                <a:cs typeface="Times New Roman" pitchFamily="18" charset="0"/>
              </a:rPr>
              <a:t>10,2 (47%) - проверяет умение проводить анализ изображенных растительных организмов.</a:t>
            </a:r>
          </a:p>
          <a:p>
            <a:r>
              <a:rPr lang="ru-RU" sz="2300" dirty="0" smtClean="0">
                <a:solidFill>
                  <a:schemeClr val="tx1"/>
                </a:solidFill>
                <a:latin typeface="Times New Roman" pitchFamily="18" charset="0"/>
                <a:cs typeface="Times New Roman" pitchFamily="18" charset="0"/>
              </a:rPr>
              <a:t>Таким образом, среди заданий, вызвавших наибольшее затруднение у участников ВПР по биологии в 7 классе, преобладают задания на классификацию биологических объектов, выделение существенных признаков и обобщения на их основе полученной информации. Можно предположить о недостаточной сформированности у обучающихся логических операций (анализ, сравнение, синтез).</a:t>
            </a: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solidFill>
                  <a:schemeClr val="tx1"/>
                </a:solidFill>
                <a:latin typeface="Times New Roman" pitchFamily="18" charset="0"/>
                <a:cs typeface="Times New Roman" pitchFamily="18" charset="0"/>
              </a:rPr>
              <a:t>Соответствие отметок за выполненную работу и отметок по журналу</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025913" y="2133599"/>
          <a:ext cx="10660563" cy="3653883"/>
        </p:xfrm>
        <a:graphic>
          <a:graphicData uri="http://schemas.openxmlformats.org/drawingml/2006/table">
            <a:tbl>
              <a:tblPr firstRow="1" bandRow="1">
                <a:tableStyleId>{5C22544A-7EE6-4342-B048-85BDC9FD1C3A}</a:tableStyleId>
              </a:tblPr>
              <a:tblGrid>
                <a:gridCol w="3404459"/>
                <a:gridCol w="1814026"/>
                <a:gridCol w="1814026"/>
                <a:gridCol w="1814026"/>
                <a:gridCol w="1814026"/>
              </a:tblGrid>
              <a:tr h="462445">
                <a:tc>
                  <a:txBody>
                    <a:bodyPr/>
                    <a:lstStyle/>
                    <a:p>
                      <a:pPr algn="ctr">
                        <a:lnSpc>
                          <a:spcPct val="150000"/>
                        </a:lnSpc>
                        <a:spcAft>
                          <a:spcPts val="0"/>
                        </a:spcAft>
                      </a:pPr>
                      <a:r>
                        <a:rPr lang="ru-RU" sz="1800" dirty="0">
                          <a:solidFill>
                            <a:schemeClr val="tx1"/>
                          </a:solidFill>
                          <a:latin typeface="Times New Roman"/>
                          <a:ea typeface="Times New Roman"/>
                        </a:rPr>
                        <a:t>Соответствие отметок</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Кол-во </a:t>
                      </a:r>
                      <a:r>
                        <a:rPr lang="ru-RU" sz="1800" dirty="0" err="1">
                          <a:solidFill>
                            <a:schemeClr val="tx1"/>
                          </a:solidFill>
                          <a:latin typeface="Times New Roman"/>
                          <a:ea typeface="Times New Roman"/>
                        </a:rPr>
                        <a:t>уч</a:t>
                      </a:r>
                      <a:r>
                        <a:rPr lang="ru-RU" sz="1800" dirty="0">
                          <a:solidFill>
                            <a:schemeClr val="tx1"/>
                          </a:solidFill>
                          <a:latin typeface="Times New Roman"/>
                          <a:ea typeface="Times New Roman"/>
                        </a:rPr>
                        <a:t>.</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Кол-во </a:t>
                      </a:r>
                      <a:r>
                        <a:rPr lang="ru-RU" sz="1800" dirty="0" err="1">
                          <a:solidFill>
                            <a:schemeClr val="tx1"/>
                          </a:solidFill>
                          <a:latin typeface="Times New Roman"/>
                          <a:ea typeface="Times New Roman"/>
                        </a:rPr>
                        <a:t>уч</a:t>
                      </a:r>
                      <a:r>
                        <a:rPr lang="ru-RU" sz="1800" dirty="0">
                          <a:solidFill>
                            <a:schemeClr val="tx1"/>
                          </a:solidFill>
                          <a:latin typeface="Times New Roman"/>
                          <a:ea typeface="Times New Roman"/>
                        </a:rPr>
                        <a:t>.</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a:t>
                      </a:r>
                      <a:endParaRPr lang="ru-RU" sz="1600" dirty="0">
                        <a:solidFill>
                          <a:schemeClr val="tx1"/>
                        </a:solidFill>
                        <a:latin typeface="Times New Roman"/>
                        <a:ea typeface="Times New Roman"/>
                      </a:endParaRPr>
                    </a:p>
                  </a:txBody>
                  <a:tcPr marL="0" marR="0" marT="0" marB="0">
                    <a:solidFill>
                      <a:schemeClr val="bg1">
                        <a:lumMod val="75000"/>
                      </a:schemeClr>
                    </a:solidFill>
                  </a:tcPr>
                </a:tc>
              </a:tr>
              <a:tr h="416771">
                <a:tc>
                  <a:txBody>
                    <a:bodyPr/>
                    <a:lstStyle/>
                    <a:p>
                      <a:pPr algn="ctr">
                        <a:lnSpc>
                          <a:spcPct val="150000"/>
                        </a:lnSpc>
                        <a:spcAft>
                          <a:spcPts val="0"/>
                        </a:spcAft>
                      </a:pPr>
                      <a:endParaRPr lang="ru-RU" sz="1600">
                        <a:solidFill>
                          <a:schemeClr val="tx1"/>
                        </a:solidFill>
                        <a:latin typeface="Times New Roman"/>
                        <a:ea typeface="Times New Roman"/>
                      </a:endParaRPr>
                    </a:p>
                  </a:txBody>
                  <a:tcPr marL="0" marR="0" marT="0" marB="0">
                    <a:solidFill>
                      <a:schemeClr val="bg1">
                        <a:lumMod val="75000"/>
                      </a:schemeClr>
                    </a:solidFill>
                  </a:tcPr>
                </a:tc>
                <a:tc gridSpan="2">
                  <a:txBody>
                    <a:bodyPr/>
                    <a:lstStyle/>
                    <a:p>
                      <a:pPr algn="ctr">
                        <a:lnSpc>
                          <a:spcPct val="150000"/>
                        </a:lnSpc>
                        <a:spcAft>
                          <a:spcPts val="0"/>
                        </a:spcAft>
                      </a:pPr>
                      <a:r>
                        <a:rPr lang="ru-RU" sz="1600" dirty="0" smtClean="0">
                          <a:solidFill>
                            <a:schemeClr val="tx1"/>
                          </a:solidFill>
                          <a:latin typeface="Times New Roman"/>
                          <a:ea typeface="Times New Roman"/>
                        </a:rPr>
                        <a:t>База </a:t>
                      </a:r>
                      <a:endParaRPr lang="ru-RU" sz="14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pPr algn="ctr">
                        <a:lnSpc>
                          <a:spcPct val="150000"/>
                        </a:lnSpc>
                        <a:spcAft>
                          <a:spcPts val="0"/>
                        </a:spcAft>
                      </a:pPr>
                      <a:endParaRPr lang="ru-RU" sz="1100" dirty="0">
                        <a:latin typeface="Times New Roman"/>
                        <a:ea typeface="Times New Roman"/>
                      </a:endParaRPr>
                    </a:p>
                  </a:txBody>
                  <a:tcPr marL="0" marR="0" marT="0" marB="0"/>
                </a:tc>
                <a:tc gridSpan="2">
                  <a:txBody>
                    <a:bodyPr/>
                    <a:lstStyle/>
                    <a:p>
                      <a:pPr algn="ctr">
                        <a:lnSpc>
                          <a:spcPct val="150000"/>
                        </a:lnSpc>
                        <a:spcAft>
                          <a:spcPts val="0"/>
                        </a:spcAft>
                      </a:pPr>
                      <a:r>
                        <a:rPr lang="ru-RU" sz="1600" dirty="0" smtClean="0">
                          <a:solidFill>
                            <a:schemeClr val="tx1"/>
                          </a:solidFill>
                          <a:latin typeface="Times New Roman"/>
                          <a:ea typeface="Times New Roman"/>
                        </a:rPr>
                        <a:t>Профиль</a:t>
                      </a:r>
                      <a:r>
                        <a:rPr lang="ru-RU" sz="1600" baseline="0" dirty="0" smtClean="0">
                          <a:solidFill>
                            <a:schemeClr val="tx1"/>
                          </a:solidFill>
                          <a:latin typeface="Times New Roman"/>
                          <a:ea typeface="Times New Roman"/>
                        </a:rPr>
                        <a:t> </a:t>
                      </a:r>
                      <a:endParaRPr lang="ru-RU" sz="14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pPr algn="ctr">
                        <a:lnSpc>
                          <a:spcPct val="150000"/>
                        </a:lnSpc>
                        <a:spcAft>
                          <a:spcPts val="0"/>
                        </a:spcAft>
                      </a:pPr>
                      <a:endParaRPr lang="ru-RU" sz="1100" dirty="0">
                        <a:latin typeface="Times New Roman"/>
                        <a:ea typeface="Times New Roman"/>
                      </a:endParaRPr>
                    </a:p>
                  </a:txBody>
                  <a:tcPr marL="0" marR="0" marT="0" marB="0"/>
                </a:tc>
              </a:tr>
              <a:tr h="924889">
                <a:tc>
                  <a:txBody>
                    <a:bodyPr/>
                    <a:lstStyle/>
                    <a:p>
                      <a:pPr>
                        <a:lnSpc>
                          <a:spcPct val="150000"/>
                        </a:lnSpc>
                        <a:spcAft>
                          <a:spcPts val="0"/>
                        </a:spcAft>
                      </a:pPr>
                      <a:r>
                        <a:rPr lang="ru-RU" sz="1800">
                          <a:solidFill>
                            <a:schemeClr val="tx1"/>
                          </a:solidFill>
                          <a:latin typeface="Times New Roman"/>
                          <a:ea typeface="Times New Roman"/>
                        </a:rPr>
                        <a:t>Понизили результат ( Отм.ВПР&lt; Отм.по журналу)</a:t>
                      </a:r>
                      <a:endParaRPr lang="ru-RU" sz="16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27</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11,2</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20</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29,11</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r>
              <a:tr h="924889">
                <a:tc>
                  <a:txBody>
                    <a:bodyPr/>
                    <a:lstStyle/>
                    <a:p>
                      <a:pPr>
                        <a:lnSpc>
                          <a:spcPct val="150000"/>
                        </a:lnSpc>
                        <a:spcAft>
                          <a:spcPts val="0"/>
                        </a:spcAft>
                      </a:pPr>
                      <a:r>
                        <a:rPr lang="ru-RU" sz="1800">
                          <a:solidFill>
                            <a:schemeClr val="tx1"/>
                          </a:solidFill>
                          <a:latin typeface="Times New Roman"/>
                          <a:ea typeface="Times New Roman"/>
                        </a:rPr>
                        <a:t>Подтвердили результат (Отм.ВПР=Отм.по журналу)</a:t>
                      </a:r>
                      <a:endParaRPr lang="ru-RU" sz="16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20</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82,6</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44</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65,7</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r>
              <a:tr h="924889">
                <a:tc>
                  <a:txBody>
                    <a:bodyPr/>
                    <a:lstStyle/>
                    <a:p>
                      <a:pPr>
                        <a:lnSpc>
                          <a:spcPct val="150000"/>
                        </a:lnSpc>
                        <a:spcAft>
                          <a:spcPts val="0"/>
                        </a:spcAft>
                      </a:pPr>
                      <a:r>
                        <a:rPr lang="ru-RU" sz="1800" dirty="0">
                          <a:solidFill>
                            <a:schemeClr val="tx1"/>
                          </a:solidFill>
                          <a:latin typeface="Times New Roman"/>
                          <a:ea typeface="Times New Roman"/>
                        </a:rPr>
                        <a:t>Повысили результат (</a:t>
                      </a:r>
                      <a:r>
                        <a:rPr lang="ru-RU" sz="1800" dirty="0" err="1">
                          <a:solidFill>
                            <a:schemeClr val="tx1"/>
                          </a:solidFill>
                          <a:latin typeface="Times New Roman"/>
                          <a:ea typeface="Times New Roman"/>
                        </a:rPr>
                        <a:t>Отм</a:t>
                      </a:r>
                      <a:r>
                        <a:rPr lang="ru-RU" sz="1800" dirty="0">
                          <a:solidFill>
                            <a:schemeClr val="tx1"/>
                          </a:solidFill>
                          <a:latin typeface="Times New Roman"/>
                          <a:ea typeface="Times New Roman"/>
                        </a:rPr>
                        <a:t>. ВПР&gt; </a:t>
                      </a:r>
                      <a:r>
                        <a:rPr lang="ru-RU" sz="1800" dirty="0" err="1">
                          <a:solidFill>
                            <a:schemeClr val="tx1"/>
                          </a:solidFill>
                          <a:latin typeface="Times New Roman"/>
                          <a:ea typeface="Times New Roman"/>
                        </a:rPr>
                        <a:t>Отм.по</a:t>
                      </a:r>
                      <a:r>
                        <a:rPr lang="ru-RU" sz="1800" dirty="0">
                          <a:solidFill>
                            <a:schemeClr val="tx1"/>
                          </a:solidFill>
                          <a:latin typeface="Times New Roman"/>
                          <a:ea typeface="Times New Roman"/>
                        </a:rPr>
                        <a:t> журналу)</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15</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6,2</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3</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600" b="1" dirty="0" smtClean="0">
                          <a:solidFill>
                            <a:schemeClr val="tx1"/>
                          </a:solidFill>
                          <a:latin typeface="Times New Roman"/>
                          <a:ea typeface="Times New Roman"/>
                        </a:rPr>
                        <a:t>4,4</a:t>
                      </a:r>
                      <a:endParaRPr lang="ru-RU" sz="1600" dirty="0">
                        <a:solidFill>
                          <a:schemeClr val="tx1"/>
                        </a:solidFill>
                        <a:latin typeface="Times New Roman"/>
                        <a:ea typeface="Times New Roman"/>
                      </a:endParaRPr>
                    </a:p>
                  </a:txBody>
                  <a:tcPr marL="0" marR="0" marT="0" marB="0" anchor="ct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lnSpcReduction="10000"/>
          </a:bodyPr>
          <a:lstStyle/>
          <a:p>
            <a:r>
              <a:rPr lang="ru-RU" sz="2800" dirty="0" smtClean="0">
                <a:solidFill>
                  <a:schemeClr val="tx1"/>
                </a:solidFill>
                <a:latin typeface="Times New Roman" pitchFamily="18" charset="0"/>
                <a:cs typeface="Times New Roman" pitchFamily="18" charset="0"/>
              </a:rPr>
              <a:t>По данным, указанным ОО в формах сбора результатов ВПР, 82,6% участников ВПР получили за проверочную работу отметки, соответствующие отметкам по биологии за предыдущую четверть (триместр),</a:t>
            </a:r>
          </a:p>
          <a:p>
            <a:r>
              <a:rPr lang="ru-RU" sz="2800" dirty="0" smtClean="0">
                <a:solidFill>
                  <a:schemeClr val="tx1"/>
                </a:solidFill>
                <a:latin typeface="Times New Roman" pitchFamily="18" charset="0"/>
                <a:cs typeface="Times New Roman" pitchFamily="18" charset="0"/>
              </a:rPr>
              <a:t> 11,2% обучающихся были выставлены отметки ниже,</a:t>
            </a:r>
          </a:p>
          <a:p>
            <a:r>
              <a:rPr lang="ru-RU" sz="2800" dirty="0" smtClean="0">
                <a:solidFill>
                  <a:schemeClr val="tx1"/>
                </a:solidFill>
                <a:latin typeface="Times New Roman" pitchFamily="18" charset="0"/>
                <a:cs typeface="Times New Roman" pitchFamily="18" charset="0"/>
              </a:rPr>
              <a:t> и у 6,2% участников – отметка за ВПР выше, чем отметки в журнале. </a:t>
            </a:r>
          </a:p>
          <a:p>
            <a:r>
              <a:rPr lang="ru-RU" sz="2800" dirty="0" smtClean="0">
                <a:solidFill>
                  <a:schemeClr val="tx1"/>
                </a:solidFill>
                <a:latin typeface="Times New Roman" pitchFamily="18" charset="0"/>
                <a:cs typeface="Times New Roman" pitchFamily="18" charset="0"/>
              </a:rPr>
              <a:t>В 2022 году это соотношение было как 13,9%: 81,32%: 5,49%. </a:t>
            </a:r>
          </a:p>
          <a:p>
            <a:endParaRPr lang="ru-R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92500"/>
          </a:bodyPr>
          <a:lstStyle/>
          <a:p>
            <a:r>
              <a:rPr lang="ru-RU" dirty="0" smtClean="0">
                <a:solidFill>
                  <a:schemeClr val="tx1"/>
                </a:solidFill>
                <a:latin typeface="Times New Roman" pitchFamily="18" charset="0"/>
                <a:cs typeface="Times New Roman" pitchFamily="18" charset="0"/>
              </a:rPr>
              <a:t>Результаты ВПР по биологии более чем на 80% соответствуют текущей успеваемости обучающихся 7 классов следующих ОО:  СОШ с.С-Ивановка, ООШ </a:t>
            </a:r>
            <a:r>
              <a:rPr lang="ru-RU" dirty="0" err="1" smtClean="0">
                <a:solidFill>
                  <a:schemeClr val="tx1"/>
                </a:solidFill>
                <a:latin typeface="Times New Roman" pitchFamily="18" charset="0"/>
                <a:cs typeface="Times New Roman" pitchFamily="18" charset="0"/>
              </a:rPr>
              <a:t>пос.Ильичевский</a:t>
            </a:r>
            <a:r>
              <a:rPr lang="ru-RU" dirty="0" smtClean="0">
                <a:solidFill>
                  <a:schemeClr val="tx1"/>
                </a:solidFill>
                <a:latin typeface="Times New Roman" pitchFamily="18" charset="0"/>
                <a:cs typeface="Times New Roman" pitchFamily="18" charset="0"/>
              </a:rPr>
              <a:t>, СОШ пос.Новый </a:t>
            </a:r>
            <a:r>
              <a:rPr lang="ru-RU" dirty="0" err="1" smtClean="0">
                <a:solidFill>
                  <a:schemeClr val="tx1"/>
                </a:solidFill>
                <a:latin typeface="Times New Roman" pitchFamily="18" charset="0"/>
                <a:cs typeface="Times New Roman" pitchFamily="18" charset="0"/>
              </a:rPr>
              <a:t>Кутулук</a:t>
            </a:r>
            <a:r>
              <a:rPr lang="ru-RU" dirty="0" smtClean="0">
                <a:solidFill>
                  <a:schemeClr val="tx1"/>
                </a:solidFill>
                <a:latin typeface="Times New Roman" pitchFamily="18" charset="0"/>
                <a:cs typeface="Times New Roman" pitchFamily="18" charset="0"/>
              </a:rPr>
              <a:t>, СОШ с.Петровка, ООШ с.Гвардейцы, СОШ №1 г.Нефтегорска, СОШ №3 г.Нефтегорска, СОШ с.Дмитриевка, СОШ с.Зуевка.</a:t>
            </a:r>
          </a:p>
          <a:p>
            <a:r>
              <a:rPr lang="ru-RU" dirty="0" smtClean="0">
                <a:solidFill>
                  <a:schemeClr val="tx1"/>
                </a:solidFill>
                <a:latin typeface="Times New Roman" pitchFamily="18" charset="0"/>
                <a:cs typeface="Times New Roman" pitchFamily="18" charset="0"/>
              </a:rPr>
              <a:t>Наиболее ярко тенденция к снижению результатов выполнения ВПР в сравнении с отметками по журналу (более 20% обучающихся) проявилась в ОО: СОШ №2 с.Борское (22,22%). Значительное снижение результатов может свидетельствовать о необъективности (завышение отметок по биологии) или недостаточной систематичности (несоответствие общему объему содержания обучения) текущего оценивания.</a:t>
            </a:r>
          </a:p>
          <a:p>
            <a:r>
              <a:rPr lang="ru-RU" dirty="0" smtClean="0">
                <a:solidFill>
                  <a:schemeClr val="tx1"/>
                </a:solidFill>
                <a:latin typeface="Times New Roman" pitchFamily="18" charset="0"/>
                <a:cs typeface="Times New Roman" pitchFamily="18" charset="0"/>
              </a:rPr>
              <a:t>Доля обучающихся, повысивших результаты, наиболее высока в ОО: СОШ с.Алексеевка</a:t>
            </a:r>
          </a:p>
          <a:p>
            <a:r>
              <a:rPr lang="ru-RU" dirty="0" smtClean="0">
                <a:solidFill>
                  <a:schemeClr val="tx1"/>
                </a:solidFill>
                <a:latin typeface="Times New Roman" pitchFamily="18" charset="0"/>
                <a:cs typeface="Times New Roman" pitchFamily="18" charset="0"/>
              </a:rPr>
              <a:t>(24,14%). Причиной этого может быть недостаточная самостоятельность обучающихся при выполнении ВПР или завышение результатов ВПР при их оценивании.</a:t>
            </a:r>
          </a:p>
          <a:p>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lgn="ctr"/>
            <a:r>
              <a:rPr lang="ru-RU" sz="2700" b="1" dirty="0" smtClean="0">
                <a:solidFill>
                  <a:schemeClr val="tx1"/>
                </a:solidFill>
                <a:latin typeface="Times New Roman" pitchFamily="18" charset="0"/>
                <a:ea typeface="Times New Roman" pitchFamily="18" charset="0"/>
                <a:cs typeface="Times New Roman" pitchFamily="18" charset="0"/>
              </a:rPr>
              <a:t>РЕЗУЛЬТАТЫ ВЫПОЛНЕНИЯ ПРОВЕРОЧНОЙ РАБОТЫ ПО БИОЛОГИИ ОБУЧАЮЩИХСЯ 8 КЛАССА</a:t>
            </a:r>
            <a:r>
              <a:rPr lang="ru-RU" sz="4400" dirty="0" smtClean="0">
                <a:solidFill>
                  <a:schemeClr val="tx1"/>
                </a:solidFill>
                <a:latin typeface="Arial" pitchFamily="34" charset="0"/>
                <a:cs typeface="Arial" pitchFamily="34" charset="0"/>
              </a:rPr>
              <a:t/>
            </a:r>
            <a:br>
              <a:rPr lang="ru-RU" sz="4400" dirty="0" smtClean="0">
                <a:solidFill>
                  <a:schemeClr val="tx1"/>
                </a:solidFill>
                <a:latin typeface="Arial" pitchFamily="34" charset="0"/>
                <a:cs typeface="Arial" pitchFamily="34" charset="0"/>
              </a:rPr>
            </a:br>
            <a:endParaRPr lang="ru-RU" dirty="0"/>
          </a:p>
        </p:txBody>
      </p:sp>
      <p:sp>
        <p:nvSpPr>
          <p:cNvPr id="3" name="Содержимое 2"/>
          <p:cNvSpPr>
            <a:spLocks noGrp="1"/>
          </p:cNvSpPr>
          <p:nvPr>
            <p:ph idx="1"/>
          </p:nvPr>
        </p:nvSpPr>
        <p:spPr/>
        <p:txBody>
          <a:bodyPr/>
          <a:lstStyle/>
          <a:p>
            <a:r>
              <a:rPr lang="ru-RU" sz="2000" dirty="0" smtClean="0">
                <a:solidFill>
                  <a:schemeClr val="tx1"/>
                </a:solidFill>
                <a:latin typeface="Times New Roman" pitchFamily="18" charset="0"/>
                <a:cs typeface="Times New Roman" pitchFamily="18" charset="0"/>
              </a:rPr>
              <a:t>В написании ВПР по биологии 8 класса 2023 года приняли участие 70 обучающихся из 5 ОО Юго-Восточного округа, реализующих основную общеобразовательную программу основного общего образования (база) и 120 обучающихся из 8 ОО Юго-Восточного округа реализующих основную общеобразовательную программу основного общего образования (профиль)</a:t>
            </a:r>
          </a:p>
          <a:p>
            <a:endParaRPr lang="ru-RU" dirty="0"/>
          </a:p>
        </p:txBody>
      </p:sp>
      <p:graphicFrame>
        <p:nvGraphicFramePr>
          <p:cNvPr id="5" name="Таблица 4"/>
          <p:cNvGraphicFramePr>
            <a:graphicFrameLocks noGrp="1"/>
          </p:cNvGraphicFramePr>
          <p:nvPr/>
        </p:nvGraphicFramePr>
        <p:xfrm>
          <a:off x="1360449" y="3875461"/>
          <a:ext cx="9468625" cy="2133600"/>
        </p:xfrm>
        <a:graphic>
          <a:graphicData uri="http://schemas.openxmlformats.org/drawingml/2006/table">
            <a:tbl>
              <a:tblPr firstRow="1" bandRow="1">
                <a:tableStyleId>{5C22544A-7EE6-4342-B048-85BDC9FD1C3A}</a:tableStyleId>
              </a:tblPr>
              <a:tblGrid>
                <a:gridCol w="3372625"/>
                <a:gridCol w="2032000"/>
                <a:gridCol w="2032000"/>
                <a:gridCol w="2032000"/>
              </a:tblGrid>
              <a:tr h="370840">
                <a:tc rowSpan="2">
                  <a:txBody>
                    <a:bodyPr/>
                    <a:lstStyle/>
                    <a:p>
                      <a:pPr algn="ctr">
                        <a:lnSpc>
                          <a:spcPct val="150000"/>
                        </a:lnSpc>
                        <a:spcAft>
                          <a:spcPts val="0"/>
                        </a:spcAft>
                      </a:pPr>
                      <a:r>
                        <a:rPr lang="ru-RU" sz="2000" dirty="0">
                          <a:solidFill>
                            <a:schemeClr val="tx1"/>
                          </a:solidFill>
                          <a:latin typeface="Times New Roman"/>
                          <a:ea typeface="Times New Roman"/>
                        </a:rPr>
                        <a:t>Показатель</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r>
                        <a:rPr lang="ru-RU" sz="3200" b="1" kern="1200" dirty="0" smtClean="0">
                          <a:solidFill>
                            <a:schemeClr val="tx1"/>
                          </a:solidFill>
                          <a:latin typeface="Times New Roman" pitchFamily="18" charset="0"/>
                          <a:ea typeface="+mn-ea"/>
                          <a:cs typeface="Times New Roman" pitchFamily="18" charset="0"/>
                        </a:rPr>
                        <a:t>2022</a:t>
                      </a:r>
                      <a:endParaRPr lang="ru-RU" sz="3200" dirty="0">
                        <a:solidFill>
                          <a:schemeClr val="tx1"/>
                        </a:solidFill>
                        <a:latin typeface="Times New Roman" pitchFamily="18" charset="0"/>
                        <a:cs typeface="Times New Roman" pitchFamily="18" charset="0"/>
                      </a:endParaRPr>
                    </a:p>
                  </a:txBody>
                  <a:tcPr>
                    <a:solidFill>
                      <a:schemeClr val="bg1">
                        <a:lumMod val="75000"/>
                      </a:schemeClr>
                    </a:solidFill>
                  </a:tcPr>
                </a:tc>
                <a:tc gridSpan="2">
                  <a:txBody>
                    <a:bodyPr/>
                    <a:lstStyle/>
                    <a:p>
                      <a:pPr algn="ctr"/>
                      <a:r>
                        <a:rPr lang="ru-RU" sz="3200" b="1" kern="1200" dirty="0" smtClean="0">
                          <a:solidFill>
                            <a:schemeClr val="tx1"/>
                          </a:solidFill>
                          <a:latin typeface="Times New Roman" pitchFamily="18" charset="0"/>
                          <a:ea typeface="+mn-ea"/>
                          <a:cs typeface="Times New Roman" pitchFamily="18" charset="0"/>
                        </a:rPr>
                        <a:t>2023</a:t>
                      </a:r>
                      <a:endParaRPr lang="ru-RU" sz="3200"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tc>
              </a:tr>
              <a:tr h="370840">
                <a:tc vMerge="1">
                  <a:txBody>
                    <a:bodyPr/>
                    <a:lstStyle/>
                    <a:p>
                      <a:endParaRPr lang="ru-RU"/>
                    </a:p>
                  </a:txBody>
                  <a:tcPr/>
                </a:tc>
                <a:tc>
                  <a:txBody>
                    <a:bodyPr/>
                    <a:lstStyle/>
                    <a:p>
                      <a:endParaRPr lang="ru-RU" sz="3200" dirty="0">
                        <a:solidFill>
                          <a:schemeClr val="tx1"/>
                        </a:solidFill>
                      </a:endParaRPr>
                    </a:p>
                  </a:txBody>
                  <a:tcPr>
                    <a:solidFill>
                      <a:schemeClr val="bg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latin typeface="Times New Roman"/>
                          <a:ea typeface="Times New Roman"/>
                        </a:rPr>
                        <a:t>База </a:t>
                      </a:r>
                      <a:endParaRPr lang="ru-RU" sz="1600" dirty="0" smtClean="0">
                        <a:solidFill>
                          <a:schemeClr val="tx1"/>
                        </a:solidFill>
                        <a:latin typeface="Times New Roman"/>
                        <a:ea typeface="Times New Roman"/>
                      </a:endParaRPr>
                    </a:p>
                    <a:p>
                      <a:endParaRPr lang="ru-RU" sz="1800" dirty="0">
                        <a:solidFill>
                          <a:schemeClr val="tx1"/>
                        </a:solidFill>
                      </a:endParaRPr>
                    </a:p>
                  </a:txBody>
                  <a:tcPr>
                    <a:solidFill>
                      <a:schemeClr val="bg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latin typeface="Times New Roman"/>
                          <a:ea typeface="Times New Roman"/>
                        </a:rPr>
                        <a:t>Профиль </a:t>
                      </a:r>
                      <a:endParaRPr lang="ru-RU" sz="1600" dirty="0" smtClean="0">
                        <a:solidFill>
                          <a:schemeClr val="tx1"/>
                        </a:solidFill>
                        <a:latin typeface="Times New Roman"/>
                        <a:ea typeface="Times New Roman"/>
                      </a:endParaRPr>
                    </a:p>
                    <a:p>
                      <a:endParaRPr lang="ru-RU" sz="1800" dirty="0">
                        <a:solidFill>
                          <a:schemeClr val="tx1"/>
                        </a:solidFill>
                      </a:endParaRPr>
                    </a:p>
                  </a:txBody>
                  <a:tcPr>
                    <a:solidFill>
                      <a:schemeClr val="bg1">
                        <a:lumMod val="75000"/>
                      </a:schemeClr>
                    </a:solidFill>
                  </a:tcPr>
                </a:tc>
              </a:tr>
              <a:tr h="370840">
                <a:tc>
                  <a:txBody>
                    <a:bodyPr/>
                    <a:lstStyle/>
                    <a:p>
                      <a:pPr>
                        <a:lnSpc>
                          <a:spcPct val="150000"/>
                        </a:lnSpc>
                        <a:spcAft>
                          <a:spcPts val="0"/>
                        </a:spcAft>
                      </a:pPr>
                      <a:r>
                        <a:rPr lang="ru-RU" sz="2000" dirty="0">
                          <a:solidFill>
                            <a:schemeClr val="tx1"/>
                          </a:solidFill>
                          <a:latin typeface="Times New Roman"/>
                          <a:ea typeface="Times New Roman"/>
                        </a:rPr>
                        <a:t>Кол-во ОО</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solidFill>
                            <a:schemeClr val="tx1"/>
                          </a:solidFill>
                          <a:latin typeface="Times New Roman"/>
                          <a:ea typeface="Times New Roman"/>
                        </a:rPr>
                        <a:t>4</a:t>
                      </a:r>
                      <a:endParaRPr lang="ru-RU" sz="18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solidFill>
                            <a:schemeClr val="tx1"/>
                          </a:solidFill>
                          <a:latin typeface="Times New Roman"/>
                          <a:ea typeface="Times New Roman"/>
                        </a:rPr>
                        <a:t>5</a:t>
                      </a:r>
                      <a:endParaRPr lang="ru-RU" sz="18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a:solidFill>
                            <a:schemeClr val="tx1"/>
                          </a:solidFill>
                          <a:latin typeface="Times New Roman"/>
                          <a:ea typeface="Times New Roman"/>
                        </a:rPr>
                        <a:t>8</a:t>
                      </a:r>
                      <a:endParaRPr lang="ru-RU" sz="1800">
                        <a:solidFill>
                          <a:schemeClr val="tx1"/>
                        </a:solidFill>
                        <a:latin typeface="Times New Roman"/>
                        <a:ea typeface="Times New Roman"/>
                      </a:endParaRPr>
                    </a:p>
                  </a:txBody>
                  <a:tcPr marL="0" marR="0" marT="0" marB="0">
                    <a:solidFill>
                      <a:schemeClr val="bg1">
                        <a:lumMod val="75000"/>
                      </a:schemeClr>
                    </a:solidFill>
                  </a:tcPr>
                </a:tc>
              </a:tr>
              <a:tr h="370840">
                <a:tc>
                  <a:txBody>
                    <a:bodyPr/>
                    <a:lstStyle/>
                    <a:p>
                      <a:pPr>
                        <a:lnSpc>
                          <a:spcPct val="150000"/>
                        </a:lnSpc>
                        <a:spcAft>
                          <a:spcPts val="0"/>
                        </a:spcAft>
                      </a:pPr>
                      <a:r>
                        <a:rPr lang="ru-RU" sz="2000" dirty="0">
                          <a:solidFill>
                            <a:schemeClr val="tx1"/>
                          </a:solidFill>
                          <a:latin typeface="Times New Roman"/>
                          <a:ea typeface="Times New Roman"/>
                        </a:rPr>
                        <a:t>Количество участников, чел.</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solidFill>
                            <a:schemeClr val="tx1"/>
                          </a:solidFill>
                          <a:latin typeface="Times New Roman"/>
                          <a:ea typeface="Times New Roman"/>
                        </a:rPr>
                        <a:t>17</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solidFill>
                            <a:schemeClr val="tx1"/>
                          </a:solidFill>
                          <a:latin typeface="Times New Roman"/>
                          <a:ea typeface="Times New Roman"/>
                        </a:rPr>
                        <a:t>70</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solidFill>
                            <a:schemeClr val="tx1"/>
                          </a:solidFill>
                          <a:latin typeface="Times New Roman"/>
                          <a:ea typeface="Times New Roman"/>
                        </a:rPr>
                        <a:t>120</a:t>
                      </a:r>
                      <a:endParaRPr lang="ru-RU" sz="1800" dirty="0">
                        <a:solidFill>
                          <a:schemeClr val="tx1"/>
                        </a:solidFill>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i="1" dirty="0" smtClean="0">
                <a:latin typeface="Times New Roman" pitchFamily="18" charset="0"/>
                <a:cs typeface="Times New Roman" pitchFamily="18" charset="0"/>
              </a:rPr>
              <a:t>Распределение участников по полученным баллам (статистика по отметкам)</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126274" y="2133600"/>
          <a:ext cx="10378340" cy="4636200"/>
        </p:xfrm>
        <a:graphic>
          <a:graphicData uri="http://schemas.openxmlformats.org/drawingml/2006/table">
            <a:tbl>
              <a:tblPr firstRow="1" bandRow="1">
                <a:tableStyleId>{5C22544A-7EE6-4342-B048-85BDC9FD1C3A}</a:tableStyleId>
              </a:tblPr>
              <a:tblGrid>
                <a:gridCol w="2354480"/>
                <a:gridCol w="891540"/>
                <a:gridCol w="891540"/>
                <a:gridCol w="891540"/>
                <a:gridCol w="891540"/>
                <a:gridCol w="891540"/>
                <a:gridCol w="891540"/>
                <a:gridCol w="891540"/>
                <a:gridCol w="891540"/>
                <a:gridCol w="891540"/>
              </a:tblGrid>
              <a:tr h="370840">
                <a:tc rowSpan="3">
                  <a:txBody>
                    <a:bodyPr/>
                    <a:lstStyle/>
                    <a:p>
                      <a:pPr algn="ctr">
                        <a:lnSpc>
                          <a:spcPct val="150000"/>
                        </a:lnSpc>
                        <a:spcAft>
                          <a:spcPts val="0"/>
                        </a:spcAft>
                      </a:pPr>
                      <a:endParaRPr lang="ru-RU" sz="1100" dirty="0">
                        <a:solidFill>
                          <a:schemeClr val="tx1"/>
                        </a:solidFill>
                        <a:latin typeface="Times New Roman"/>
                        <a:ea typeface="Times New Roman"/>
                      </a:endParaRPr>
                    </a:p>
                    <a:p>
                      <a:pPr indent="124460" algn="ctr">
                        <a:lnSpc>
                          <a:spcPct val="150000"/>
                        </a:lnSpc>
                        <a:spcAft>
                          <a:spcPts val="0"/>
                        </a:spcAft>
                      </a:pPr>
                      <a:r>
                        <a:rPr lang="ru-RU" sz="1200" b="1" dirty="0">
                          <a:solidFill>
                            <a:schemeClr val="tx1"/>
                          </a:solidFill>
                          <a:latin typeface="Times New Roman"/>
                          <a:ea typeface="Times New Roman"/>
                        </a:rPr>
                        <a:t>Группы участников</a:t>
                      </a:r>
                      <a:endParaRPr lang="ru-RU" sz="1100" dirty="0">
                        <a:solidFill>
                          <a:schemeClr val="tx1"/>
                        </a:solidFill>
                        <a:latin typeface="Times New Roman"/>
                        <a:ea typeface="Times New Roman"/>
                      </a:endParaRPr>
                    </a:p>
                  </a:txBody>
                  <a:tcPr marL="0" marR="0" marT="0" marB="0">
                    <a:solidFill>
                      <a:schemeClr val="bg1">
                        <a:lumMod val="75000"/>
                      </a:schemeClr>
                    </a:solidFill>
                  </a:tcPr>
                </a:tc>
                <a:tc rowSpan="3">
                  <a:txBody>
                    <a:bodyPr/>
                    <a:lstStyle/>
                    <a:p>
                      <a:pPr indent="-69850" algn="ctr">
                        <a:lnSpc>
                          <a:spcPct val="150000"/>
                        </a:lnSpc>
                        <a:spcAft>
                          <a:spcPts val="0"/>
                        </a:spcAft>
                      </a:pPr>
                      <a:r>
                        <a:rPr lang="ru-RU" sz="1200" b="1" dirty="0">
                          <a:solidFill>
                            <a:schemeClr val="tx1"/>
                          </a:solidFill>
                          <a:latin typeface="Times New Roman"/>
                          <a:ea typeface="Times New Roman"/>
                        </a:rPr>
                        <a:t>Факт. численность участников</a:t>
                      </a:r>
                      <a:endParaRPr lang="ru-RU" sz="1100" dirty="0">
                        <a:solidFill>
                          <a:schemeClr val="tx1"/>
                        </a:solidFill>
                        <a:latin typeface="Times New Roman"/>
                        <a:ea typeface="Times New Roman"/>
                      </a:endParaRPr>
                    </a:p>
                  </a:txBody>
                  <a:tcPr marL="0" marR="0" marT="0" marB="0">
                    <a:solidFill>
                      <a:schemeClr val="bg1">
                        <a:lumMod val="75000"/>
                      </a:schemeClr>
                    </a:solidFill>
                  </a:tcPr>
                </a:tc>
                <a:tc gridSpan="8">
                  <a:txBody>
                    <a:bodyPr/>
                    <a:lstStyle/>
                    <a:p>
                      <a:pPr algn="ctr">
                        <a:lnSpc>
                          <a:spcPct val="150000"/>
                        </a:lnSpc>
                        <a:spcAft>
                          <a:spcPts val="0"/>
                        </a:spcAft>
                      </a:pPr>
                      <a:r>
                        <a:rPr lang="ru-RU" sz="1200" b="1">
                          <a:solidFill>
                            <a:schemeClr val="tx1"/>
                          </a:solidFill>
                          <a:latin typeface="Times New Roman"/>
                          <a:ea typeface="Times New Roman"/>
                        </a:rPr>
                        <a:t>Распределение участников по баллам</a:t>
                      </a:r>
                      <a:endParaRPr lang="ru-RU" sz="11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70840">
                <a:tc vMerge="1">
                  <a:txBody>
                    <a:bodyPr/>
                    <a:lstStyle/>
                    <a:p>
                      <a:endParaRPr lang="ru-RU"/>
                    </a:p>
                  </a:txBody>
                  <a:tcPr/>
                </a:tc>
                <a:tc vMerge="1">
                  <a:txBody>
                    <a:bodyPr/>
                    <a:lstStyle/>
                    <a:p>
                      <a:endParaRPr lang="ru-RU"/>
                    </a:p>
                  </a:txBody>
                  <a:tcPr/>
                </a:tc>
                <a:tc gridSpan="2">
                  <a:txBody>
                    <a:bodyPr/>
                    <a:lstStyle/>
                    <a:p>
                      <a:pPr algn="ctr">
                        <a:lnSpc>
                          <a:spcPct val="150000"/>
                        </a:lnSpc>
                        <a:spcAft>
                          <a:spcPts val="0"/>
                        </a:spcAft>
                      </a:pPr>
                      <a:r>
                        <a:rPr lang="ru-RU" sz="1200" b="1">
                          <a:solidFill>
                            <a:schemeClr val="tx1"/>
                          </a:solidFill>
                          <a:latin typeface="Times New Roman"/>
                          <a:ea typeface="Times New Roman"/>
                        </a:rPr>
                        <a:t>«2»</a:t>
                      </a:r>
                      <a:endParaRPr lang="ru-RU" sz="11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ru-RU" sz="1200" b="1">
                          <a:solidFill>
                            <a:schemeClr val="tx1"/>
                          </a:solidFill>
                          <a:latin typeface="Times New Roman"/>
                          <a:ea typeface="Times New Roman"/>
                        </a:rPr>
                        <a:t>«3»</a:t>
                      </a:r>
                      <a:endParaRPr lang="ru-RU" sz="11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ru-RU" sz="1200" b="1">
                          <a:solidFill>
                            <a:schemeClr val="tx1"/>
                          </a:solidFill>
                          <a:latin typeface="Times New Roman"/>
                          <a:ea typeface="Times New Roman"/>
                        </a:rPr>
                        <a:t>«4»</a:t>
                      </a:r>
                      <a:endParaRPr lang="ru-RU" sz="11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ru-RU" sz="1200" b="1">
                          <a:solidFill>
                            <a:schemeClr val="tx1"/>
                          </a:solidFill>
                          <a:latin typeface="Times New Roman"/>
                          <a:ea typeface="Times New Roman"/>
                        </a:rPr>
                        <a:t>«5»</a:t>
                      </a:r>
                      <a:endParaRPr lang="ru-RU" sz="11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r>
              <a:tr h="370840">
                <a:tc vMerge="1">
                  <a:txBody>
                    <a:bodyPr/>
                    <a:lstStyle/>
                    <a:p>
                      <a:endParaRPr lang="ru-RU"/>
                    </a:p>
                  </a:txBody>
                  <a:tcPr/>
                </a:tc>
                <a:tc vMerge="1">
                  <a:txBody>
                    <a:bodyPr/>
                    <a:lstStyle/>
                    <a:p>
                      <a:endParaRPr lang="ru-RU"/>
                    </a:p>
                  </a:txBody>
                  <a:tcPr/>
                </a:tc>
                <a:tc>
                  <a:txBody>
                    <a:bodyPr/>
                    <a:lstStyle/>
                    <a:p>
                      <a:pPr algn="ctr">
                        <a:lnSpc>
                          <a:spcPct val="150000"/>
                        </a:lnSpc>
                        <a:spcAft>
                          <a:spcPts val="0"/>
                        </a:spcAft>
                      </a:pPr>
                      <a:r>
                        <a:rPr lang="ru-RU" sz="1200" dirty="0">
                          <a:solidFill>
                            <a:schemeClr val="tx1"/>
                          </a:solidFill>
                          <a:latin typeface="Times New Roman"/>
                          <a:ea typeface="Times New Roman"/>
                        </a:rPr>
                        <a:t>Чел.</a:t>
                      </a:r>
                      <a:endParaRPr lang="ru-RU" sz="11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b="1">
                          <a:solidFill>
                            <a:schemeClr val="tx1"/>
                          </a:solidFill>
                          <a:latin typeface="Times New Roman"/>
                          <a:ea typeface="Times New Roman"/>
                        </a:rPr>
                        <a:t>%</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a:solidFill>
                            <a:schemeClr val="tx1"/>
                          </a:solidFill>
                          <a:latin typeface="Times New Roman"/>
                          <a:ea typeface="Times New Roman"/>
                        </a:rPr>
                        <a:t>Чел.</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b="1">
                          <a:solidFill>
                            <a:schemeClr val="tx1"/>
                          </a:solidFill>
                          <a:latin typeface="Times New Roman"/>
                          <a:ea typeface="Times New Roman"/>
                        </a:rPr>
                        <a:t>%</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a:solidFill>
                            <a:schemeClr val="tx1"/>
                          </a:solidFill>
                          <a:latin typeface="Times New Roman"/>
                          <a:ea typeface="Times New Roman"/>
                        </a:rPr>
                        <a:t>Чел.</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b="1">
                          <a:solidFill>
                            <a:schemeClr val="tx1"/>
                          </a:solidFill>
                          <a:latin typeface="Times New Roman"/>
                          <a:ea typeface="Times New Roman"/>
                        </a:rPr>
                        <a:t>%</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a:solidFill>
                            <a:schemeClr val="tx1"/>
                          </a:solidFill>
                          <a:latin typeface="Times New Roman"/>
                          <a:ea typeface="Times New Roman"/>
                        </a:rPr>
                        <a:t>Чел.</a:t>
                      </a:r>
                      <a:endParaRPr lang="ru-RU" sz="11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200" b="1" dirty="0">
                          <a:solidFill>
                            <a:schemeClr val="tx1"/>
                          </a:solidFill>
                          <a:latin typeface="Times New Roman"/>
                          <a:ea typeface="Times New Roman"/>
                        </a:rPr>
                        <a:t>%</a:t>
                      </a:r>
                      <a:endParaRPr lang="ru-RU" sz="1100" dirty="0">
                        <a:solidFill>
                          <a:schemeClr val="tx1"/>
                        </a:solidFill>
                        <a:latin typeface="Times New Roman"/>
                        <a:ea typeface="Times New Roman"/>
                      </a:endParaRPr>
                    </a:p>
                  </a:txBody>
                  <a:tcPr marL="0" marR="0" marT="0" marB="0">
                    <a:solidFill>
                      <a:schemeClr val="bg1">
                        <a:lumMod val="75000"/>
                      </a:schemeClr>
                    </a:solidFill>
                  </a:tcPr>
                </a:tc>
              </a:tr>
              <a:tr h="370840">
                <a:tc gridSpan="10">
                  <a:txBody>
                    <a:bodyPr/>
                    <a:lstStyle/>
                    <a:p>
                      <a:pPr algn="ctr"/>
                      <a:r>
                        <a:rPr lang="ru-RU" sz="2000" dirty="0" smtClean="0">
                          <a:solidFill>
                            <a:schemeClr val="tx1"/>
                          </a:solidFill>
                          <a:latin typeface="Times New Roman" pitchFamily="18" charset="0"/>
                          <a:cs typeface="Times New Roman" pitchFamily="18" charset="0"/>
                        </a:rPr>
                        <a:t>База </a:t>
                      </a:r>
                      <a:endParaRPr lang="ru-RU" sz="2000"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lnSpc>
                          <a:spcPct val="150000"/>
                        </a:lnSpc>
                        <a:spcAft>
                          <a:spcPts val="0"/>
                        </a:spcAft>
                      </a:pPr>
                      <a:r>
                        <a:rPr lang="ru-RU" sz="2000" dirty="0">
                          <a:solidFill>
                            <a:schemeClr val="tx1"/>
                          </a:solidFill>
                          <a:latin typeface="Times New Roman" pitchFamily="18" charset="0"/>
                          <a:ea typeface="Times New Roman"/>
                          <a:cs typeface="Times New Roman" pitchFamily="18" charset="0"/>
                        </a:rPr>
                        <a:t>Самарская</a:t>
                      </a:r>
                      <a:endParaRPr lang="ru-RU" sz="1800" dirty="0">
                        <a:solidFill>
                          <a:schemeClr val="tx1"/>
                        </a:solidFill>
                        <a:latin typeface="Times New Roman" pitchFamily="18" charset="0"/>
                        <a:ea typeface="Times New Roman"/>
                        <a:cs typeface="Times New Roman" pitchFamily="18" charset="0"/>
                      </a:endParaRPr>
                    </a:p>
                    <a:p>
                      <a:pPr algn="ctr">
                        <a:lnSpc>
                          <a:spcPct val="150000"/>
                        </a:lnSpc>
                        <a:spcAft>
                          <a:spcPts val="0"/>
                        </a:spcAft>
                      </a:pPr>
                      <a:r>
                        <a:rPr lang="ru-RU" sz="2000" dirty="0">
                          <a:solidFill>
                            <a:schemeClr val="tx1"/>
                          </a:solidFill>
                          <a:latin typeface="Times New Roman" pitchFamily="18" charset="0"/>
                          <a:ea typeface="Times New Roman"/>
                          <a:cs typeface="Times New Roman" pitchFamily="18" charset="0"/>
                        </a:rPr>
                        <a:t>области</a:t>
                      </a:r>
                      <a:endParaRPr lang="ru-RU" sz="1800" dirty="0">
                        <a:solidFill>
                          <a:schemeClr val="tx1"/>
                        </a:solidFill>
                        <a:latin typeface="Times New Roman" pitchFamily="18" charset="0"/>
                        <a:ea typeface="Times New Roman"/>
                        <a:cs typeface="Times New Roman" pitchFamily="18" charset="0"/>
                      </a:endParaRPr>
                    </a:p>
                  </a:txBody>
                  <a:tcPr marL="0" marR="0" marT="0" marB="0">
                    <a:solidFill>
                      <a:schemeClr val="bg1">
                        <a:lumMod val="75000"/>
                      </a:schemeClr>
                    </a:solidFill>
                  </a:tcPr>
                </a:tc>
                <a:tc>
                  <a:txBody>
                    <a:bodyPr/>
                    <a:lstStyle/>
                    <a:p>
                      <a:pPr algn="ctr">
                        <a:spcAft>
                          <a:spcPts val="0"/>
                        </a:spcAft>
                      </a:pPr>
                      <a:endParaRPr lang="ru-RU" sz="2000" dirty="0">
                        <a:solidFill>
                          <a:schemeClr val="tx1"/>
                        </a:solidFill>
                        <a:latin typeface="Times New Roman" pitchFamily="18" charset="0"/>
                        <a:ea typeface="Times New Roman"/>
                        <a:cs typeface="Times New Roman" pitchFamily="18" charset="0"/>
                      </a:endParaRPr>
                    </a:p>
                    <a:p>
                      <a:pPr algn="ctr">
                        <a:spcAft>
                          <a:spcPts val="0"/>
                        </a:spcAft>
                      </a:pPr>
                      <a:r>
                        <a:rPr lang="ru-RU" sz="2000" dirty="0">
                          <a:solidFill>
                            <a:schemeClr val="tx1"/>
                          </a:solidFill>
                          <a:latin typeface="Times New Roman" pitchFamily="18" charset="0"/>
                          <a:ea typeface="Times New Roman"/>
                          <a:cs typeface="Times New Roman" pitchFamily="18" charset="0"/>
                        </a:rPr>
                        <a:t>2047</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41</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2</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787</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38,45</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918</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44,85</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301</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14,7</a:t>
                      </a:r>
                    </a:p>
                  </a:txBody>
                  <a:tcPr marL="0" marR="0" marT="0" marB="0" anchor="ctr">
                    <a:solidFill>
                      <a:schemeClr val="bg1">
                        <a:lumMod val="75000"/>
                      </a:schemeClr>
                    </a:solidFill>
                  </a:tcPr>
                </a:tc>
              </a:tr>
              <a:tr h="370840">
                <a:tc>
                  <a:txBody>
                    <a:bodyPr/>
                    <a:lstStyle/>
                    <a:p>
                      <a:pPr algn="ctr">
                        <a:lnSpc>
                          <a:spcPct val="150000"/>
                        </a:lnSpc>
                        <a:spcAft>
                          <a:spcPts val="0"/>
                        </a:spcAft>
                      </a:pPr>
                      <a:r>
                        <a:rPr lang="ru-RU" sz="1800" dirty="0">
                          <a:solidFill>
                            <a:schemeClr val="tx1"/>
                          </a:solidFill>
                          <a:latin typeface="Times New Roman" pitchFamily="18" charset="0"/>
                          <a:ea typeface="Times New Roman"/>
                          <a:cs typeface="Times New Roman" pitchFamily="18" charset="0"/>
                        </a:rPr>
                        <a:t>Юго-Восточный округ</a:t>
                      </a:r>
                    </a:p>
                  </a:txBody>
                  <a:tcPr marL="0" marR="0" marT="0" marB="0">
                    <a:solidFill>
                      <a:schemeClr val="bg1">
                        <a:lumMod val="75000"/>
                      </a:schemeClr>
                    </a:solidFill>
                  </a:tcPr>
                </a:tc>
                <a:tc>
                  <a:txBody>
                    <a:bodyPr/>
                    <a:lstStyle/>
                    <a:p>
                      <a:pPr algn="ctr">
                        <a:lnSpc>
                          <a:spcPct val="150000"/>
                        </a:lnSpc>
                        <a:spcAft>
                          <a:spcPts val="0"/>
                        </a:spcAft>
                      </a:pPr>
                      <a:r>
                        <a:rPr lang="ru-RU" sz="2000">
                          <a:solidFill>
                            <a:schemeClr val="tx1"/>
                          </a:solidFill>
                          <a:latin typeface="Times New Roman" pitchFamily="18" charset="0"/>
                          <a:ea typeface="Times New Roman"/>
                          <a:cs typeface="Times New Roman" pitchFamily="18" charset="0"/>
                        </a:rPr>
                        <a:t>70</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3</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4,3</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38</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54,2</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18</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25,7</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11</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15,7</a:t>
                      </a:r>
                    </a:p>
                  </a:txBody>
                  <a:tcPr marL="0" marR="0" marT="0" marB="0" anchor="ctr">
                    <a:solidFill>
                      <a:schemeClr val="bg1">
                        <a:lumMod val="75000"/>
                      </a:schemeClr>
                    </a:solidFill>
                  </a:tcPr>
                </a:tc>
              </a:tr>
              <a:tr h="370840">
                <a:tc gridSpan="10">
                  <a:txBody>
                    <a:bodyPr/>
                    <a:lstStyle/>
                    <a:p>
                      <a:pPr algn="ctr"/>
                      <a:r>
                        <a:rPr lang="ru-RU" sz="2000" dirty="0" smtClean="0">
                          <a:solidFill>
                            <a:schemeClr val="tx1"/>
                          </a:solidFill>
                          <a:latin typeface="Times New Roman" pitchFamily="18" charset="0"/>
                          <a:cs typeface="Times New Roman" pitchFamily="18" charset="0"/>
                        </a:rPr>
                        <a:t>Профиль </a:t>
                      </a:r>
                      <a:endParaRPr lang="ru-RU" sz="2000" dirty="0">
                        <a:solidFill>
                          <a:schemeClr val="tx1"/>
                        </a:solidFill>
                        <a:latin typeface="Times New Roman" pitchFamily="18" charset="0"/>
                        <a:cs typeface="Times New Roman" pitchFamily="18" charset="0"/>
                      </a:endParaRPr>
                    </a:p>
                  </a:txBody>
                  <a:tcPr>
                    <a:solidFill>
                      <a:schemeClr val="bg1">
                        <a:lumMod val="75000"/>
                      </a:schemeClr>
                    </a:solidFill>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370840">
                <a:tc>
                  <a:txBody>
                    <a:bodyPr/>
                    <a:lstStyle/>
                    <a:p>
                      <a:pPr algn="ctr">
                        <a:lnSpc>
                          <a:spcPct val="150000"/>
                        </a:lnSpc>
                        <a:spcAft>
                          <a:spcPts val="0"/>
                        </a:spcAft>
                      </a:pPr>
                      <a:r>
                        <a:rPr lang="ru-RU" sz="2000">
                          <a:solidFill>
                            <a:schemeClr val="tx1"/>
                          </a:solidFill>
                          <a:latin typeface="Times New Roman" pitchFamily="18" charset="0"/>
                          <a:ea typeface="Times New Roman"/>
                          <a:cs typeface="Times New Roman" pitchFamily="18" charset="0"/>
                        </a:rPr>
                        <a:t>Самарская</a:t>
                      </a:r>
                      <a:endParaRPr lang="ru-RU" sz="1800">
                        <a:solidFill>
                          <a:schemeClr val="tx1"/>
                        </a:solidFill>
                        <a:latin typeface="Times New Roman" pitchFamily="18" charset="0"/>
                        <a:ea typeface="Times New Roman"/>
                        <a:cs typeface="Times New Roman" pitchFamily="18" charset="0"/>
                      </a:endParaRPr>
                    </a:p>
                    <a:p>
                      <a:pPr algn="ctr">
                        <a:lnSpc>
                          <a:spcPct val="150000"/>
                        </a:lnSpc>
                        <a:spcAft>
                          <a:spcPts val="0"/>
                        </a:spcAft>
                      </a:pPr>
                      <a:r>
                        <a:rPr lang="ru-RU" sz="2000">
                          <a:solidFill>
                            <a:schemeClr val="tx1"/>
                          </a:solidFill>
                          <a:latin typeface="Times New Roman" pitchFamily="18" charset="0"/>
                          <a:ea typeface="Times New Roman"/>
                          <a:cs typeface="Times New Roman" pitchFamily="18" charset="0"/>
                        </a:rPr>
                        <a:t>области</a:t>
                      </a:r>
                      <a:endParaRPr lang="ru-RU" sz="1800">
                        <a:solidFill>
                          <a:schemeClr val="tx1"/>
                        </a:solidFill>
                        <a:latin typeface="Times New Roman" pitchFamily="18" charset="0"/>
                        <a:ea typeface="Times New Roman"/>
                        <a:cs typeface="Times New Roman" pitchFamily="18" charset="0"/>
                      </a:endParaRPr>
                    </a:p>
                  </a:txBody>
                  <a:tcPr marL="0" marR="0" marT="0" marB="0">
                    <a:solidFill>
                      <a:schemeClr val="bg1">
                        <a:lumMod val="75000"/>
                      </a:schemeClr>
                    </a:solidFill>
                  </a:tcPr>
                </a:tc>
                <a:tc>
                  <a:txBody>
                    <a:bodyPr/>
                    <a:lstStyle/>
                    <a:p>
                      <a:pPr algn="ctr">
                        <a:spcAft>
                          <a:spcPts val="0"/>
                        </a:spcAft>
                      </a:pPr>
                      <a:endParaRPr lang="ru-RU" sz="2000" dirty="0">
                        <a:solidFill>
                          <a:schemeClr val="tx1"/>
                        </a:solidFill>
                        <a:latin typeface="Times New Roman" pitchFamily="18" charset="0"/>
                        <a:ea typeface="Times New Roman"/>
                        <a:cs typeface="Times New Roman" pitchFamily="18" charset="0"/>
                      </a:endParaRPr>
                    </a:p>
                    <a:p>
                      <a:pPr algn="ctr">
                        <a:spcAft>
                          <a:spcPts val="0"/>
                        </a:spcAft>
                      </a:pPr>
                      <a:r>
                        <a:rPr lang="ru-RU" sz="2000" dirty="0">
                          <a:solidFill>
                            <a:schemeClr val="tx1"/>
                          </a:solidFill>
                          <a:latin typeface="Times New Roman" pitchFamily="18" charset="0"/>
                          <a:ea typeface="Times New Roman"/>
                          <a:cs typeface="Times New Roman" pitchFamily="18" charset="0"/>
                        </a:rPr>
                        <a:t>7743</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176 </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2,27</a:t>
                      </a:r>
                    </a:p>
                  </a:txBody>
                  <a:tcPr marL="0" marR="0" marT="0" marB="0" anchor="ctr">
                    <a:solidFill>
                      <a:schemeClr val="bg1">
                        <a:lumMod val="75000"/>
                      </a:schemeClr>
                    </a:solidFill>
                  </a:tcPr>
                </a:tc>
                <a:tc>
                  <a:txBody>
                    <a:bodyPr/>
                    <a:lstStyle/>
                    <a:p>
                      <a:pPr algn="ctr">
                        <a:spcAft>
                          <a:spcPts val="0"/>
                        </a:spcAft>
                      </a:pPr>
                      <a:r>
                        <a:rPr lang="ru-RU" sz="2400" dirty="0">
                          <a:solidFill>
                            <a:schemeClr val="tx1"/>
                          </a:solidFill>
                          <a:latin typeface="Times New Roman" pitchFamily="18" charset="0"/>
                          <a:ea typeface="Times New Roman"/>
                          <a:cs typeface="Times New Roman" pitchFamily="18" charset="0"/>
                        </a:rPr>
                        <a:t>3290</a:t>
                      </a:r>
                      <a:endParaRPr lang="ru-RU" sz="2000" dirty="0">
                        <a:solidFill>
                          <a:schemeClr val="tx1"/>
                        </a:solidFill>
                        <a:latin typeface="Times New Roman" pitchFamily="18" charset="0"/>
                        <a:ea typeface="Times New Roman"/>
                        <a:cs typeface="Times New Roman" pitchFamily="18" charset="0"/>
                      </a:endParaRP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42,49</a:t>
                      </a:r>
                    </a:p>
                  </a:txBody>
                  <a:tcPr marL="0" marR="0" marT="0" marB="0" anchor="ctr">
                    <a:solidFill>
                      <a:schemeClr val="bg1">
                        <a:lumMod val="75000"/>
                      </a:schemeClr>
                    </a:solidFill>
                  </a:tcPr>
                </a:tc>
                <a:tc>
                  <a:txBody>
                    <a:bodyPr/>
                    <a:lstStyle/>
                    <a:p>
                      <a:pPr algn="ctr">
                        <a:spcAft>
                          <a:spcPts val="0"/>
                        </a:spcAft>
                      </a:pPr>
                      <a:r>
                        <a:rPr lang="ru-RU" sz="2400" dirty="0">
                          <a:solidFill>
                            <a:schemeClr val="tx1"/>
                          </a:solidFill>
                          <a:latin typeface="Times New Roman" pitchFamily="18" charset="0"/>
                          <a:ea typeface="Times New Roman"/>
                          <a:cs typeface="Times New Roman" pitchFamily="18" charset="0"/>
                        </a:rPr>
                        <a:t>3286</a:t>
                      </a:r>
                      <a:endParaRPr lang="ru-RU" sz="2000" dirty="0">
                        <a:solidFill>
                          <a:schemeClr val="tx1"/>
                        </a:solidFill>
                        <a:latin typeface="Times New Roman" pitchFamily="18" charset="0"/>
                        <a:ea typeface="Times New Roman"/>
                        <a:cs typeface="Times New Roman" pitchFamily="18" charset="0"/>
                      </a:endParaRP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42,44</a:t>
                      </a:r>
                    </a:p>
                  </a:txBody>
                  <a:tcPr marL="0" marR="0" marT="0" marB="0" anchor="ctr">
                    <a:solidFill>
                      <a:schemeClr val="bg1">
                        <a:lumMod val="75000"/>
                      </a:schemeClr>
                    </a:solidFill>
                  </a:tcPr>
                </a:tc>
                <a:tc>
                  <a:txBody>
                    <a:bodyPr/>
                    <a:lstStyle/>
                    <a:p>
                      <a:pPr algn="ctr">
                        <a:spcAft>
                          <a:spcPts val="0"/>
                        </a:spcAft>
                      </a:pPr>
                      <a:r>
                        <a:rPr lang="ru-RU" sz="2400" dirty="0">
                          <a:solidFill>
                            <a:schemeClr val="tx1"/>
                          </a:solidFill>
                          <a:latin typeface="Times New Roman" pitchFamily="18" charset="0"/>
                          <a:ea typeface="Times New Roman"/>
                          <a:cs typeface="Times New Roman" pitchFamily="18" charset="0"/>
                        </a:rPr>
                        <a:t>991</a:t>
                      </a:r>
                      <a:endParaRPr lang="ru-RU" sz="2000" dirty="0">
                        <a:solidFill>
                          <a:schemeClr val="tx1"/>
                        </a:solidFill>
                        <a:latin typeface="Times New Roman" pitchFamily="18" charset="0"/>
                        <a:ea typeface="Times New Roman"/>
                        <a:cs typeface="Times New Roman" pitchFamily="18" charset="0"/>
                      </a:endParaRP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12,8</a:t>
                      </a:r>
                    </a:p>
                  </a:txBody>
                  <a:tcPr marL="0" marR="0" marT="0" marB="0" anchor="ctr">
                    <a:solidFill>
                      <a:schemeClr val="bg1">
                        <a:lumMod val="75000"/>
                      </a:schemeClr>
                    </a:solidFill>
                  </a:tcPr>
                </a:tc>
              </a:tr>
              <a:tr h="370840">
                <a:tc>
                  <a:txBody>
                    <a:bodyPr/>
                    <a:lstStyle/>
                    <a:p>
                      <a:pPr algn="ctr">
                        <a:lnSpc>
                          <a:spcPct val="150000"/>
                        </a:lnSpc>
                        <a:spcAft>
                          <a:spcPts val="0"/>
                        </a:spcAft>
                      </a:pPr>
                      <a:r>
                        <a:rPr lang="ru-RU" sz="1800">
                          <a:solidFill>
                            <a:schemeClr val="tx1"/>
                          </a:solidFill>
                          <a:latin typeface="Times New Roman" pitchFamily="18" charset="0"/>
                          <a:ea typeface="Times New Roman"/>
                          <a:cs typeface="Times New Roman" pitchFamily="18" charset="0"/>
                        </a:rPr>
                        <a:t>Юго-Восточный округ</a:t>
                      </a:r>
                    </a:p>
                  </a:txBody>
                  <a:tcPr marL="0" marR="0" marT="0" marB="0">
                    <a:solidFill>
                      <a:schemeClr val="bg1">
                        <a:lumMod val="75000"/>
                      </a:schemeClr>
                    </a:solidFill>
                  </a:tcPr>
                </a:tc>
                <a:tc>
                  <a:txBody>
                    <a:bodyPr/>
                    <a:lstStyle/>
                    <a:p>
                      <a:pPr algn="ctr">
                        <a:spcAft>
                          <a:spcPts val="0"/>
                        </a:spcAft>
                      </a:pPr>
                      <a:endParaRPr lang="ru-RU" sz="2000">
                        <a:solidFill>
                          <a:schemeClr val="tx1"/>
                        </a:solidFill>
                        <a:latin typeface="Times New Roman" pitchFamily="18" charset="0"/>
                        <a:ea typeface="Times New Roman"/>
                        <a:cs typeface="Times New Roman" pitchFamily="18" charset="0"/>
                      </a:endParaRPr>
                    </a:p>
                    <a:p>
                      <a:pPr algn="ctr">
                        <a:spcAft>
                          <a:spcPts val="0"/>
                        </a:spcAft>
                      </a:pPr>
                      <a:r>
                        <a:rPr lang="ru-RU" sz="2000">
                          <a:solidFill>
                            <a:schemeClr val="tx1"/>
                          </a:solidFill>
                          <a:latin typeface="Times New Roman" pitchFamily="18" charset="0"/>
                          <a:ea typeface="Times New Roman"/>
                          <a:cs typeface="Times New Roman" pitchFamily="18" charset="0"/>
                        </a:rPr>
                        <a:t>120</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1</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0,8</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58</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pitchFamily="18" charset="0"/>
                          <a:ea typeface="Times New Roman"/>
                          <a:cs typeface="Times New Roman" pitchFamily="18" charset="0"/>
                        </a:rPr>
                        <a:t>48,35</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51</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42,5</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10</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pitchFamily="18" charset="0"/>
                          <a:ea typeface="Times New Roman"/>
                          <a:cs typeface="Times New Roman" pitchFamily="18" charset="0"/>
                        </a:rPr>
                        <a:t>8,35</a:t>
                      </a:r>
                    </a:p>
                  </a:txBody>
                  <a:tcPr marL="0" marR="0" marT="0" marB="0" anchor="ct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r>
              <a:rPr lang="ru-RU" sz="2400" dirty="0" smtClean="0">
                <a:solidFill>
                  <a:schemeClr val="tx1"/>
                </a:solidFill>
                <a:latin typeface="Times New Roman" pitchFamily="18" charset="0"/>
                <a:cs typeface="Times New Roman" pitchFamily="18" charset="0"/>
              </a:rPr>
              <a:t>Отметка «2»  зафиксирована в двух ОО: СОШ с.Алексеевка (12,5%), СОШ №1 г.Нефтегорска (5,26%)</a:t>
            </a:r>
          </a:p>
          <a:p>
            <a:r>
              <a:rPr lang="ru-RU" sz="2400" dirty="0" smtClean="0">
                <a:solidFill>
                  <a:schemeClr val="tx1"/>
                </a:solidFill>
                <a:latin typeface="Times New Roman" pitchFamily="18" charset="0"/>
                <a:cs typeface="Times New Roman" pitchFamily="18" charset="0"/>
              </a:rPr>
              <a:t>Наибольшая доля участников, получивших за ВПР по биологии отметку «5», зафиксирована в следующих ОО: СОШ с.Дмитриевка (30%), СОШ №3 г.Нефтегорска (27,27%), СОШ №1 с.Борское (29,17%)</a:t>
            </a:r>
            <a:endParaRPr lang="ru-RU" dirty="0" smtClean="0">
              <a:solidFill>
                <a:schemeClr val="tx1"/>
              </a:solidFill>
              <a:latin typeface="Times New Roman" pitchFamily="18" charset="0"/>
              <a:cs typeface="Times New Roman" pitchFamily="18" charset="0"/>
            </a:endParaRPr>
          </a:p>
          <a:p>
            <a:endParaRPr lang="ru-RU" dirty="0" smtClean="0"/>
          </a:p>
          <a:p>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i="1" dirty="0" smtClean="0">
                <a:latin typeface="Times New Roman" pitchFamily="18" charset="0"/>
                <a:cs typeface="Times New Roman" pitchFamily="18" charset="0"/>
              </a:rPr>
              <a:t>Анализ выполнения отдельных заданий (достижение планируемых результатов в соответствии с образовательной программой) </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85000" lnSpcReduction="20000"/>
          </a:bodyPr>
          <a:lstStyle/>
          <a:p>
            <a:r>
              <a:rPr lang="ru-RU" sz="2100" dirty="0" smtClean="0">
                <a:solidFill>
                  <a:schemeClr val="tx1"/>
                </a:solidFill>
                <a:latin typeface="Times New Roman" pitchFamily="18" charset="0"/>
                <a:cs typeface="Times New Roman" pitchFamily="18" charset="0"/>
              </a:rPr>
              <a:t>Почти все обучающие написавшие ВПР по линейной программе Юго-Восточного округа (более 90%) выполнили только одно задание 1, продемонстрировали знания о зоологии как науке, о методах изучения животных, взаимосвязи животных в природе, о роли зоологии в познании окружающего мира и практической деятельности людей.</a:t>
            </a:r>
          </a:p>
          <a:p>
            <a:r>
              <a:rPr lang="ru-RU" sz="2100" dirty="0" smtClean="0">
                <a:solidFill>
                  <a:schemeClr val="tx1"/>
                </a:solidFill>
                <a:latin typeface="Times New Roman" pitchFamily="18" charset="0"/>
                <a:cs typeface="Times New Roman" pitchFamily="18" charset="0"/>
              </a:rPr>
              <a:t>Вызвали большое затруднение (менее 50%) ряд заданий, в том числе:</a:t>
            </a:r>
          </a:p>
          <a:p>
            <a:r>
              <a:rPr lang="ru-RU" sz="2100" dirty="0" smtClean="0">
                <a:solidFill>
                  <a:schemeClr val="tx1"/>
                </a:solidFill>
                <a:latin typeface="Times New Roman" pitchFamily="18" charset="0"/>
                <a:cs typeface="Times New Roman" pitchFamily="18" charset="0"/>
              </a:rPr>
              <a:t>- на контроль знаний о хордовых животных;</a:t>
            </a:r>
          </a:p>
          <a:p>
            <a:r>
              <a:rPr lang="ru-RU" sz="2100" dirty="0" smtClean="0">
                <a:solidFill>
                  <a:schemeClr val="tx1"/>
                </a:solidFill>
                <a:latin typeface="Times New Roman" pitchFamily="18" charset="0"/>
                <a:cs typeface="Times New Roman" pitchFamily="18" charset="0"/>
              </a:rPr>
              <a:t>- на описание и использование приемов содержания домашних животных, ухода за ними;</a:t>
            </a:r>
          </a:p>
          <a:p>
            <a:r>
              <a:rPr lang="ru-RU" sz="2100" dirty="0" smtClean="0">
                <a:solidFill>
                  <a:schemeClr val="tx1"/>
                </a:solidFill>
                <a:latin typeface="Times New Roman" pitchFamily="18" charset="0"/>
                <a:cs typeface="Times New Roman" pitchFamily="18" charset="0"/>
              </a:rPr>
              <a:t>- на контроль умения раскрывать роль биологии в практической деятельности людей, роль различных организмов в жизни человека; аргументировать основные правила поведения в природе.</a:t>
            </a:r>
          </a:p>
          <a:p>
            <a:r>
              <a:rPr lang="ru-RU" sz="2100" dirty="0" smtClean="0">
                <a:solidFill>
                  <a:schemeClr val="tx1"/>
                </a:solidFill>
                <a:latin typeface="Times New Roman" pitchFamily="18" charset="0"/>
                <a:cs typeface="Times New Roman" pitchFamily="18" charset="0"/>
              </a:rPr>
              <a:t>Объективность результатов ВПР по биологии определяется степенью соответствия отметок за выполненную работу и отметок по журналу.</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a:latin typeface="Times New Roman" panose="02020603050405020304" pitchFamily="18" charset="0"/>
                <a:cs typeface="Times New Roman" panose="02020603050405020304" pitchFamily="18" charset="0"/>
              </a:rPr>
              <a:t>Нормативно-правовое обеспечение ВПР</a:t>
            </a:r>
            <a:r>
              <a:rPr lang="ru-RU" b="1" dirty="0"/>
              <a:t/>
            </a:r>
            <a:br>
              <a:rPr lang="ru-RU" b="1" dirty="0"/>
            </a:br>
            <a:endParaRPr lang="ru-RU" dirty="0"/>
          </a:p>
        </p:txBody>
      </p:sp>
      <p:sp>
        <p:nvSpPr>
          <p:cNvPr id="3" name="Объект 2"/>
          <p:cNvSpPr>
            <a:spLocks noGrp="1"/>
          </p:cNvSpPr>
          <p:nvPr>
            <p:ph idx="1"/>
          </p:nvPr>
        </p:nvSpPr>
        <p:spPr>
          <a:xfrm>
            <a:off x="2589211" y="1801091"/>
            <a:ext cx="8813079" cy="4516582"/>
          </a:xfrm>
        </p:spPr>
        <p:txBody>
          <a:bodyPr>
            <a:noAutofit/>
          </a:bodyPr>
          <a:lstStyle/>
          <a:p>
            <a:pPr lvl="0"/>
            <a:r>
              <a:rPr lang="ru-RU" sz="2000" dirty="0">
                <a:solidFill>
                  <a:schemeClr val="tx1"/>
                </a:solidFill>
                <a:latin typeface="Times New Roman" panose="02020603050405020304" pitchFamily="18" charset="0"/>
                <a:cs typeface="Times New Roman" panose="02020603050405020304" pitchFamily="18" charset="0"/>
              </a:rPr>
              <a:t>Письмо </a:t>
            </a:r>
            <a:r>
              <a:rPr lang="ru-RU" sz="2000" dirty="0" err="1">
                <a:solidFill>
                  <a:schemeClr val="tx1"/>
                </a:solidFill>
                <a:latin typeface="Times New Roman" panose="02020603050405020304" pitchFamily="18" charset="0"/>
                <a:cs typeface="Times New Roman" panose="02020603050405020304" pitchFamily="18" charset="0"/>
              </a:rPr>
              <a:t>Рособрнадзора</a:t>
            </a:r>
            <a:r>
              <a:rPr lang="ru-RU" sz="2000" dirty="0">
                <a:solidFill>
                  <a:schemeClr val="tx1"/>
                </a:solidFill>
                <a:latin typeface="Times New Roman" panose="02020603050405020304" pitchFamily="18" charset="0"/>
                <a:cs typeface="Times New Roman" panose="02020603050405020304" pitchFamily="18" charset="0"/>
              </a:rPr>
              <a:t> № 02-36 от 01.02.2023_О проведении ВПР в 2023 году</a:t>
            </a:r>
          </a:p>
          <a:p>
            <a:pPr lvl="0"/>
            <a:r>
              <a:rPr lang="ru-RU" sz="2000" dirty="0">
                <a:solidFill>
                  <a:schemeClr val="tx1"/>
                </a:solidFill>
                <a:latin typeface="Times New Roman" panose="02020603050405020304" pitchFamily="18" charset="0"/>
                <a:cs typeface="Times New Roman" panose="02020603050405020304" pitchFamily="18" charset="0"/>
              </a:rPr>
              <a:t>Письмо </a:t>
            </a:r>
            <a:r>
              <a:rPr lang="ru-RU" sz="2000" dirty="0" err="1">
                <a:solidFill>
                  <a:schemeClr val="tx1"/>
                </a:solidFill>
                <a:latin typeface="Times New Roman" panose="02020603050405020304" pitchFamily="18" charset="0"/>
                <a:cs typeface="Times New Roman" panose="02020603050405020304" pitchFamily="18" charset="0"/>
              </a:rPr>
              <a:t>Рособрнадзора</a:t>
            </a:r>
            <a:r>
              <a:rPr lang="ru-RU" sz="2000" dirty="0">
                <a:solidFill>
                  <a:schemeClr val="tx1"/>
                </a:solidFill>
                <a:latin typeface="Times New Roman" panose="02020603050405020304" pitchFamily="18" charset="0"/>
                <a:cs typeface="Times New Roman" panose="02020603050405020304" pitchFamily="18" charset="0"/>
              </a:rPr>
              <a:t> № 08-20 от 09.02.2023_Об организации выборочного проведения ВПР с контролем объективности результатов</a:t>
            </a:r>
          </a:p>
          <a:p>
            <a:pPr lvl="0" fontAlgn="base"/>
            <a:r>
              <a:rPr lang="ru-RU" sz="2000" dirty="0">
                <a:solidFill>
                  <a:schemeClr val="tx1"/>
                </a:solidFill>
                <a:latin typeface="Times New Roman" panose="02020603050405020304" pitchFamily="18" charset="0"/>
                <a:cs typeface="Times New Roman" panose="02020603050405020304" pitchFamily="18" charset="0"/>
              </a:rPr>
              <a:t>План-график проведения всероссийских проверочных работ в 2023 году</a:t>
            </a:r>
          </a:p>
          <a:p>
            <a:pPr lvl="0" fontAlgn="base"/>
            <a:r>
              <a:rPr lang="ru-RU" sz="2000" dirty="0">
                <a:solidFill>
                  <a:schemeClr val="tx1"/>
                </a:solidFill>
                <a:latin typeface="Times New Roman" panose="02020603050405020304" pitchFamily="18" charset="0"/>
                <a:cs typeface="Times New Roman" panose="02020603050405020304" pitchFamily="18" charset="0"/>
              </a:rPr>
              <a:t>Порядок проведения всероссийских проверочных работ в 2023 году</a:t>
            </a:r>
          </a:p>
          <a:p>
            <a:pPr lvl="0" fontAlgn="base"/>
            <a:r>
              <a:rPr lang="ru-RU" sz="2000" dirty="0">
                <a:solidFill>
                  <a:schemeClr val="tx1"/>
                </a:solidFill>
                <a:latin typeface="Times New Roman" panose="02020603050405020304" pitchFamily="18" charset="0"/>
                <a:cs typeface="Times New Roman" panose="02020603050405020304" pitchFamily="18" charset="0"/>
              </a:rPr>
              <a:t>Приказ </a:t>
            </a:r>
            <a:r>
              <a:rPr lang="ru-RU" sz="2000" dirty="0" err="1">
                <a:solidFill>
                  <a:schemeClr val="tx1"/>
                </a:solidFill>
                <a:latin typeface="Times New Roman" panose="02020603050405020304" pitchFamily="18" charset="0"/>
                <a:cs typeface="Times New Roman" panose="02020603050405020304" pitchFamily="18" charset="0"/>
              </a:rPr>
              <a:t>Рособнадзора</a:t>
            </a:r>
            <a:r>
              <a:rPr lang="ru-RU" sz="2000" dirty="0">
                <a:solidFill>
                  <a:schemeClr val="tx1"/>
                </a:solidFill>
                <a:latin typeface="Times New Roman" panose="02020603050405020304" pitchFamily="18" charset="0"/>
                <a:cs typeface="Times New Roman" panose="02020603050405020304" pitchFamily="18" charset="0"/>
              </a:rPr>
              <a:t> № 1282 от 23.12.2022_О проведении всероссийских проверочных работ в 2023 году</a:t>
            </a:r>
          </a:p>
          <a:p>
            <a:pPr lvl="0" fontAlgn="base"/>
            <a:r>
              <a:rPr lang="ru-RU" sz="2000" dirty="0">
                <a:solidFill>
                  <a:schemeClr val="tx1"/>
                </a:solidFill>
                <a:latin typeface="Times New Roman" panose="02020603050405020304" pitchFamily="18" charset="0"/>
                <a:cs typeface="Times New Roman" panose="02020603050405020304" pitchFamily="18" charset="0"/>
              </a:rPr>
              <a:t>Приложение к порядку проведения ВПР 2023 (с изменениями)</a:t>
            </a:r>
          </a:p>
          <a:p>
            <a:pPr lvl="0" fontAlgn="base"/>
            <a:r>
              <a:rPr lang="ru-RU" sz="2000" dirty="0">
                <a:solidFill>
                  <a:schemeClr val="tx1"/>
                </a:solidFill>
                <a:latin typeface="Times New Roman" panose="02020603050405020304" pitchFamily="18" charset="0"/>
                <a:cs typeface="Times New Roman" panose="02020603050405020304" pitchFamily="18" charset="0"/>
              </a:rPr>
              <a:t>Распоряжение </a:t>
            </a:r>
            <a:r>
              <a:rPr lang="ru-RU" sz="2000" dirty="0" err="1">
                <a:solidFill>
                  <a:schemeClr val="tx1"/>
                </a:solidFill>
                <a:latin typeface="Times New Roman" panose="02020603050405020304" pitchFamily="18" charset="0"/>
                <a:cs typeface="Times New Roman" panose="02020603050405020304" pitchFamily="18" charset="0"/>
              </a:rPr>
              <a:t>МОиН</a:t>
            </a:r>
            <a:r>
              <a:rPr lang="ru-RU" sz="2000" dirty="0">
                <a:solidFill>
                  <a:schemeClr val="tx1"/>
                </a:solidFill>
                <a:latin typeface="Times New Roman" panose="02020603050405020304" pitchFamily="18" charset="0"/>
                <a:cs typeface="Times New Roman" panose="02020603050405020304" pitchFamily="18" charset="0"/>
              </a:rPr>
              <a:t> СО № 181-р от 13.02.2023_О проведении всероссийских проверочных работ</a:t>
            </a:r>
          </a:p>
          <a:p>
            <a:r>
              <a:rPr lang="ru-RU" sz="2000" dirty="0">
                <a:solidFill>
                  <a:schemeClr val="tx1"/>
                </a:solidFill>
                <a:latin typeface="Times New Roman" panose="02020603050405020304" pitchFamily="18" charset="0"/>
                <a:cs typeface="Times New Roman" panose="02020603050405020304" pitchFamily="18" charset="0"/>
              </a:rPr>
              <a:t>Распоряжение </a:t>
            </a:r>
            <a:r>
              <a:rPr lang="ru-RU" sz="2000" dirty="0" err="1">
                <a:solidFill>
                  <a:schemeClr val="tx1"/>
                </a:solidFill>
                <a:latin typeface="Times New Roman" panose="02020603050405020304" pitchFamily="18" charset="0"/>
                <a:cs typeface="Times New Roman" panose="02020603050405020304" pitchFamily="18" charset="0"/>
              </a:rPr>
              <a:t>МОиН</a:t>
            </a:r>
            <a:r>
              <a:rPr lang="ru-RU" sz="2000" dirty="0">
                <a:solidFill>
                  <a:schemeClr val="tx1"/>
                </a:solidFill>
                <a:latin typeface="Times New Roman" panose="02020603050405020304" pitchFamily="18" charset="0"/>
                <a:cs typeface="Times New Roman" panose="02020603050405020304" pitchFamily="18" charset="0"/>
              </a:rPr>
              <a:t> СО №227-р от 01.03.2023_Об осуществлении контроля объективности результатов проведения ВПР в 2023 </a:t>
            </a:r>
            <a:r>
              <a:rPr lang="ru-RU" sz="2000" dirty="0" smtClean="0">
                <a:solidFill>
                  <a:schemeClr val="tx1"/>
                </a:solidFill>
                <a:latin typeface="Times New Roman" panose="02020603050405020304" pitchFamily="18" charset="0"/>
                <a:cs typeface="Times New Roman" panose="02020603050405020304" pitchFamily="18" charset="0"/>
              </a:rPr>
              <a:t>году. </a:t>
            </a:r>
            <a:endParaRPr lang="ru-RU"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4394115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Соответствие отметок за выполненную работу и отметок по журналу</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405053" y="2133600"/>
          <a:ext cx="10099560" cy="4074160"/>
        </p:xfrm>
        <a:graphic>
          <a:graphicData uri="http://schemas.openxmlformats.org/drawingml/2006/table">
            <a:tbl>
              <a:tblPr firstRow="1" bandRow="1">
                <a:tableStyleId>{5C22544A-7EE6-4342-B048-85BDC9FD1C3A}</a:tableStyleId>
              </a:tblPr>
              <a:tblGrid>
                <a:gridCol w="4761571"/>
                <a:gridCol w="1360449"/>
                <a:gridCol w="1471961"/>
                <a:gridCol w="1349298"/>
                <a:gridCol w="1156281"/>
              </a:tblGrid>
              <a:tr h="370840">
                <a:tc>
                  <a:txBody>
                    <a:bodyPr/>
                    <a:lstStyle/>
                    <a:p>
                      <a:pPr algn="ctr">
                        <a:lnSpc>
                          <a:spcPct val="150000"/>
                        </a:lnSpc>
                        <a:spcAft>
                          <a:spcPts val="0"/>
                        </a:spcAft>
                      </a:pPr>
                      <a:r>
                        <a:rPr lang="ru-RU" sz="1600" dirty="0">
                          <a:solidFill>
                            <a:schemeClr val="tx1"/>
                          </a:solidFill>
                          <a:latin typeface="Times New Roman"/>
                          <a:ea typeface="Times New Roman"/>
                        </a:rPr>
                        <a:t>Соответствие отметок</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dirty="0">
                          <a:solidFill>
                            <a:schemeClr val="tx1"/>
                          </a:solidFill>
                          <a:latin typeface="Times New Roman"/>
                          <a:ea typeface="Times New Roman"/>
                        </a:rPr>
                        <a:t>Кол-во </a:t>
                      </a:r>
                      <a:r>
                        <a:rPr lang="ru-RU" sz="1600" dirty="0" err="1">
                          <a:solidFill>
                            <a:schemeClr val="tx1"/>
                          </a:solidFill>
                          <a:latin typeface="Times New Roman"/>
                          <a:ea typeface="Times New Roman"/>
                        </a:rPr>
                        <a:t>уч</a:t>
                      </a:r>
                      <a:r>
                        <a:rPr lang="ru-RU" sz="1600" dirty="0">
                          <a:solidFill>
                            <a:schemeClr val="tx1"/>
                          </a:solidFill>
                          <a:latin typeface="Times New Roman"/>
                          <a:ea typeface="Times New Roman"/>
                        </a:rPr>
                        <a:t>.</a:t>
                      </a:r>
                      <a:endParaRPr lang="ru-RU" sz="14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a:solidFill>
                            <a:schemeClr val="tx1"/>
                          </a:solidFill>
                          <a:latin typeface="Times New Roman"/>
                          <a:ea typeface="Times New Roman"/>
                        </a:rPr>
                        <a:t>%</a:t>
                      </a:r>
                      <a:endParaRPr lang="ru-RU" sz="14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a:solidFill>
                            <a:schemeClr val="tx1"/>
                          </a:solidFill>
                          <a:latin typeface="Times New Roman"/>
                          <a:ea typeface="Times New Roman"/>
                        </a:rPr>
                        <a:t>Кол-во уч.</a:t>
                      </a:r>
                      <a:endParaRPr lang="ru-RU" sz="14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600" dirty="0">
                          <a:solidFill>
                            <a:schemeClr val="tx1"/>
                          </a:solidFill>
                          <a:latin typeface="Times New Roman"/>
                          <a:ea typeface="Times New Roman"/>
                        </a:rPr>
                        <a:t>%</a:t>
                      </a:r>
                      <a:endParaRPr lang="ru-RU" sz="1400" dirty="0">
                        <a:solidFill>
                          <a:schemeClr val="tx1"/>
                        </a:solidFill>
                        <a:latin typeface="Times New Roman"/>
                        <a:ea typeface="Times New Roman"/>
                      </a:endParaRPr>
                    </a:p>
                  </a:txBody>
                  <a:tcPr marL="0" marR="0" marT="0" marB="0">
                    <a:solidFill>
                      <a:schemeClr val="bg1">
                        <a:lumMod val="75000"/>
                      </a:schemeClr>
                    </a:solidFill>
                  </a:tcPr>
                </a:tc>
              </a:tr>
              <a:tr h="370840">
                <a:tc>
                  <a:txBody>
                    <a:bodyPr/>
                    <a:lstStyle/>
                    <a:p>
                      <a:pPr algn="ctr">
                        <a:lnSpc>
                          <a:spcPct val="150000"/>
                        </a:lnSpc>
                        <a:spcAft>
                          <a:spcPts val="0"/>
                        </a:spcAft>
                      </a:pPr>
                      <a:endParaRPr lang="ru-RU" sz="1400" dirty="0">
                        <a:solidFill>
                          <a:schemeClr val="tx1"/>
                        </a:solidFill>
                        <a:latin typeface="Times New Roman"/>
                        <a:ea typeface="Times New Roman"/>
                      </a:endParaRPr>
                    </a:p>
                  </a:txBody>
                  <a:tcPr marL="0" marR="0" marT="0" marB="0">
                    <a:solidFill>
                      <a:schemeClr val="bg1">
                        <a:lumMod val="75000"/>
                      </a:schemeClr>
                    </a:solidFill>
                  </a:tcPr>
                </a:tc>
                <a:tc gridSpan="2">
                  <a:txBody>
                    <a:bodyPr/>
                    <a:lstStyle/>
                    <a:p>
                      <a:pPr algn="ctr">
                        <a:lnSpc>
                          <a:spcPct val="150000"/>
                        </a:lnSpc>
                        <a:spcAft>
                          <a:spcPts val="0"/>
                        </a:spcAft>
                      </a:pPr>
                      <a:r>
                        <a:rPr lang="ru-RU" sz="1800" dirty="0" smtClean="0">
                          <a:solidFill>
                            <a:schemeClr val="tx1"/>
                          </a:solidFill>
                          <a:latin typeface="Times New Roman"/>
                          <a:ea typeface="Times New Roman"/>
                        </a:rPr>
                        <a:t>База</a:t>
                      </a:r>
                      <a:endParaRPr lang="ru-RU" sz="18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pPr algn="ctr">
                        <a:lnSpc>
                          <a:spcPct val="150000"/>
                        </a:lnSpc>
                        <a:spcAft>
                          <a:spcPts val="0"/>
                        </a:spcAft>
                      </a:pPr>
                      <a:endParaRPr lang="ru-RU" sz="1400" dirty="0">
                        <a:solidFill>
                          <a:schemeClr val="tx1"/>
                        </a:solidFill>
                        <a:latin typeface="Times New Roman"/>
                        <a:ea typeface="Times New Roman"/>
                      </a:endParaRPr>
                    </a:p>
                  </a:txBody>
                  <a:tcPr marL="0" marR="0" marT="0" marB="0">
                    <a:solidFill>
                      <a:schemeClr val="bg1">
                        <a:lumMod val="75000"/>
                      </a:schemeClr>
                    </a:solidFill>
                  </a:tcPr>
                </a:tc>
                <a:tc gridSpan="2">
                  <a:txBody>
                    <a:bodyPr/>
                    <a:lstStyle/>
                    <a:p>
                      <a:pPr algn="ctr">
                        <a:lnSpc>
                          <a:spcPct val="150000"/>
                        </a:lnSpc>
                        <a:spcAft>
                          <a:spcPts val="0"/>
                        </a:spcAft>
                      </a:pPr>
                      <a:r>
                        <a:rPr lang="ru-RU" sz="1800" dirty="0" smtClean="0">
                          <a:solidFill>
                            <a:schemeClr val="tx1"/>
                          </a:solidFill>
                          <a:latin typeface="Times New Roman"/>
                          <a:ea typeface="Times New Roman"/>
                        </a:rPr>
                        <a:t>Профиль</a:t>
                      </a:r>
                      <a:endParaRPr lang="ru-RU" sz="18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pPr algn="ctr">
                        <a:lnSpc>
                          <a:spcPct val="150000"/>
                        </a:lnSpc>
                        <a:spcAft>
                          <a:spcPts val="0"/>
                        </a:spcAft>
                      </a:pPr>
                      <a:endParaRPr lang="ru-RU" sz="1400" dirty="0">
                        <a:solidFill>
                          <a:schemeClr val="tx1"/>
                        </a:solidFill>
                        <a:latin typeface="Times New Roman"/>
                        <a:ea typeface="Times New Roman"/>
                      </a:endParaRPr>
                    </a:p>
                  </a:txBody>
                  <a:tcPr marL="0" marR="0" marT="0" marB="0">
                    <a:solidFill>
                      <a:schemeClr val="bg1">
                        <a:lumMod val="75000"/>
                      </a:schemeClr>
                    </a:solidFill>
                  </a:tcPr>
                </a:tc>
              </a:tr>
              <a:tr h="370840">
                <a:tc>
                  <a:txBody>
                    <a:bodyPr/>
                    <a:lstStyle/>
                    <a:p>
                      <a:pPr>
                        <a:lnSpc>
                          <a:spcPct val="150000"/>
                        </a:lnSpc>
                        <a:spcAft>
                          <a:spcPts val="0"/>
                        </a:spcAft>
                      </a:pPr>
                      <a:r>
                        <a:rPr lang="ru-RU" sz="2400" dirty="0">
                          <a:solidFill>
                            <a:schemeClr val="tx1"/>
                          </a:solidFill>
                          <a:latin typeface="Times New Roman"/>
                          <a:ea typeface="Times New Roman"/>
                        </a:rPr>
                        <a:t>Понизили результат </a:t>
                      </a:r>
                      <a:endParaRPr lang="ru-RU" sz="2400" dirty="0" smtClean="0">
                        <a:solidFill>
                          <a:schemeClr val="tx1"/>
                        </a:solidFill>
                        <a:latin typeface="Times New Roman"/>
                        <a:ea typeface="Times New Roman"/>
                      </a:endParaRPr>
                    </a:p>
                    <a:p>
                      <a:pPr>
                        <a:lnSpc>
                          <a:spcPct val="150000"/>
                        </a:lnSpc>
                        <a:spcAft>
                          <a:spcPts val="0"/>
                        </a:spcAft>
                      </a:pPr>
                      <a:r>
                        <a:rPr lang="ru-RU" sz="2400" dirty="0" smtClean="0">
                          <a:solidFill>
                            <a:schemeClr val="tx1"/>
                          </a:solidFill>
                          <a:latin typeface="Times New Roman"/>
                          <a:ea typeface="Times New Roman"/>
                        </a:rPr>
                        <a:t>(</a:t>
                      </a:r>
                      <a:r>
                        <a:rPr lang="ru-RU" sz="2400" dirty="0" err="1">
                          <a:solidFill>
                            <a:schemeClr val="tx1"/>
                          </a:solidFill>
                          <a:latin typeface="Times New Roman"/>
                          <a:ea typeface="Times New Roman"/>
                        </a:rPr>
                        <a:t>Отм</a:t>
                      </a:r>
                      <a:r>
                        <a:rPr lang="ru-RU" sz="2400" dirty="0">
                          <a:solidFill>
                            <a:schemeClr val="tx1"/>
                          </a:solidFill>
                          <a:latin typeface="Times New Roman"/>
                          <a:ea typeface="Times New Roman"/>
                        </a:rPr>
                        <a:t>. ВПР&lt; </a:t>
                      </a:r>
                      <a:r>
                        <a:rPr lang="ru-RU" sz="2400" dirty="0" err="1">
                          <a:solidFill>
                            <a:schemeClr val="tx1"/>
                          </a:solidFill>
                          <a:latin typeface="Times New Roman"/>
                          <a:ea typeface="Times New Roman"/>
                        </a:rPr>
                        <a:t>Отм</a:t>
                      </a:r>
                      <a:r>
                        <a:rPr lang="ru-RU" sz="2400" dirty="0">
                          <a:solidFill>
                            <a:schemeClr val="tx1"/>
                          </a:solidFill>
                          <a:latin typeface="Times New Roman"/>
                          <a:ea typeface="Times New Roman"/>
                        </a:rPr>
                        <a:t>. по журналу)</a:t>
                      </a:r>
                      <a:endParaRPr lang="ru-RU" sz="20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5</a:t>
                      </a:r>
                    </a:p>
                  </a:txBody>
                  <a:tcPr marL="0" marR="0" marT="0" marB="0" anchor="ctr">
                    <a:solidFill>
                      <a:schemeClr val="bg1">
                        <a:lumMod val="75000"/>
                      </a:schemeClr>
                    </a:solidFill>
                  </a:tcPr>
                </a:tc>
                <a:tc>
                  <a:txBody>
                    <a:bodyPr/>
                    <a:lstStyle/>
                    <a:p>
                      <a:pPr algn="ctr">
                        <a:spcAft>
                          <a:spcPts val="0"/>
                        </a:spcAft>
                      </a:pPr>
                      <a:endParaRPr lang="ru-RU" sz="2000" dirty="0">
                        <a:solidFill>
                          <a:schemeClr val="tx1"/>
                        </a:solidFill>
                        <a:latin typeface="Times New Roman"/>
                        <a:ea typeface="Times New Roman"/>
                      </a:endParaRPr>
                    </a:p>
                    <a:p>
                      <a:pPr algn="ctr">
                        <a:spcAft>
                          <a:spcPts val="0"/>
                        </a:spcAft>
                      </a:pPr>
                      <a:r>
                        <a:rPr lang="ru-RU" sz="2000" dirty="0">
                          <a:solidFill>
                            <a:schemeClr val="tx1"/>
                          </a:solidFill>
                          <a:latin typeface="Times New Roman"/>
                          <a:ea typeface="Times New Roman"/>
                        </a:rPr>
                        <a:t>7,2</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10</a:t>
                      </a:r>
                    </a:p>
                  </a:txBody>
                  <a:tcPr marL="0" marR="0" marT="0" marB="0" anchor="ctr">
                    <a:solidFill>
                      <a:schemeClr val="bg1">
                        <a:lumMod val="75000"/>
                      </a:schemeClr>
                    </a:solidFill>
                  </a:tcPr>
                </a:tc>
                <a:tc>
                  <a:txBody>
                    <a:bodyPr/>
                    <a:lstStyle/>
                    <a:p>
                      <a:pPr algn="ctr">
                        <a:spcAft>
                          <a:spcPts val="0"/>
                        </a:spcAft>
                      </a:pPr>
                      <a:r>
                        <a:rPr lang="ru-RU" sz="2000">
                          <a:solidFill>
                            <a:schemeClr val="tx1"/>
                          </a:solidFill>
                          <a:latin typeface="Times New Roman"/>
                          <a:ea typeface="Times New Roman"/>
                        </a:rPr>
                        <a:t>8,35</a:t>
                      </a:r>
                    </a:p>
                  </a:txBody>
                  <a:tcPr marL="0" marR="0" marT="0" marB="0" anchor="ctr">
                    <a:solidFill>
                      <a:schemeClr val="bg1">
                        <a:lumMod val="75000"/>
                      </a:schemeClr>
                    </a:solidFill>
                  </a:tcPr>
                </a:tc>
              </a:tr>
              <a:tr h="370840">
                <a:tc>
                  <a:txBody>
                    <a:bodyPr/>
                    <a:lstStyle/>
                    <a:p>
                      <a:pPr>
                        <a:lnSpc>
                          <a:spcPct val="150000"/>
                        </a:lnSpc>
                        <a:spcAft>
                          <a:spcPts val="0"/>
                        </a:spcAft>
                      </a:pPr>
                      <a:r>
                        <a:rPr lang="ru-RU" sz="2400" dirty="0">
                          <a:solidFill>
                            <a:schemeClr val="tx1"/>
                          </a:solidFill>
                          <a:latin typeface="Times New Roman"/>
                          <a:ea typeface="Times New Roman"/>
                        </a:rPr>
                        <a:t>Подтвердили результат </a:t>
                      </a:r>
                      <a:endParaRPr lang="ru-RU" sz="2400" dirty="0" smtClean="0">
                        <a:solidFill>
                          <a:schemeClr val="tx1"/>
                        </a:solidFill>
                        <a:latin typeface="Times New Roman"/>
                        <a:ea typeface="Times New Roman"/>
                      </a:endParaRPr>
                    </a:p>
                    <a:p>
                      <a:pPr>
                        <a:lnSpc>
                          <a:spcPct val="150000"/>
                        </a:lnSpc>
                        <a:spcAft>
                          <a:spcPts val="0"/>
                        </a:spcAft>
                      </a:pPr>
                      <a:r>
                        <a:rPr lang="ru-RU" sz="2400" dirty="0" smtClean="0">
                          <a:solidFill>
                            <a:schemeClr val="tx1"/>
                          </a:solidFill>
                          <a:latin typeface="Times New Roman"/>
                          <a:ea typeface="Times New Roman"/>
                        </a:rPr>
                        <a:t>(</a:t>
                      </a:r>
                      <a:r>
                        <a:rPr lang="ru-RU" sz="2400" dirty="0" err="1">
                          <a:solidFill>
                            <a:schemeClr val="tx1"/>
                          </a:solidFill>
                          <a:latin typeface="Times New Roman"/>
                          <a:ea typeface="Times New Roman"/>
                        </a:rPr>
                        <a:t>Отм</a:t>
                      </a:r>
                      <a:r>
                        <a:rPr lang="ru-RU" sz="2400" dirty="0">
                          <a:solidFill>
                            <a:schemeClr val="tx1"/>
                          </a:solidFill>
                          <a:latin typeface="Times New Roman"/>
                          <a:ea typeface="Times New Roman"/>
                        </a:rPr>
                        <a:t>. </a:t>
                      </a:r>
                      <a:r>
                        <a:rPr lang="ru-RU" sz="2400" dirty="0" err="1">
                          <a:solidFill>
                            <a:schemeClr val="tx1"/>
                          </a:solidFill>
                          <a:latin typeface="Times New Roman"/>
                          <a:ea typeface="Times New Roman"/>
                        </a:rPr>
                        <a:t>ВПР=Отм</a:t>
                      </a:r>
                      <a:r>
                        <a:rPr lang="ru-RU" sz="2400" dirty="0">
                          <a:solidFill>
                            <a:schemeClr val="tx1"/>
                          </a:solidFill>
                          <a:latin typeface="Times New Roman"/>
                          <a:ea typeface="Times New Roman"/>
                        </a:rPr>
                        <a:t>. по журналу)</a:t>
                      </a:r>
                      <a:endParaRPr lang="ru-RU" sz="20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64</a:t>
                      </a:r>
                    </a:p>
                  </a:txBody>
                  <a:tcPr marL="0" marR="0" marT="0" marB="0" anchor="ctr">
                    <a:solidFill>
                      <a:schemeClr val="bg1">
                        <a:lumMod val="75000"/>
                      </a:schemeClr>
                    </a:solidFill>
                  </a:tcPr>
                </a:tc>
                <a:tc>
                  <a:txBody>
                    <a:bodyPr/>
                    <a:lstStyle/>
                    <a:p>
                      <a:pPr algn="ctr">
                        <a:spcAft>
                          <a:spcPts val="0"/>
                        </a:spcAft>
                      </a:pPr>
                      <a:endParaRPr lang="ru-RU" sz="2000" dirty="0">
                        <a:solidFill>
                          <a:schemeClr val="tx1"/>
                        </a:solidFill>
                        <a:latin typeface="Times New Roman"/>
                        <a:ea typeface="Times New Roman"/>
                      </a:endParaRPr>
                    </a:p>
                    <a:p>
                      <a:pPr algn="ctr">
                        <a:spcAft>
                          <a:spcPts val="0"/>
                        </a:spcAft>
                      </a:pPr>
                      <a:r>
                        <a:rPr lang="ru-RU" sz="2000" dirty="0">
                          <a:solidFill>
                            <a:schemeClr val="tx1"/>
                          </a:solidFill>
                          <a:latin typeface="Times New Roman"/>
                          <a:ea typeface="Times New Roman"/>
                        </a:rPr>
                        <a:t>91,4</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100</a:t>
                      </a: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83,3</a:t>
                      </a:r>
                    </a:p>
                  </a:txBody>
                  <a:tcPr marL="0" marR="0" marT="0" marB="0" anchor="ctr">
                    <a:solidFill>
                      <a:schemeClr val="bg1">
                        <a:lumMod val="75000"/>
                      </a:schemeClr>
                    </a:solidFill>
                  </a:tcPr>
                </a:tc>
              </a:tr>
              <a:tr h="370840">
                <a:tc>
                  <a:txBody>
                    <a:bodyPr/>
                    <a:lstStyle/>
                    <a:p>
                      <a:pPr>
                        <a:lnSpc>
                          <a:spcPct val="150000"/>
                        </a:lnSpc>
                        <a:spcAft>
                          <a:spcPts val="0"/>
                        </a:spcAft>
                      </a:pPr>
                      <a:r>
                        <a:rPr lang="ru-RU" sz="2400" dirty="0">
                          <a:solidFill>
                            <a:schemeClr val="tx1"/>
                          </a:solidFill>
                          <a:latin typeface="Times New Roman"/>
                          <a:ea typeface="Times New Roman"/>
                        </a:rPr>
                        <a:t>Повысили результат </a:t>
                      </a:r>
                      <a:endParaRPr lang="ru-RU" sz="2400" dirty="0" smtClean="0">
                        <a:solidFill>
                          <a:schemeClr val="tx1"/>
                        </a:solidFill>
                        <a:latin typeface="Times New Roman"/>
                        <a:ea typeface="Times New Roman"/>
                      </a:endParaRPr>
                    </a:p>
                    <a:p>
                      <a:pPr>
                        <a:lnSpc>
                          <a:spcPct val="150000"/>
                        </a:lnSpc>
                        <a:spcAft>
                          <a:spcPts val="0"/>
                        </a:spcAft>
                      </a:pPr>
                      <a:r>
                        <a:rPr lang="ru-RU" sz="2400" dirty="0" smtClean="0">
                          <a:solidFill>
                            <a:schemeClr val="tx1"/>
                          </a:solidFill>
                          <a:latin typeface="Times New Roman"/>
                          <a:ea typeface="Times New Roman"/>
                        </a:rPr>
                        <a:t>(</a:t>
                      </a:r>
                      <a:r>
                        <a:rPr lang="ru-RU" sz="2400" dirty="0" err="1">
                          <a:solidFill>
                            <a:schemeClr val="tx1"/>
                          </a:solidFill>
                          <a:latin typeface="Times New Roman"/>
                          <a:ea typeface="Times New Roman"/>
                        </a:rPr>
                        <a:t>Отм</a:t>
                      </a:r>
                      <a:r>
                        <a:rPr lang="ru-RU" sz="2400" dirty="0">
                          <a:solidFill>
                            <a:schemeClr val="tx1"/>
                          </a:solidFill>
                          <a:latin typeface="Times New Roman"/>
                          <a:ea typeface="Times New Roman"/>
                        </a:rPr>
                        <a:t>. ВПР&gt; </a:t>
                      </a:r>
                      <a:r>
                        <a:rPr lang="ru-RU" sz="2400" dirty="0" err="1">
                          <a:solidFill>
                            <a:schemeClr val="tx1"/>
                          </a:solidFill>
                          <a:latin typeface="Times New Roman"/>
                          <a:ea typeface="Times New Roman"/>
                        </a:rPr>
                        <a:t>Отм</a:t>
                      </a:r>
                      <a:r>
                        <a:rPr lang="ru-RU" sz="2400" dirty="0">
                          <a:solidFill>
                            <a:schemeClr val="tx1"/>
                          </a:solidFill>
                          <a:latin typeface="Times New Roman"/>
                          <a:ea typeface="Times New Roman"/>
                        </a:rPr>
                        <a:t>. по журналу)</a:t>
                      </a:r>
                      <a:endParaRPr lang="ru-RU" sz="20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1</a:t>
                      </a:r>
                    </a:p>
                  </a:txBody>
                  <a:tcPr marL="0" marR="0" marT="0" marB="0" anchor="ctr">
                    <a:solidFill>
                      <a:schemeClr val="bg1">
                        <a:lumMod val="75000"/>
                      </a:schemeClr>
                    </a:solidFill>
                  </a:tcPr>
                </a:tc>
                <a:tc>
                  <a:txBody>
                    <a:bodyPr/>
                    <a:lstStyle/>
                    <a:p>
                      <a:pPr algn="ctr">
                        <a:spcAft>
                          <a:spcPts val="0"/>
                        </a:spcAft>
                      </a:pPr>
                      <a:r>
                        <a:rPr lang="ru-RU" sz="2000" dirty="0" smtClean="0">
                          <a:solidFill>
                            <a:schemeClr val="tx1"/>
                          </a:solidFill>
                          <a:latin typeface="Times New Roman"/>
                          <a:ea typeface="Times New Roman"/>
                        </a:rPr>
                        <a:t>1,4</a:t>
                      </a:r>
                      <a:endParaRPr lang="ru-RU" sz="20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2000" dirty="0">
                          <a:solidFill>
                            <a:schemeClr val="tx1"/>
                          </a:solidFill>
                          <a:latin typeface="Times New Roman"/>
                          <a:ea typeface="Times New Roman"/>
                        </a:rPr>
                        <a:t>10</a:t>
                      </a:r>
                    </a:p>
                  </a:txBody>
                  <a:tcPr marL="0" marR="0" marT="0" marB="0" anchor="ctr">
                    <a:solidFill>
                      <a:schemeClr val="bg1">
                        <a:lumMod val="75000"/>
                      </a:schemeClr>
                    </a:solidFill>
                  </a:tcPr>
                </a:tc>
                <a:tc>
                  <a:txBody>
                    <a:bodyPr/>
                    <a:lstStyle/>
                    <a:p>
                      <a:pPr algn="ctr">
                        <a:spcAft>
                          <a:spcPts val="0"/>
                        </a:spcAft>
                      </a:pPr>
                      <a:r>
                        <a:rPr lang="ru-RU" sz="2400" dirty="0">
                          <a:solidFill>
                            <a:schemeClr val="tx1"/>
                          </a:solidFill>
                          <a:latin typeface="Times New Roman"/>
                          <a:ea typeface="Times New Roman"/>
                        </a:rPr>
                        <a:t>8,35</a:t>
                      </a:r>
                      <a:endParaRPr lang="ru-RU" sz="2000" dirty="0">
                        <a:solidFill>
                          <a:schemeClr val="tx1"/>
                        </a:solidFill>
                        <a:latin typeface="Times New Roman"/>
                        <a:ea typeface="Times New Roman"/>
                      </a:endParaRPr>
                    </a:p>
                  </a:txBody>
                  <a:tcPr marL="0" marR="0" marT="0" marB="0" anchor="ct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latin typeface="Times New Roman" pitchFamily="18" charset="0"/>
                <a:cs typeface="Times New Roman" pitchFamily="18" charset="0"/>
              </a:rPr>
              <a:t>Соответствие отметок за выполненную работу и отметок по журналу</a:t>
            </a:r>
            <a:endParaRPr lang="ru-RU" dirty="0"/>
          </a:p>
        </p:txBody>
      </p:sp>
      <p:sp>
        <p:nvSpPr>
          <p:cNvPr id="3" name="Содержимое 2"/>
          <p:cNvSpPr>
            <a:spLocks noGrp="1"/>
          </p:cNvSpPr>
          <p:nvPr>
            <p:ph idx="1"/>
          </p:nvPr>
        </p:nvSpPr>
        <p:spPr/>
        <p:txBody>
          <a:bodyPr/>
          <a:lstStyle/>
          <a:p>
            <a:r>
              <a:rPr lang="ru-RU" sz="2800" dirty="0" smtClean="0">
                <a:solidFill>
                  <a:schemeClr val="tx1"/>
                </a:solidFill>
                <a:latin typeface="Times New Roman" pitchFamily="18" charset="0"/>
                <a:cs typeface="Times New Roman" pitchFamily="18" charset="0"/>
              </a:rPr>
              <a:t>По данным, указанным ОО в формах сбора результатов ВПР, 83,3% участников подтвердили текущие отметки, получили за проверочную работу отметки ниже текущих 8,35% обучающихся.</a:t>
            </a:r>
          </a:p>
          <a:p>
            <a:r>
              <a:rPr lang="ru-RU" sz="2800" dirty="0" smtClean="0">
                <a:solidFill>
                  <a:schemeClr val="tx1"/>
                </a:solidFill>
                <a:latin typeface="Times New Roman" pitchFamily="18" charset="0"/>
                <a:cs typeface="Times New Roman" pitchFamily="18" charset="0"/>
              </a:rPr>
              <a:t>Результаты ВПР по биологии на 100% подтвердили ОО: ООШ </a:t>
            </a:r>
            <a:r>
              <a:rPr lang="ru-RU" sz="2800" dirty="0" err="1" smtClean="0">
                <a:solidFill>
                  <a:schemeClr val="tx1"/>
                </a:solidFill>
                <a:latin typeface="Times New Roman" pitchFamily="18" charset="0"/>
                <a:cs typeface="Times New Roman" pitchFamily="18" charset="0"/>
              </a:rPr>
              <a:t>с.Коноваловка</a:t>
            </a:r>
            <a:r>
              <a:rPr lang="ru-RU" sz="2800" dirty="0" smtClean="0">
                <a:solidFill>
                  <a:schemeClr val="tx1"/>
                </a:solidFill>
                <a:latin typeface="Times New Roman" pitchFamily="18" charset="0"/>
                <a:cs typeface="Times New Roman" pitchFamily="18" charset="0"/>
              </a:rPr>
              <a:t>, СОШ с.Петровка, СОШ с.Зуевка</a:t>
            </a:r>
          </a:p>
          <a:p>
            <a:endParaRPr lang="ru-RU"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1" algn="ctr" defTabSz="457200" rtl="0">
              <a:spcBef>
                <a:spcPct val="0"/>
              </a:spcBef>
            </a:pPr>
            <a:r>
              <a:rPr lang="ru-RU" sz="2400" b="1" dirty="0" smtClean="0">
                <a:solidFill>
                  <a:schemeClr val="tx1"/>
                </a:solidFill>
                <a:latin typeface="Times New Roman" pitchFamily="18" charset="0"/>
                <a:cs typeface="Times New Roman" pitchFamily="18" charset="0"/>
              </a:rPr>
              <a:t>РЕЗУЛЬТАТЫ ВЫПОЛНЕНИЯ ПРОВЕРОЧНОЙ РАБОТЫ ПО БИОЛОГИИ ОБУЧАЮЩИХСЯ 11 КЛАССА</a:t>
            </a:r>
            <a:r>
              <a:rPr lang="ru-RU" sz="1400" dirty="0" smtClean="0"/>
              <a:t/>
            </a:r>
            <a:br>
              <a:rPr lang="ru-RU" sz="1400" dirty="0" smtClean="0"/>
            </a:br>
            <a:endParaRPr lang="ru-RU" dirty="0"/>
          </a:p>
        </p:txBody>
      </p:sp>
      <p:sp>
        <p:nvSpPr>
          <p:cNvPr id="3" name="Содержимое 2"/>
          <p:cNvSpPr>
            <a:spLocks noGrp="1"/>
          </p:cNvSpPr>
          <p:nvPr>
            <p:ph idx="1"/>
          </p:nvPr>
        </p:nvSpPr>
        <p:spPr/>
        <p:txBody>
          <a:bodyPr/>
          <a:lstStyle/>
          <a:p>
            <a:r>
              <a:rPr lang="ru-RU" sz="2400" dirty="0" smtClean="0">
                <a:solidFill>
                  <a:schemeClr val="tx1"/>
                </a:solidFill>
                <a:latin typeface="Times New Roman" pitchFamily="18" charset="0"/>
                <a:cs typeface="Times New Roman" pitchFamily="18" charset="0"/>
              </a:rPr>
              <a:t>В написании ВПР по биологии в 11 классах в 2023 году приняли участие 4 обучающихся  из 2 образовательных организаций (СОШ с. Богдановка, СОШ с. Герасимовка)</a:t>
            </a:r>
          </a:p>
          <a:p>
            <a:endParaRPr lang="ru-RU" dirty="0"/>
          </a:p>
        </p:txBody>
      </p:sp>
      <p:graphicFrame>
        <p:nvGraphicFramePr>
          <p:cNvPr id="4" name="Таблица 3"/>
          <p:cNvGraphicFramePr>
            <a:graphicFrameLocks noGrp="1"/>
          </p:cNvGraphicFramePr>
          <p:nvPr/>
        </p:nvGraphicFramePr>
        <p:xfrm>
          <a:off x="2232723" y="4076183"/>
          <a:ext cx="8929648" cy="1371600"/>
        </p:xfrm>
        <a:graphic>
          <a:graphicData uri="http://schemas.openxmlformats.org/drawingml/2006/table">
            <a:tbl>
              <a:tblPr firstRow="1" bandRow="1">
                <a:tableStyleId>{5C22544A-7EE6-4342-B048-85BDC9FD1C3A}</a:tableStyleId>
              </a:tblPr>
              <a:tblGrid>
                <a:gridCol w="4464824"/>
                <a:gridCol w="4464824"/>
              </a:tblGrid>
              <a:tr h="418033">
                <a:tc>
                  <a:txBody>
                    <a:bodyPr/>
                    <a:lstStyle/>
                    <a:p>
                      <a:pPr algn="ctr">
                        <a:lnSpc>
                          <a:spcPct val="150000"/>
                        </a:lnSpc>
                        <a:spcAft>
                          <a:spcPts val="0"/>
                        </a:spcAft>
                      </a:pPr>
                      <a:r>
                        <a:rPr lang="en-US" sz="2000" dirty="0" err="1">
                          <a:solidFill>
                            <a:schemeClr val="tx1"/>
                          </a:solidFill>
                          <a:latin typeface="Times New Roman"/>
                          <a:ea typeface="Times New Roman"/>
                        </a:rPr>
                        <a:t>Показатель</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2000">
                          <a:solidFill>
                            <a:schemeClr val="tx1"/>
                          </a:solidFill>
                          <a:latin typeface="Times New Roman"/>
                          <a:ea typeface="Times New Roman"/>
                        </a:rPr>
                        <a:t>202</a:t>
                      </a:r>
                      <a:r>
                        <a:rPr lang="ru-RU" sz="2000">
                          <a:solidFill>
                            <a:schemeClr val="tx1"/>
                          </a:solidFill>
                          <a:latin typeface="Times New Roman"/>
                          <a:ea typeface="Times New Roman"/>
                        </a:rPr>
                        <a:t>3</a:t>
                      </a:r>
                      <a:endParaRPr lang="ru-RU" sz="1800">
                        <a:solidFill>
                          <a:schemeClr val="tx1"/>
                        </a:solidFill>
                        <a:latin typeface="Times New Roman"/>
                        <a:ea typeface="Times New Roman"/>
                      </a:endParaRPr>
                    </a:p>
                  </a:txBody>
                  <a:tcPr marL="0" marR="0" marT="0" marB="0">
                    <a:solidFill>
                      <a:schemeClr val="bg1">
                        <a:lumMod val="75000"/>
                      </a:schemeClr>
                    </a:solidFill>
                  </a:tcPr>
                </a:tc>
              </a:tr>
              <a:tr h="418033">
                <a:tc>
                  <a:txBody>
                    <a:bodyPr/>
                    <a:lstStyle/>
                    <a:p>
                      <a:pPr>
                        <a:lnSpc>
                          <a:spcPct val="150000"/>
                        </a:lnSpc>
                        <a:spcAft>
                          <a:spcPts val="0"/>
                        </a:spcAft>
                      </a:pPr>
                      <a:r>
                        <a:rPr lang="en-US" sz="2000" dirty="0" err="1">
                          <a:solidFill>
                            <a:schemeClr val="tx1"/>
                          </a:solidFill>
                          <a:latin typeface="Times New Roman"/>
                          <a:ea typeface="Times New Roman"/>
                        </a:rPr>
                        <a:t>Кол-во</a:t>
                      </a:r>
                      <a:r>
                        <a:rPr lang="en-US" sz="2000" dirty="0">
                          <a:solidFill>
                            <a:schemeClr val="tx1"/>
                          </a:solidFill>
                          <a:latin typeface="Times New Roman"/>
                          <a:ea typeface="Times New Roman"/>
                        </a:rPr>
                        <a:t> ОО</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2000" dirty="0">
                          <a:solidFill>
                            <a:schemeClr val="tx1"/>
                          </a:solidFill>
                          <a:latin typeface="Times New Roman"/>
                          <a:ea typeface="Times New Roman"/>
                        </a:rPr>
                        <a:t>2</a:t>
                      </a:r>
                      <a:endParaRPr lang="ru-RU" sz="1800" dirty="0">
                        <a:solidFill>
                          <a:schemeClr val="tx1"/>
                        </a:solidFill>
                        <a:latin typeface="Times New Roman"/>
                        <a:ea typeface="Times New Roman"/>
                      </a:endParaRPr>
                    </a:p>
                  </a:txBody>
                  <a:tcPr marL="0" marR="0" marT="0" marB="0">
                    <a:solidFill>
                      <a:schemeClr val="bg1">
                        <a:lumMod val="75000"/>
                      </a:schemeClr>
                    </a:solidFill>
                  </a:tcPr>
                </a:tc>
              </a:tr>
              <a:tr h="418033">
                <a:tc>
                  <a:txBody>
                    <a:bodyPr/>
                    <a:lstStyle/>
                    <a:p>
                      <a:pPr>
                        <a:lnSpc>
                          <a:spcPct val="150000"/>
                        </a:lnSpc>
                        <a:spcAft>
                          <a:spcPts val="0"/>
                        </a:spcAft>
                      </a:pPr>
                      <a:r>
                        <a:rPr lang="en-US" sz="2000" dirty="0" err="1">
                          <a:solidFill>
                            <a:schemeClr val="tx1"/>
                          </a:solidFill>
                          <a:latin typeface="Times New Roman"/>
                          <a:ea typeface="Times New Roman"/>
                        </a:rPr>
                        <a:t>Количество</a:t>
                      </a:r>
                      <a:r>
                        <a:rPr lang="en-US" sz="2000" dirty="0">
                          <a:solidFill>
                            <a:schemeClr val="tx1"/>
                          </a:solidFill>
                          <a:latin typeface="Times New Roman"/>
                          <a:ea typeface="Times New Roman"/>
                        </a:rPr>
                        <a:t> </a:t>
                      </a:r>
                      <a:r>
                        <a:rPr lang="en-US" sz="2000" dirty="0" err="1">
                          <a:solidFill>
                            <a:schemeClr val="tx1"/>
                          </a:solidFill>
                          <a:latin typeface="Times New Roman"/>
                          <a:ea typeface="Times New Roman"/>
                        </a:rPr>
                        <a:t>участников</a:t>
                      </a:r>
                      <a:r>
                        <a:rPr lang="en-US" sz="2000" dirty="0">
                          <a:solidFill>
                            <a:schemeClr val="tx1"/>
                          </a:solidFill>
                          <a:latin typeface="Times New Roman"/>
                          <a:ea typeface="Times New Roman"/>
                        </a:rPr>
                        <a:t>, </a:t>
                      </a:r>
                      <a:r>
                        <a:rPr lang="en-US" sz="2000" dirty="0" err="1">
                          <a:solidFill>
                            <a:schemeClr val="tx1"/>
                          </a:solidFill>
                          <a:latin typeface="Times New Roman"/>
                          <a:ea typeface="Times New Roman"/>
                        </a:rPr>
                        <a:t>чел</a:t>
                      </a:r>
                      <a:r>
                        <a:rPr lang="en-US" sz="2000" dirty="0">
                          <a:solidFill>
                            <a:schemeClr val="tx1"/>
                          </a:solidFill>
                          <a:latin typeface="Times New Roman"/>
                          <a:ea typeface="Times New Roman"/>
                        </a:rPr>
                        <a:t>.</a:t>
                      </a:r>
                      <a:endParaRPr lang="ru-RU" sz="18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2000" dirty="0">
                          <a:solidFill>
                            <a:schemeClr val="tx1"/>
                          </a:solidFill>
                          <a:latin typeface="Times New Roman"/>
                          <a:ea typeface="Times New Roman"/>
                        </a:rPr>
                        <a:t>4</a:t>
                      </a:r>
                      <a:endParaRPr lang="ru-RU" sz="1800" dirty="0">
                        <a:solidFill>
                          <a:schemeClr val="tx1"/>
                        </a:solidFill>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latin typeface="Times New Roman" pitchFamily="18" charset="0"/>
                <a:cs typeface="Times New Roman" pitchFamily="18" charset="0"/>
              </a:rPr>
              <a:t>Общая характеристика результатов выполнения работы</a:t>
            </a:r>
            <a:r>
              <a:rPr lang="ru-RU" b="1" dirty="0" smtClean="0"/>
              <a:t/>
            </a:r>
            <a:br>
              <a:rPr lang="ru-RU" b="1" dirty="0" smtClean="0"/>
            </a:br>
            <a:endParaRPr lang="ru-RU" dirty="0"/>
          </a:p>
        </p:txBody>
      </p:sp>
      <p:sp>
        <p:nvSpPr>
          <p:cNvPr id="3" name="Содержимое 2"/>
          <p:cNvSpPr>
            <a:spLocks noGrp="1"/>
          </p:cNvSpPr>
          <p:nvPr>
            <p:ph idx="1"/>
          </p:nvPr>
        </p:nvSpPr>
        <p:spPr/>
        <p:txBody>
          <a:bodyPr/>
          <a:lstStyle/>
          <a:p>
            <a:r>
              <a:rPr lang="ru-RU" sz="2400" dirty="0" smtClean="0">
                <a:solidFill>
                  <a:schemeClr val="tx1"/>
                </a:solidFill>
                <a:latin typeface="Times New Roman" pitchFamily="18" charset="0"/>
                <a:cs typeface="Times New Roman" pitchFamily="18" charset="0"/>
              </a:rPr>
              <a:t>Средний балл по Юго-Восточному округу составил 22,3 баллов.</a:t>
            </a:r>
          </a:p>
          <a:p>
            <a:r>
              <a:rPr lang="ru-RU" sz="2400" dirty="0" smtClean="0">
                <a:solidFill>
                  <a:schemeClr val="tx1"/>
                </a:solidFill>
                <a:latin typeface="Times New Roman" pitchFamily="18" charset="0"/>
                <a:cs typeface="Times New Roman" pitchFamily="18" charset="0"/>
              </a:rPr>
              <a:t>По итогам ВПР в 2023 года работа написана без «2» и «3»,   </a:t>
            </a:r>
          </a:p>
          <a:p>
            <a:r>
              <a:rPr lang="ru-RU" sz="2400" dirty="0" smtClean="0">
                <a:solidFill>
                  <a:schemeClr val="tx1"/>
                </a:solidFill>
                <a:latin typeface="Times New Roman" pitchFamily="18" charset="0"/>
                <a:cs typeface="Times New Roman" pitchFamily="18" charset="0"/>
              </a:rPr>
              <a:t>отметку «4» получили 3 участника (75%), отметку «5» получил 1 обучающийся (25%)</a:t>
            </a:r>
          </a:p>
          <a:p>
            <a:endParaRPr lang="ru-RU" dirty="0"/>
          </a:p>
        </p:txBody>
      </p:sp>
      <p:graphicFrame>
        <p:nvGraphicFramePr>
          <p:cNvPr id="4" name="Таблица 3"/>
          <p:cNvGraphicFramePr>
            <a:graphicFrameLocks noGrp="1"/>
          </p:cNvGraphicFramePr>
          <p:nvPr/>
        </p:nvGraphicFramePr>
        <p:xfrm>
          <a:off x="1293535" y="4246319"/>
          <a:ext cx="10381790" cy="2682864"/>
        </p:xfrm>
        <a:graphic>
          <a:graphicData uri="http://schemas.openxmlformats.org/drawingml/2006/table">
            <a:tbl>
              <a:tblPr firstRow="1" bandRow="1">
                <a:tableStyleId>{5C22544A-7EE6-4342-B048-85BDC9FD1C3A}</a:tableStyleId>
              </a:tblPr>
              <a:tblGrid>
                <a:gridCol w="1038179"/>
                <a:gridCol w="1038179"/>
                <a:gridCol w="1038179"/>
                <a:gridCol w="1038179"/>
                <a:gridCol w="1038179"/>
                <a:gridCol w="1038179"/>
                <a:gridCol w="1038179"/>
                <a:gridCol w="1038179"/>
                <a:gridCol w="1038179"/>
                <a:gridCol w="1038179"/>
              </a:tblGrid>
              <a:tr h="406608">
                <a:tc rowSpan="3">
                  <a:txBody>
                    <a:bodyPr/>
                    <a:lstStyle/>
                    <a:p>
                      <a:pPr algn="ctr">
                        <a:lnSpc>
                          <a:spcPct val="150000"/>
                        </a:lnSpc>
                        <a:spcAft>
                          <a:spcPts val="0"/>
                        </a:spcAft>
                      </a:pPr>
                      <a:r>
                        <a:rPr lang="en-US" sz="1400" dirty="0" err="1">
                          <a:solidFill>
                            <a:schemeClr val="tx1"/>
                          </a:solidFill>
                          <a:latin typeface="Times New Roman"/>
                          <a:ea typeface="Times New Roman"/>
                        </a:rPr>
                        <a:t>Группы</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участников</a:t>
                      </a:r>
                      <a:endParaRPr lang="ru-RU" sz="1200" dirty="0">
                        <a:solidFill>
                          <a:schemeClr val="tx1"/>
                        </a:solidFill>
                        <a:latin typeface="Times New Roman"/>
                        <a:ea typeface="Times New Roman"/>
                      </a:endParaRPr>
                    </a:p>
                  </a:txBody>
                  <a:tcPr marL="0" marR="0" marT="0" marB="0">
                    <a:solidFill>
                      <a:schemeClr val="bg1">
                        <a:lumMod val="75000"/>
                      </a:schemeClr>
                    </a:solidFill>
                  </a:tcPr>
                </a:tc>
                <a:tc rowSpan="3">
                  <a:txBody>
                    <a:bodyPr/>
                    <a:lstStyle/>
                    <a:p>
                      <a:pPr indent="-66675" algn="ctr">
                        <a:lnSpc>
                          <a:spcPct val="150000"/>
                        </a:lnSpc>
                        <a:spcAft>
                          <a:spcPts val="0"/>
                        </a:spcAft>
                      </a:pPr>
                      <a:r>
                        <a:rPr lang="en-US" sz="1400" dirty="0" err="1">
                          <a:solidFill>
                            <a:schemeClr val="tx1"/>
                          </a:solidFill>
                          <a:latin typeface="Times New Roman"/>
                          <a:ea typeface="Times New Roman"/>
                        </a:rPr>
                        <a:t>Факт</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численность</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участников</a:t>
                      </a:r>
                      <a:endParaRPr lang="ru-RU" sz="1200" dirty="0">
                        <a:solidFill>
                          <a:schemeClr val="tx1"/>
                        </a:solidFill>
                        <a:latin typeface="Times New Roman"/>
                        <a:ea typeface="Times New Roman"/>
                      </a:endParaRPr>
                    </a:p>
                  </a:txBody>
                  <a:tcPr marL="0" marR="0" marT="0" marB="0">
                    <a:solidFill>
                      <a:schemeClr val="bg1">
                        <a:lumMod val="75000"/>
                      </a:schemeClr>
                    </a:solidFill>
                  </a:tcPr>
                </a:tc>
                <a:tc gridSpan="8">
                  <a:txBody>
                    <a:bodyPr/>
                    <a:lstStyle/>
                    <a:p>
                      <a:pPr algn="ctr">
                        <a:lnSpc>
                          <a:spcPct val="150000"/>
                        </a:lnSpc>
                        <a:spcAft>
                          <a:spcPts val="0"/>
                        </a:spcAft>
                      </a:pPr>
                      <a:r>
                        <a:rPr lang="en-US" sz="1400" dirty="0" err="1">
                          <a:solidFill>
                            <a:schemeClr val="tx1"/>
                          </a:solidFill>
                          <a:latin typeface="Times New Roman"/>
                          <a:ea typeface="Times New Roman"/>
                        </a:rPr>
                        <a:t>Распределение</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участников</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по</a:t>
                      </a:r>
                      <a:r>
                        <a:rPr lang="en-US" sz="1400" dirty="0">
                          <a:solidFill>
                            <a:schemeClr val="tx1"/>
                          </a:solidFill>
                          <a:latin typeface="Times New Roman"/>
                          <a:ea typeface="Times New Roman"/>
                        </a:rPr>
                        <a:t> </a:t>
                      </a:r>
                      <a:r>
                        <a:rPr lang="en-US" sz="1400" dirty="0" err="1">
                          <a:solidFill>
                            <a:schemeClr val="tx1"/>
                          </a:solidFill>
                          <a:latin typeface="Times New Roman"/>
                          <a:ea typeface="Times New Roman"/>
                        </a:rPr>
                        <a:t>баллам</a:t>
                      </a:r>
                      <a:endParaRPr lang="ru-RU" sz="12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6608">
                <a:tc vMerge="1">
                  <a:txBody>
                    <a:bodyPr/>
                    <a:lstStyle/>
                    <a:p>
                      <a:endParaRPr lang="ru-RU"/>
                    </a:p>
                  </a:txBody>
                  <a:tcPr/>
                </a:tc>
                <a:tc vMerge="1">
                  <a:txBody>
                    <a:bodyPr/>
                    <a:lstStyle/>
                    <a:p>
                      <a:endParaRPr lang="ru-RU"/>
                    </a:p>
                  </a:txBody>
                  <a:tcPr/>
                </a:tc>
                <a:tc gridSpan="2">
                  <a:txBody>
                    <a:bodyPr/>
                    <a:lstStyle/>
                    <a:p>
                      <a:pPr algn="ctr">
                        <a:lnSpc>
                          <a:spcPct val="150000"/>
                        </a:lnSpc>
                        <a:spcAft>
                          <a:spcPts val="0"/>
                        </a:spcAft>
                      </a:pPr>
                      <a:r>
                        <a:rPr lang="en-US" sz="1400">
                          <a:solidFill>
                            <a:schemeClr val="tx1"/>
                          </a:solidFill>
                          <a:latin typeface="Times New Roman"/>
                          <a:ea typeface="Times New Roman"/>
                        </a:rPr>
                        <a:t>«2»</a:t>
                      </a:r>
                      <a:endParaRPr lang="ru-RU" sz="12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en-US" sz="1400" dirty="0">
                          <a:solidFill>
                            <a:schemeClr val="tx1"/>
                          </a:solidFill>
                          <a:latin typeface="Times New Roman"/>
                          <a:ea typeface="Times New Roman"/>
                        </a:rPr>
                        <a:t>«3»</a:t>
                      </a:r>
                      <a:endParaRPr lang="ru-RU" sz="12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en-US" sz="1400" dirty="0">
                          <a:solidFill>
                            <a:schemeClr val="tx1"/>
                          </a:solidFill>
                          <a:latin typeface="Times New Roman"/>
                          <a:ea typeface="Times New Roman"/>
                        </a:rPr>
                        <a:t>«4»</a:t>
                      </a:r>
                      <a:endParaRPr lang="ru-RU" sz="1200" dirty="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c gridSpan="2">
                  <a:txBody>
                    <a:bodyPr/>
                    <a:lstStyle/>
                    <a:p>
                      <a:pPr algn="ctr">
                        <a:lnSpc>
                          <a:spcPct val="150000"/>
                        </a:lnSpc>
                        <a:spcAft>
                          <a:spcPts val="0"/>
                        </a:spcAft>
                      </a:pPr>
                      <a:r>
                        <a:rPr lang="en-US" sz="1400">
                          <a:solidFill>
                            <a:schemeClr val="tx1"/>
                          </a:solidFill>
                          <a:latin typeface="Times New Roman"/>
                          <a:ea typeface="Times New Roman"/>
                        </a:rPr>
                        <a:t>«5»</a:t>
                      </a:r>
                      <a:endParaRPr lang="ru-RU" sz="1200">
                        <a:solidFill>
                          <a:schemeClr val="tx1"/>
                        </a:solidFill>
                        <a:latin typeface="Times New Roman"/>
                        <a:ea typeface="Times New Roman"/>
                      </a:endParaRPr>
                    </a:p>
                  </a:txBody>
                  <a:tcPr marL="0" marR="0" marT="0" marB="0">
                    <a:solidFill>
                      <a:schemeClr val="bg1">
                        <a:lumMod val="75000"/>
                      </a:schemeClr>
                    </a:solidFill>
                  </a:tcPr>
                </a:tc>
                <a:tc hMerge="1">
                  <a:txBody>
                    <a:bodyPr/>
                    <a:lstStyle/>
                    <a:p>
                      <a:endParaRPr lang="ru-RU"/>
                    </a:p>
                  </a:txBody>
                  <a:tcPr/>
                </a:tc>
              </a:tr>
              <a:tr h="406608">
                <a:tc vMerge="1">
                  <a:txBody>
                    <a:bodyPr/>
                    <a:lstStyle/>
                    <a:p>
                      <a:endParaRPr lang="ru-RU"/>
                    </a:p>
                  </a:txBody>
                  <a:tcPr/>
                </a:tc>
                <a:tc vMerge="1">
                  <a:txBody>
                    <a:bodyPr/>
                    <a:lstStyle/>
                    <a:p>
                      <a:endParaRPr lang="ru-RU"/>
                    </a:p>
                  </a:txBody>
                  <a:tcPr/>
                </a:tc>
                <a:tc>
                  <a:txBody>
                    <a:bodyPr/>
                    <a:lstStyle/>
                    <a:p>
                      <a:pPr algn="ctr">
                        <a:lnSpc>
                          <a:spcPct val="150000"/>
                        </a:lnSpc>
                        <a:spcAft>
                          <a:spcPts val="0"/>
                        </a:spcAft>
                      </a:pPr>
                      <a:r>
                        <a:rPr lang="en-US" sz="1400">
                          <a:solidFill>
                            <a:schemeClr val="tx1"/>
                          </a:solidFill>
                          <a:latin typeface="Times New Roman"/>
                          <a:ea typeface="Times New Roman"/>
                        </a:rPr>
                        <a:t>Чел.</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a:solidFill>
                            <a:schemeClr val="tx1"/>
                          </a:solidFill>
                          <a:latin typeface="Times New Roman"/>
                          <a:ea typeface="Times New Roman"/>
                        </a:rPr>
                        <a:t>%</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a:solidFill>
                            <a:schemeClr val="tx1"/>
                          </a:solidFill>
                          <a:latin typeface="Times New Roman"/>
                          <a:ea typeface="Times New Roman"/>
                        </a:rPr>
                        <a:t>Чел.</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a:solidFill>
                            <a:schemeClr val="tx1"/>
                          </a:solidFill>
                          <a:latin typeface="Times New Roman"/>
                          <a:ea typeface="Times New Roman"/>
                        </a:rPr>
                        <a:t>%</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a:solidFill>
                            <a:schemeClr val="tx1"/>
                          </a:solidFill>
                          <a:latin typeface="Times New Roman"/>
                          <a:ea typeface="Times New Roman"/>
                        </a:rPr>
                        <a:t>Чел.</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a:solidFill>
                            <a:schemeClr val="tx1"/>
                          </a:solidFill>
                          <a:latin typeface="Times New Roman"/>
                          <a:ea typeface="Times New Roman"/>
                        </a:rPr>
                        <a:t>%</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dirty="0" err="1">
                          <a:solidFill>
                            <a:schemeClr val="tx1"/>
                          </a:solidFill>
                          <a:latin typeface="Times New Roman"/>
                          <a:ea typeface="Times New Roman"/>
                        </a:rPr>
                        <a:t>Чел</a:t>
                      </a:r>
                      <a:r>
                        <a:rPr lang="en-US" sz="1400" dirty="0">
                          <a:solidFill>
                            <a:schemeClr val="tx1"/>
                          </a:solidFill>
                          <a:latin typeface="Times New Roman"/>
                          <a:ea typeface="Times New Roman"/>
                        </a:rPr>
                        <a:t>.</a:t>
                      </a:r>
                      <a:endParaRPr lang="ru-RU" sz="12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400" dirty="0">
                          <a:solidFill>
                            <a:schemeClr val="tx1"/>
                          </a:solidFill>
                          <a:latin typeface="Times New Roman"/>
                          <a:ea typeface="Times New Roman"/>
                        </a:rPr>
                        <a:t>%</a:t>
                      </a:r>
                      <a:endParaRPr lang="ru-RU" sz="1200" dirty="0">
                        <a:solidFill>
                          <a:schemeClr val="tx1"/>
                        </a:solidFill>
                        <a:latin typeface="Times New Roman"/>
                        <a:ea typeface="Times New Roman"/>
                      </a:endParaRPr>
                    </a:p>
                  </a:txBody>
                  <a:tcPr marL="0" marR="0" marT="0" marB="0">
                    <a:solidFill>
                      <a:schemeClr val="bg1">
                        <a:lumMod val="75000"/>
                      </a:schemeClr>
                    </a:solidFill>
                  </a:tcPr>
                </a:tc>
              </a:tr>
              <a:tr h="406608">
                <a:tc>
                  <a:txBody>
                    <a:bodyPr/>
                    <a:lstStyle/>
                    <a:p>
                      <a:pPr algn="ctr">
                        <a:lnSpc>
                          <a:spcPct val="150000"/>
                        </a:lnSpc>
                        <a:spcAft>
                          <a:spcPts val="0"/>
                        </a:spcAft>
                      </a:pPr>
                      <a:r>
                        <a:rPr lang="en-US" sz="1200">
                          <a:solidFill>
                            <a:schemeClr val="tx1"/>
                          </a:solidFill>
                          <a:latin typeface="Times New Roman"/>
                          <a:ea typeface="Times New Roman"/>
                        </a:rPr>
                        <a:t>Юго-Восточный округ</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4</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0</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0</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0</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0</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3</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a:solidFill>
                            <a:schemeClr val="tx1"/>
                          </a:solidFill>
                          <a:latin typeface="Times New Roman"/>
                          <a:ea typeface="Times New Roman"/>
                        </a:rPr>
                        <a:t>75</a:t>
                      </a:r>
                      <a:endParaRPr lang="ru-RU" sz="120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dirty="0">
                          <a:solidFill>
                            <a:schemeClr val="tx1"/>
                          </a:solidFill>
                          <a:latin typeface="Times New Roman"/>
                          <a:ea typeface="Times New Roman"/>
                        </a:rPr>
                        <a:t>1</a:t>
                      </a:r>
                      <a:endParaRPr lang="ru-RU" sz="1200" dirty="0">
                        <a:solidFill>
                          <a:schemeClr val="tx1"/>
                        </a:solidFill>
                        <a:latin typeface="Times New Roman"/>
                        <a:ea typeface="Times New Roman"/>
                      </a:endParaRPr>
                    </a:p>
                  </a:txBody>
                  <a:tcPr marL="0" marR="0" marT="0" marB="0" anchor="ctr">
                    <a:solidFill>
                      <a:schemeClr val="bg1">
                        <a:lumMod val="75000"/>
                      </a:schemeClr>
                    </a:solidFill>
                  </a:tcPr>
                </a:tc>
                <a:tc>
                  <a:txBody>
                    <a:bodyPr/>
                    <a:lstStyle/>
                    <a:p>
                      <a:pPr algn="ctr">
                        <a:spcAft>
                          <a:spcPts val="0"/>
                        </a:spcAft>
                      </a:pPr>
                      <a:r>
                        <a:rPr lang="ru-RU" sz="1400" dirty="0">
                          <a:solidFill>
                            <a:schemeClr val="tx1"/>
                          </a:solidFill>
                          <a:latin typeface="Times New Roman"/>
                          <a:ea typeface="Times New Roman"/>
                        </a:rPr>
                        <a:t>25</a:t>
                      </a:r>
                      <a:endParaRPr lang="ru-RU" sz="1200" dirty="0">
                        <a:solidFill>
                          <a:schemeClr val="tx1"/>
                        </a:solidFill>
                        <a:latin typeface="Times New Roman"/>
                        <a:ea typeface="Times New Roman"/>
                      </a:endParaRPr>
                    </a:p>
                  </a:txBody>
                  <a:tcPr marL="0" marR="0" marT="0" marB="0" anchor="ctr">
                    <a:solidFill>
                      <a:schemeClr val="bg1">
                        <a:lumMod val="75000"/>
                      </a:schemeClr>
                    </a:solidFill>
                  </a:tcPr>
                </a:tc>
              </a:tr>
              <a:tr h="406608">
                <a:tc>
                  <a:txBody>
                    <a:bodyPr/>
                    <a:lstStyle/>
                    <a:p>
                      <a:pPr algn="ctr">
                        <a:lnSpc>
                          <a:spcPct val="150000"/>
                        </a:lnSpc>
                        <a:spcAft>
                          <a:spcPts val="0"/>
                        </a:spcAft>
                      </a:pPr>
                      <a:r>
                        <a:rPr lang="en-US" sz="1400">
                          <a:solidFill>
                            <a:schemeClr val="tx1"/>
                          </a:solidFill>
                          <a:latin typeface="Times New Roman"/>
                          <a:ea typeface="Times New Roman"/>
                        </a:rPr>
                        <a:t>Самарская</a:t>
                      </a:r>
                      <a:endParaRPr lang="ru-RU" sz="1200">
                        <a:solidFill>
                          <a:schemeClr val="tx1"/>
                        </a:solidFill>
                        <a:latin typeface="Times New Roman"/>
                        <a:ea typeface="Times New Roman"/>
                      </a:endParaRPr>
                    </a:p>
                    <a:p>
                      <a:pPr algn="ctr">
                        <a:lnSpc>
                          <a:spcPct val="150000"/>
                        </a:lnSpc>
                        <a:spcAft>
                          <a:spcPts val="0"/>
                        </a:spcAft>
                      </a:pPr>
                      <a:r>
                        <a:rPr lang="en-US" sz="1400">
                          <a:solidFill>
                            <a:schemeClr val="tx1"/>
                          </a:solidFill>
                          <a:latin typeface="Times New Roman"/>
                          <a:ea typeface="Times New Roman"/>
                        </a:rPr>
                        <a:t>область</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963</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6</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0,62</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128</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13,29</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446</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48,39</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a:solidFill>
                            <a:schemeClr val="tx1"/>
                          </a:solidFill>
                          <a:latin typeface="Times New Roman"/>
                          <a:ea typeface="Times New Roman"/>
                        </a:rPr>
                        <a:t>362</a:t>
                      </a:r>
                      <a:endParaRPr lang="ru-RU" sz="12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400" dirty="0">
                          <a:solidFill>
                            <a:schemeClr val="tx1"/>
                          </a:solidFill>
                          <a:latin typeface="Times New Roman"/>
                          <a:ea typeface="Times New Roman"/>
                        </a:rPr>
                        <a:t>37,69</a:t>
                      </a:r>
                      <a:endParaRPr lang="ru-RU" sz="1200" dirty="0">
                        <a:solidFill>
                          <a:schemeClr val="tx1"/>
                        </a:solidFill>
                        <a:latin typeface="Times New Roman"/>
                        <a:ea typeface="Times New Roman"/>
                      </a:endParaRPr>
                    </a:p>
                  </a:txBody>
                  <a:tcPr marL="0" marR="0" marT="0" marB="0">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sz="2400" dirty="0" smtClean="0">
                <a:solidFill>
                  <a:schemeClr val="tx1"/>
                </a:solidFill>
                <a:latin typeface="Times New Roman" pitchFamily="18" charset="0"/>
                <a:cs typeface="Times New Roman" pitchFamily="18" charset="0"/>
              </a:rPr>
              <a:t>Доля участников, получивших отметки «3», «4» и «5» по биологии за курс 11-го класса по результатам ВПР в 2023 году составил 100%, что выше значения по региону на 0,62%   Доля участников, получивших отметки «4» и «5» составила  100%, по региону -  86,08%</a:t>
            </a:r>
          </a:p>
          <a:p>
            <a:r>
              <a:rPr lang="ru-RU" sz="2400" dirty="0" smtClean="0">
                <a:solidFill>
                  <a:schemeClr val="tx1"/>
                </a:solidFill>
                <a:latin typeface="Times New Roman" pitchFamily="18" charset="0"/>
                <a:cs typeface="Times New Roman" pitchFamily="18" charset="0"/>
              </a:rPr>
              <a:t>Стоит отметить, что оба эти показателя по Юго-Восточному округу опережают соответствующие значения показателей в целом по Самарской области</a:t>
            </a:r>
          </a:p>
          <a:p>
            <a:r>
              <a:rPr lang="ru-RU" sz="2400" dirty="0" smtClean="0">
                <a:solidFill>
                  <a:schemeClr val="tx1"/>
                </a:solidFill>
                <a:latin typeface="Times New Roman" pitchFamily="18" charset="0"/>
                <a:cs typeface="Times New Roman" pitchFamily="18" charset="0"/>
              </a:rPr>
              <a:t>Все участники ВПР по биологии 11 класса справились с работой на 100%.</a:t>
            </a:r>
          </a:p>
          <a:p>
            <a:endParaRPr lang="ru-RU"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700" b="1" dirty="0" smtClean="0">
                <a:latin typeface="Times New Roman" pitchFamily="18" charset="0"/>
                <a:cs typeface="Times New Roman" pitchFamily="18" charset="0"/>
              </a:rPr>
              <a:t>Анализ выполнения отдельных заданий (достижение планируемых результатов в соответствии с образовательной программой)</a:t>
            </a:r>
            <a:r>
              <a:rPr lang="ru-RU" dirty="0" smtClean="0"/>
              <a:t/>
            </a:r>
            <a:br>
              <a:rPr lang="ru-RU" dirty="0" smtClean="0"/>
            </a:br>
            <a:endParaRPr lang="ru-RU" dirty="0"/>
          </a:p>
        </p:txBody>
      </p:sp>
      <p:sp>
        <p:nvSpPr>
          <p:cNvPr id="3" name="Содержимое 2"/>
          <p:cNvSpPr>
            <a:spLocks noGrp="1"/>
          </p:cNvSpPr>
          <p:nvPr>
            <p:ph idx="1"/>
          </p:nvPr>
        </p:nvSpPr>
        <p:spPr/>
        <p:txBody>
          <a:bodyPr>
            <a:noAutofit/>
          </a:bodyPr>
          <a:lstStyle/>
          <a:p>
            <a:r>
              <a:rPr lang="ru-RU" sz="2000" dirty="0" smtClean="0">
                <a:solidFill>
                  <a:schemeClr val="tx1"/>
                </a:solidFill>
                <a:latin typeface="Times New Roman" pitchFamily="18" charset="0"/>
                <a:cs typeface="Times New Roman" pitchFamily="18" charset="0"/>
              </a:rPr>
              <a:t>Все </a:t>
            </a:r>
            <a:r>
              <a:rPr lang="ru-RU" sz="2000" dirty="0" err="1" smtClean="0">
                <a:solidFill>
                  <a:schemeClr val="tx1"/>
                </a:solidFill>
                <a:latin typeface="Times New Roman" pitchFamily="18" charset="0"/>
                <a:cs typeface="Times New Roman" pitchFamily="18" charset="0"/>
              </a:rPr>
              <a:t>одиннадцатиклассники</a:t>
            </a:r>
            <a:r>
              <a:rPr lang="ru-RU" sz="2000" dirty="0" smtClean="0">
                <a:solidFill>
                  <a:schemeClr val="tx1"/>
                </a:solidFill>
                <a:latin typeface="Times New Roman" pitchFamily="18" charset="0"/>
                <a:cs typeface="Times New Roman" pitchFamily="18" charset="0"/>
              </a:rPr>
              <a:t> Юго-Восточного округа (100%) справились с заданиями 1.1; 1,2; 2,2; 4; 10,1; 12,1.  </a:t>
            </a:r>
          </a:p>
          <a:p>
            <a:r>
              <a:rPr lang="ru-RU" sz="2000" dirty="0" smtClean="0">
                <a:solidFill>
                  <a:schemeClr val="tx1"/>
                </a:solidFill>
                <a:latin typeface="Times New Roman" pitchFamily="18" charset="0"/>
                <a:cs typeface="Times New Roman" pitchFamily="18" charset="0"/>
              </a:rPr>
              <a:t>Вместе с тем ряд заданий вызвал затруднение (менее 50%), в том числе задания: </a:t>
            </a:r>
          </a:p>
          <a:p>
            <a:r>
              <a:rPr lang="ru-RU" sz="2000" dirty="0" smtClean="0">
                <a:solidFill>
                  <a:schemeClr val="tx1"/>
                </a:solidFill>
                <a:latin typeface="Times New Roman" pitchFamily="18" charset="0"/>
                <a:cs typeface="Times New Roman" pitchFamily="18" charset="0"/>
              </a:rPr>
              <a:t>12,3 -  клеточное строение, строение и функции хромосом. ДНК – носитель наследственной информации. Значение постоянства числа и формы хромосом в клетках. Ген. Генетический код; </a:t>
            </a:r>
          </a:p>
          <a:p>
            <a:r>
              <a:rPr lang="ru-RU" sz="2000" dirty="0" smtClean="0">
                <a:solidFill>
                  <a:schemeClr val="tx1"/>
                </a:solidFill>
                <a:latin typeface="Times New Roman" pitchFamily="18" charset="0"/>
                <a:cs typeface="Times New Roman" pitchFamily="18" charset="0"/>
              </a:rPr>
              <a:t>13 -  гипотезы происхождения жизни. Отличительные признаки живого. Усложнение живых организмов на Земле в процессе эволюции. </a:t>
            </a:r>
          </a:p>
          <a:p>
            <a:r>
              <a:rPr lang="ru-RU" sz="2000" dirty="0" smtClean="0">
                <a:solidFill>
                  <a:schemeClr val="tx1"/>
                </a:solidFill>
                <a:latin typeface="Times New Roman" pitchFamily="18" charset="0"/>
                <a:cs typeface="Times New Roman" pitchFamily="18" charset="0"/>
              </a:rPr>
              <a:t>Объективность результатов ВПР по биологии определяется степенью соответствия отметок за выполненную работу и отметок по журналу.</a:t>
            </a:r>
            <a:endParaRPr lang="ru-RU" sz="2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Соответствие отметок за выполненную работу и отметок по журналу</a:t>
            </a:r>
            <a:r>
              <a:rPr lang="ru-RU" dirty="0" smtClean="0"/>
              <a:t/>
            </a:r>
            <a:br>
              <a:rPr lang="ru-RU" dirty="0" smtClean="0"/>
            </a:br>
            <a:endParaRPr lang="ru-RU" dirty="0"/>
          </a:p>
        </p:txBody>
      </p:sp>
      <p:graphicFrame>
        <p:nvGraphicFramePr>
          <p:cNvPr id="4" name="Содержимое 3"/>
          <p:cNvGraphicFramePr>
            <a:graphicFrameLocks noGrp="1"/>
          </p:cNvGraphicFramePr>
          <p:nvPr>
            <p:ph idx="1"/>
          </p:nvPr>
        </p:nvGraphicFramePr>
        <p:xfrm>
          <a:off x="1393902" y="3092605"/>
          <a:ext cx="9976896" cy="2215376"/>
        </p:xfrm>
        <a:graphic>
          <a:graphicData uri="http://schemas.openxmlformats.org/drawingml/2006/table">
            <a:tbl>
              <a:tblPr firstRow="1" bandRow="1">
                <a:tableStyleId>{5C22544A-7EE6-4342-B048-85BDC9FD1C3A}</a:tableStyleId>
              </a:tblPr>
              <a:tblGrid>
                <a:gridCol w="5213805"/>
                <a:gridCol w="2520741"/>
                <a:gridCol w="2242350"/>
              </a:tblGrid>
              <a:tr h="553844">
                <a:tc>
                  <a:txBody>
                    <a:bodyPr/>
                    <a:lstStyle/>
                    <a:p>
                      <a:pPr algn="ctr">
                        <a:lnSpc>
                          <a:spcPct val="150000"/>
                        </a:lnSpc>
                        <a:spcAft>
                          <a:spcPts val="0"/>
                        </a:spcAft>
                      </a:pPr>
                      <a:r>
                        <a:rPr lang="en-US" sz="1800" dirty="0" err="1">
                          <a:solidFill>
                            <a:schemeClr val="tx1"/>
                          </a:solidFill>
                          <a:latin typeface="Times New Roman"/>
                          <a:ea typeface="Times New Roman"/>
                        </a:rPr>
                        <a:t>Соответствие</a:t>
                      </a:r>
                      <a:r>
                        <a:rPr lang="en-US" sz="1800" dirty="0">
                          <a:solidFill>
                            <a:schemeClr val="tx1"/>
                          </a:solidFill>
                          <a:latin typeface="Times New Roman"/>
                          <a:ea typeface="Times New Roman"/>
                        </a:rPr>
                        <a:t> </a:t>
                      </a:r>
                      <a:r>
                        <a:rPr lang="en-US" sz="1800" dirty="0" err="1">
                          <a:solidFill>
                            <a:schemeClr val="tx1"/>
                          </a:solidFill>
                          <a:latin typeface="Times New Roman"/>
                          <a:ea typeface="Times New Roman"/>
                        </a:rPr>
                        <a:t>отметок</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800">
                          <a:solidFill>
                            <a:schemeClr val="tx1"/>
                          </a:solidFill>
                          <a:latin typeface="Times New Roman"/>
                          <a:ea typeface="Times New Roman"/>
                        </a:rPr>
                        <a:t>Кол-во уч.</a:t>
                      </a:r>
                      <a:endParaRPr lang="ru-RU" sz="16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800">
                          <a:solidFill>
                            <a:schemeClr val="tx1"/>
                          </a:solidFill>
                          <a:latin typeface="Times New Roman"/>
                          <a:ea typeface="Times New Roman"/>
                        </a:rPr>
                        <a:t>%</a:t>
                      </a:r>
                      <a:endParaRPr lang="ru-RU" sz="1600">
                        <a:solidFill>
                          <a:schemeClr val="tx1"/>
                        </a:solidFill>
                        <a:latin typeface="Times New Roman"/>
                        <a:ea typeface="Times New Roman"/>
                      </a:endParaRPr>
                    </a:p>
                  </a:txBody>
                  <a:tcPr marL="0" marR="0" marT="0" marB="0">
                    <a:solidFill>
                      <a:schemeClr val="bg1">
                        <a:lumMod val="75000"/>
                      </a:schemeClr>
                    </a:solidFill>
                  </a:tcPr>
                </a:tc>
              </a:tr>
              <a:tr h="553844">
                <a:tc>
                  <a:txBody>
                    <a:bodyPr/>
                    <a:lstStyle/>
                    <a:p>
                      <a:pPr>
                        <a:lnSpc>
                          <a:spcPct val="150000"/>
                        </a:lnSpc>
                        <a:spcAft>
                          <a:spcPts val="0"/>
                        </a:spcAft>
                      </a:pPr>
                      <a:r>
                        <a:rPr lang="ru-RU" sz="1800" dirty="0">
                          <a:solidFill>
                            <a:schemeClr val="tx1"/>
                          </a:solidFill>
                          <a:latin typeface="Times New Roman"/>
                          <a:ea typeface="Times New Roman"/>
                        </a:rPr>
                        <a:t>Понизили результат ( </a:t>
                      </a:r>
                      <a:r>
                        <a:rPr lang="ru-RU" sz="1800" dirty="0" err="1">
                          <a:solidFill>
                            <a:schemeClr val="tx1"/>
                          </a:solidFill>
                          <a:latin typeface="Times New Roman"/>
                          <a:ea typeface="Times New Roman"/>
                        </a:rPr>
                        <a:t>Отм.ВПР</a:t>
                      </a:r>
                      <a:r>
                        <a:rPr lang="ru-RU" sz="1800" dirty="0">
                          <a:solidFill>
                            <a:schemeClr val="tx1"/>
                          </a:solidFill>
                          <a:latin typeface="Times New Roman"/>
                          <a:ea typeface="Times New Roman"/>
                        </a:rPr>
                        <a:t>&lt; </a:t>
                      </a:r>
                      <a:r>
                        <a:rPr lang="ru-RU" sz="1800" dirty="0" err="1">
                          <a:solidFill>
                            <a:schemeClr val="tx1"/>
                          </a:solidFill>
                          <a:latin typeface="Times New Roman"/>
                          <a:ea typeface="Times New Roman"/>
                        </a:rPr>
                        <a:t>Отм.по</a:t>
                      </a:r>
                      <a:r>
                        <a:rPr lang="ru-RU" sz="1800" dirty="0">
                          <a:solidFill>
                            <a:schemeClr val="tx1"/>
                          </a:solidFill>
                          <a:latin typeface="Times New Roman"/>
                          <a:ea typeface="Times New Roman"/>
                        </a:rPr>
                        <a:t> журналу)</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800" dirty="0">
                          <a:solidFill>
                            <a:schemeClr val="tx1"/>
                          </a:solidFill>
                          <a:latin typeface="Times New Roman"/>
                          <a:ea typeface="Times New Roman"/>
                        </a:rPr>
                        <a:t>1</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a:solidFill>
                            <a:schemeClr val="tx1"/>
                          </a:solidFill>
                          <a:latin typeface="Times New Roman"/>
                          <a:ea typeface="Times New Roman"/>
                        </a:rPr>
                        <a:t>25</a:t>
                      </a:r>
                      <a:endParaRPr lang="ru-RU" sz="1600">
                        <a:solidFill>
                          <a:schemeClr val="tx1"/>
                        </a:solidFill>
                        <a:latin typeface="Times New Roman"/>
                        <a:ea typeface="Times New Roman"/>
                      </a:endParaRPr>
                    </a:p>
                  </a:txBody>
                  <a:tcPr marL="0" marR="0" marT="0" marB="0">
                    <a:solidFill>
                      <a:schemeClr val="bg1">
                        <a:lumMod val="75000"/>
                      </a:schemeClr>
                    </a:solidFill>
                  </a:tcPr>
                </a:tc>
              </a:tr>
              <a:tr h="553844">
                <a:tc>
                  <a:txBody>
                    <a:bodyPr/>
                    <a:lstStyle/>
                    <a:p>
                      <a:pPr>
                        <a:lnSpc>
                          <a:spcPct val="150000"/>
                        </a:lnSpc>
                        <a:spcAft>
                          <a:spcPts val="0"/>
                        </a:spcAft>
                      </a:pPr>
                      <a:r>
                        <a:rPr lang="ru-RU" sz="1800">
                          <a:solidFill>
                            <a:schemeClr val="tx1"/>
                          </a:solidFill>
                          <a:latin typeface="Times New Roman"/>
                          <a:ea typeface="Times New Roman"/>
                        </a:rPr>
                        <a:t>Подтвердили результат (Отм.ВПР=Отм.по журналу)</a:t>
                      </a:r>
                      <a:endParaRPr lang="ru-RU" sz="16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800" dirty="0">
                          <a:solidFill>
                            <a:schemeClr val="tx1"/>
                          </a:solidFill>
                          <a:latin typeface="Times New Roman"/>
                          <a:ea typeface="Times New Roman"/>
                        </a:rPr>
                        <a:t>3</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en-US" sz="1800">
                          <a:solidFill>
                            <a:schemeClr val="tx1"/>
                          </a:solidFill>
                          <a:latin typeface="Times New Roman"/>
                          <a:ea typeface="Times New Roman"/>
                        </a:rPr>
                        <a:t>7</a:t>
                      </a:r>
                      <a:r>
                        <a:rPr lang="ru-RU" sz="1800">
                          <a:solidFill>
                            <a:schemeClr val="tx1"/>
                          </a:solidFill>
                          <a:latin typeface="Times New Roman"/>
                          <a:ea typeface="Times New Roman"/>
                        </a:rPr>
                        <a:t>5</a:t>
                      </a:r>
                      <a:endParaRPr lang="ru-RU" sz="1600">
                        <a:solidFill>
                          <a:schemeClr val="tx1"/>
                        </a:solidFill>
                        <a:latin typeface="Times New Roman"/>
                        <a:ea typeface="Times New Roman"/>
                      </a:endParaRPr>
                    </a:p>
                  </a:txBody>
                  <a:tcPr marL="0" marR="0" marT="0" marB="0">
                    <a:solidFill>
                      <a:schemeClr val="bg1">
                        <a:lumMod val="75000"/>
                      </a:schemeClr>
                    </a:solidFill>
                  </a:tcPr>
                </a:tc>
              </a:tr>
              <a:tr h="553844">
                <a:tc>
                  <a:txBody>
                    <a:bodyPr/>
                    <a:lstStyle/>
                    <a:p>
                      <a:pPr>
                        <a:lnSpc>
                          <a:spcPct val="150000"/>
                        </a:lnSpc>
                        <a:spcAft>
                          <a:spcPts val="0"/>
                        </a:spcAft>
                      </a:pPr>
                      <a:r>
                        <a:rPr lang="ru-RU" sz="1800">
                          <a:solidFill>
                            <a:schemeClr val="tx1"/>
                          </a:solidFill>
                          <a:latin typeface="Times New Roman"/>
                          <a:ea typeface="Times New Roman"/>
                        </a:rPr>
                        <a:t>Повысили результат (Отм. ВПР&gt; Отм.по журналу)</a:t>
                      </a:r>
                      <a:endParaRPr lang="ru-RU" sz="160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0</a:t>
                      </a:r>
                      <a:endParaRPr lang="ru-RU" sz="1600" dirty="0">
                        <a:solidFill>
                          <a:schemeClr val="tx1"/>
                        </a:solidFill>
                        <a:latin typeface="Times New Roman"/>
                        <a:ea typeface="Times New Roman"/>
                      </a:endParaRPr>
                    </a:p>
                  </a:txBody>
                  <a:tcPr marL="0" marR="0" marT="0" marB="0">
                    <a:solidFill>
                      <a:schemeClr val="bg1">
                        <a:lumMod val="75000"/>
                      </a:schemeClr>
                    </a:solidFill>
                  </a:tcPr>
                </a:tc>
                <a:tc>
                  <a:txBody>
                    <a:bodyPr/>
                    <a:lstStyle/>
                    <a:p>
                      <a:pPr algn="ctr">
                        <a:lnSpc>
                          <a:spcPct val="150000"/>
                        </a:lnSpc>
                        <a:spcAft>
                          <a:spcPts val="0"/>
                        </a:spcAft>
                      </a:pPr>
                      <a:r>
                        <a:rPr lang="ru-RU" sz="1800" dirty="0">
                          <a:solidFill>
                            <a:schemeClr val="tx1"/>
                          </a:solidFill>
                          <a:latin typeface="Times New Roman"/>
                          <a:ea typeface="Times New Roman"/>
                        </a:rPr>
                        <a:t>0</a:t>
                      </a:r>
                      <a:endParaRPr lang="ru-RU" sz="1600" dirty="0">
                        <a:solidFill>
                          <a:schemeClr val="tx1"/>
                        </a:solidFill>
                        <a:latin typeface="Times New Roman"/>
                        <a:ea typeface="Times New Roman"/>
                      </a:endParaRPr>
                    </a:p>
                  </a:txBody>
                  <a:tcPr marL="0" marR="0" marT="0" marB="0">
                    <a:solidFill>
                      <a:schemeClr val="bg1">
                        <a:lumMod val="75000"/>
                      </a:schemeClr>
                    </a:solidFill>
                  </a:tcPr>
                </a:tc>
              </a:tr>
            </a:tbl>
          </a:graphicData>
        </a:graphic>
      </p:graphicFrame>
      <p:sp>
        <p:nvSpPr>
          <p:cNvPr id="5" name="Прямоугольник 4"/>
          <p:cNvSpPr/>
          <p:nvPr/>
        </p:nvSpPr>
        <p:spPr>
          <a:xfrm>
            <a:off x="1438507" y="1869832"/>
            <a:ext cx="10002644" cy="830997"/>
          </a:xfrm>
          <a:prstGeom prst="rect">
            <a:avLst/>
          </a:prstGeom>
        </p:spPr>
        <p:txBody>
          <a:bodyPr wrap="square">
            <a:spAutoFit/>
          </a:bodyPr>
          <a:lstStyle/>
          <a:p>
            <a:r>
              <a:rPr lang="ru-RU" sz="2400" dirty="0" smtClean="0">
                <a:latin typeface="Times New Roman" pitchFamily="18" charset="0"/>
                <a:cs typeface="Times New Roman" pitchFamily="18" charset="0"/>
              </a:rPr>
              <a:t>Результаты ВПР по биологии   на 100% соответствуют текущей успеваемости обучающихся 11 классов ОО   СОШ с.Герасимовка</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b="1" dirty="0" smtClean="0">
                <a:latin typeface="Times New Roman" pitchFamily="18" charset="0"/>
                <a:cs typeface="Times New Roman" pitchFamily="18" charset="0"/>
              </a:rPr>
              <a:t>ВЫВОДЫ И РЕКОМЕНДАЦИИ ПО ИТОГАМ ПРОВЕДЕНИЯ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ВПР-2023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ПО БИОЛОГИИ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lvl="2"/>
            <a:r>
              <a:rPr lang="ru-RU" sz="1700" b="1" dirty="0" smtClean="0">
                <a:solidFill>
                  <a:schemeClr val="tx1"/>
                </a:solidFill>
                <a:latin typeface="Times New Roman" pitchFamily="18" charset="0"/>
                <a:cs typeface="Times New Roman" pitchFamily="18" charset="0"/>
              </a:rPr>
              <a:t>Окружным УМО:</a:t>
            </a:r>
          </a:p>
          <a:p>
            <a:r>
              <a:rPr lang="ru-RU" sz="2200" dirty="0" smtClean="0">
                <a:solidFill>
                  <a:schemeClr val="tx1"/>
                </a:solidFill>
                <a:latin typeface="Times New Roman" pitchFamily="18" charset="0"/>
                <a:cs typeface="Times New Roman" pitchFamily="18" charset="0"/>
              </a:rPr>
              <a:t>- провести анализ рабочих программ и используемых в школе УМК;</a:t>
            </a:r>
            <a:endParaRPr lang="ru-RU" sz="1700" dirty="0" smtClean="0">
              <a:solidFill>
                <a:schemeClr val="tx1"/>
              </a:solidFill>
              <a:latin typeface="Times New Roman" pitchFamily="18" charset="0"/>
              <a:cs typeface="Times New Roman" pitchFamily="18" charset="0"/>
            </a:endParaRPr>
          </a:p>
          <a:p>
            <a:r>
              <a:rPr lang="ru-RU" sz="2200" dirty="0" smtClean="0">
                <a:solidFill>
                  <a:schemeClr val="tx1"/>
                </a:solidFill>
                <a:latin typeface="Times New Roman" pitchFamily="18" charset="0"/>
                <a:cs typeface="Times New Roman" pitchFamily="18" charset="0"/>
              </a:rPr>
              <a:t>- на основе типологии пробелов в знаниях учащихся скорректировать содержание методической работы с учителями-предметниками;</a:t>
            </a:r>
            <a:endParaRPr lang="ru-RU" sz="1700" dirty="0" smtClean="0">
              <a:solidFill>
                <a:schemeClr val="tx1"/>
              </a:solidFill>
              <a:latin typeface="Times New Roman" pitchFamily="18" charset="0"/>
              <a:cs typeface="Times New Roman" pitchFamily="18" charset="0"/>
            </a:endParaRPr>
          </a:p>
          <a:p>
            <a:pPr lvl="2"/>
            <a:r>
              <a:rPr lang="ru-RU" sz="1700" b="1" dirty="0" smtClean="0">
                <a:solidFill>
                  <a:schemeClr val="tx1"/>
                </a:solidFill>
                <a:latin typeface="Times New Roman" pitchFamily="18" charset="0"/>
                <a:cs typeface="Times New Roman" pitchFamily="18" charset="0"/>
              </a:rPr>
              <a:t>Администрации ОО:</a:t>
            </a:r>
          </a:p>
          <a:p>
            <a:r>
              <a:rPr lang="ru-RU" sz="2200" dirty="0" smtClean="0">
                <a:solidFill>
                  <a:schemeClr val="tx1"/>
                </a:solidFill>
                <a:latin typeface="Times New Roman" pitchFamily="18" charset="0"/>
                <a:cs typeface="Times New Roman" pitchFamily="18" charset="0"/>
              </a:rPr>
              <a:t>- провести анализ полученных результатов (относительно запланированных в начале учебного года);</a:t>
            </a:r>
            <a:endParaRPr lang="ru-RU" sz="1700" dirty="0" smtClean="0">
              <a:solidFill>
                <a:schemeClr val="tx1"/>
              </a:solidFill>
              <a:latin typeface="Times New Roman" pitchFamily="18" charset="0"/>
              <a:cs typeface="Times New Roman" pitchFamily="18" charset="0"/>
            </a:endParaRPr>
          </a:p>
          <a:p>
            <a:r>
              <a:rPr lang="ru-RU" sz="2200" dirty="0" smtClean="0">
                <a:solidFill>
                  <a:schemeClr val="tx1"/>
                </a:solidFill>
                <a:latin typeface="Times New Roman" pitchFamily="18" charset="0"/>
                <a:cs typeface="Times New Roman" pitchFamily="18" charset="0"/>
              </a:rPr>
              <a:t>- проводить систематический внутренний мониторинг уровня достижений обучающихся с использованием возможностей многоуровневой системы оценки качества образования, анализировать динамику изменений индивидуальных результатов обучающихся, планировать коррекционную работу по результатам мониторинга;</a:t>
            </a:r>
            <a:endParaRPr lang="ru-RU" sz="1400" dirty="0" smtClean="0">
              <a:solidFill>
                <a:schemeClr val="tx1"/>
              </a:solidFill>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smtClean="0">
                <a:latin typeface="Times New Roman" pitchFamily="18" charset="0"/>
                <a:cs typeface="Times New Roman" pitchFamily="18" charset="0"/>
              </a:rPr>
              <a:t>ВЫВОДЫ И РЕКОМЕНДАЦИИ ПО ИТОГАМ ПРОВЕДЕНИЯ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ВПР-2023 </a:t>
            </a:r>
            <a:br>
              <a:rPr lang="ru-RU" sz="2000" b="1"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ПО БИОЛОГИИ</a:t>
            </a:r>
            <a:endParaRPr lang="ru-RU" sz="2000" dirty="0"/>
          </a:p>
        </p:txBody>
      </p:sp>
      <p:sp>
        <p:nvSpPr>
          <p:cNvPr id="3" name="Содержимое 2"/>
          <p:cNvSpPr>
            <a:spLocks noGrp="1"/>
          </p:cNvSpPr>
          <p:nvPr>
            <p:ph idx="1"/>
          </p:nvPr>
        </p:nvSpPr>
        <p:spPr>
          <a:xfrm>
            <a:off x="1416205" y="2133600"/>
            <a:ext cx="10088407" cy="3777622"/>
          </a:xfrm>
        </p:spPr>
        <p:txBody>
          <a:bodyPr>
            <a:noAutofit/>
          </a:bodyPr>
          <a:lstStyle/>
          <a:p>
            <a:pPr lvl="2"/>
            <a:r>
              <a:rPr lang="ru-RU" sz="1800" b="1" dirty="0" smtClean="0">
                <a:solidFill>
                  <a:schemeClr val="tx1"/>
                </a:solidFill>
                <a:latin typeface="Times New Roman" pitchFamily="18" charset="0"/>
                <a:cs typeface="Times New Roman" pitchFamily="18" charset="0"/>
              </a:rPr>
              <a:t>Учителям:</a:t>
            </a:r>
          </a:p>
          <a:p>
            <a:r>
              <a:rPr lang="ru-RU" sz="1600" dirty="0" smtClean="0"/>
              <a:t>- </a:t>
            </a:r>
            <a:r>
              <a:rPr lang="ru-RU" sz="1600" dirty="0" smtClean="0">
                <a:solidFill>
                  <a:schemeClr val="tx1"/>
                </a:solidFill>
                <a:latin typeface="Times New Roman" pitchFamily="18" charset="0"/>
                <a:cs typeface="Times New Roman" pitchFamily="18" charset="0"/>
              </a:rPr>
              <a:t>изучить образцы и описания проверочных работ, размещенных на сайте ФГБУ «ФИОКО» и критерии их оценивания;</a:t>
            </a:r>
            <a:endParaRPr lang="ru-RU" sz="1400" dirty="0" smtClean="0">
              <a:solidFill>
                <a:schemeClr val="tx1"/>
              </a:solidFill>
              <a:latin typeface="Times New Roman" pitchFamily="18" charset="0"/>
              <a:cs typeface="Times New Roman" pitchFamily="18" charset="0"/>
            </a:endParaRPr>
          </a:p>
          <a:p>
            <a:r>
              <a:rPr lang="ru-RU" sz="1600" dirty="0" smtClean="0">
                <a:solidFill>
                  <a:schemeClr val="tx1"/>
                </a:solidFill>
                <a:latin typeface="Times New Roman" pitchFamily="18" charset="0"/>
                <a:cs typeface="Times New Roman" pitchFamily="18" charset="0"/>
              </a:rPr>
              <a:t>- включить в проверочные работы задания в формате ВПР для диагностики уровня усвоения материала (после прохождения каждого раздела программы);</a:t>
            </a:r>
            <a:endParaRPr lang="ru-RU" sz="1400" dirty="0" smtClean="0">
              <a:solidFill>
                <a:schemeClr val="tx1"/>
              </a:solidFill>
              <a:latin typeface="Times New Roman" pitchFamily="18" charset="0"/>
              <a:cs typeface="Times New Roman" pitchFamily="18" charset="0"/>
            </a:endParaRPr>
          </a:p>
          <a:p>
            <a:r>
              <a:rPr lang="ru-RU" sz="1600" dirty="0" smtClean="0">
                <a:solidFill>
                  <a:schemeClr val="tx1"/>
                </a:solidFill>
                <a:latin typeface="Times New Roman" pitchFamily="18" charset="0"/>
                <a:cs typeface="Times New Roman" pitchFamily="18" charset="0"/>
              </a:rPr>
              <a:t>- включить задания, вызвавшие наибольшие затруднения у обучающихся, в дидактические материалы уроков (анализ виртуального эксперимента, установление причинно-следственных связей, аргументацию выводов, сделанных в ходе логических рассуждений, умозаключения (индуктивное, дедуктивное и по аналогии), учить делать выводы при определении свойства живых организмов (структурированность, целостность, обмен веществ, движение, размножение, развитие, раздражимость, приспособленность). Усилить практическую направленность уроков);</a:t>
            </a:r>
            <a:endParaRPr lang="ru-RU" sz="1400" dirty="0" smtClean="0">
              <a:solidFill>
                <a:schemeClr val="tx1"/>
              </a:solidFill>
              <a:latin typeface="Times New Roman" pitchFamily="18" charset="0"/>
              <a:cs typeface="Times New Roman" pitchFamily="18" charset="0"/>
            </a:endParaRPr>
          </a:p>
          <a:p>
            <a:r>
              <a:rPr lang="ru-RU" sz="1600" dirty="0" smtClean="0">
                <a:solidFill>
                  <a:schemeClr val="tx1"/>
                </a:solidFill>
                <a:latin typeface="Times New Roman" pitchFamily="18" charset="0"/>
                <a:cs typeface="Times New Roman" pitchFamily="18" charset="0"/>
              </a:rPr>
              <a:t>- вести учет выявленных пробелов для адресной помощи в ликвидации западания тем у обучающихся;</a:t>
            </a:r>
            <a:endParaRPr lang="ru-RU" sz="1400" dirty="0" smtClean="0">
              <a:solidFill>
                <a:schemeClr val="tx1"/>
              </a:solidFill>
              <a:latin typeface="Times New Roman" pitchFamily="18" charset="0"/>
              <a:cs typeface="Times New Roman" pitchFamily="18" charset="0"/>
            </a:endParaRPr>
          </a:p>
          <a:p>
            <a:r>
              <a:rPr lang="ru-RU" sz="1600" dirty="0" smtClean="0">
                <a:solidFill>
                  <a:schemeClr val="tx1"/>
                </a:solidFill>
                <a:latin typeface="Times New Roman" pitchFamily="18" charset="0"/>
                <a:cs typeface="Times New Roman" pitchFamily="18" charset="0"/>
              </a:rPr>
              <a:t>- на основе проведенного анализа результатов ВПР администрацией ОО (школьного УМО) полученных результатов разработать индивидуальные маршруты для учащихся с низкими результатами выполнения ВПР.</a:t>
            </a:r>
            <a:endParaRPr lang="ru-RU" sz="1400" dirty="0" smtClean="0">
              <a:solidFill>
                <a:schemeClr val="tx1"/>
              </a:solidFill>
              <a:latin typeface="Times New Roman" pitchFamily="18" charset="0"/>
              <a:cs typeface="Times New Roman" pitchFamily="18" charset="0"/>
            </a:endParaRPr>
          </a:p>
          <a:p>
            <a:endParaRPr lang="ru-RU" sz="16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200" b="1" dirty="0" smtClean="0">
                <a:latin typeface="Times New Roman" pitchFamily="18" charset="0"/>
                <a:cs typeface="Times New Roman" pitchFamily="18" charset="0"/>
              </a:rPr>
              <a:t>ВЫВОДЫ И РЕКОМЕНДАЦИИ ПО ИТОГАМ ПРОВЕДЕНИЯ</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 ВПР-2023 </a:t>
            </a:r>
            <a:br>
              <a:rPr lang="ru-RU" sz="2200" b="1" dirty="0" smtClean="0">
                <a:latin typeface="Times New Roman" pitchFamily="18" charset="0"/>
                <a:cs typeface="Times New Roman" pitchFamily="18" charset="0"/>
              </a:rPr>
            </a:br>
            <a:r>
              <a:rPr lang="ru-RU" sz="2200" b="1" dirty="0" smtClean="0">
                <a:latin typeface="Times New Roman" pitchFamily="18" charset="0"/>
                <a:cs typeface="Times New Roman" pitchFamily="18" charset="0"/>
              </a:rPr>
              <a:t>ПО БИОЛОГИИ</a:t>
            </a:r>
            <a:r>
              <a:rPr lang="ru-RU" dirty="0" smtClean="0"/>
              <a:t/>
            </a:r>
            <a:br>
              <a:rPr lang="ru-RU" dirty="0" smtClean="0"/>
            </a:br>
            <a:endParaRPr lang="ru-RU" dirty="0"/>
          </a:p>
        </p:txBody>
      </p:sp>
      <p:sp>
        <p:nvSpPr>
          <p:cNvPr id="3" name="Содержимое 2"/>
          <p:cNvSpPr>
            <a:spLocks noGrp="1"/>
          </p:cNvSpPr>
          <p:nvPr>
            <p:ph idx="1"/>
          </p:nvPr>
        </p:nvSpPr>
        <p:spPr>
          <a:xfrm>
            <a:off x="1182029" y="2133600"/>
            <a:ext cx="10571356" cy="3777622"/>
          </a:xfrm>
        </p:spPr>
        <p:txBody>
          <a:bodyPr>
            <a:noAutofit/>
          </a:bodyPr>
          <a:lstStyle/>
          <a:p>
            <a:pPr lvl="2"/>
            <a:r>
              <a:rPr lang="ru-RU" sz="1800" b="1" dirty="0" smtClean="0">
                <a:solidFill>
                  <a:schemeClr val="tx1"/>
                </a:solidFill>
                <a:latin typeface="Times New Roman" pitchFamily="18" charset="0"/>
                <a:cs typeface="Times New Roman" pitchFamily="18" charset="0"/>
              </a:rPr>
              <a:t>Родителям:</a:t>
            </a:r>
          </a:p>
          <a:p>
            <a:r>
              <a:rPr lang="ru-RU" sz="2400" dirty="0" smtClean="0">
                <a:solidFill>
                  <a:schemeClr val="tx1"/>
                </a:solidFill>
                <a:latin typeface="Times New Roman" pitchFamily="18" charset="0"/>
                <a:cs typeface="Times New Roman" pitchFamily="18" charset="0"/>
              </a:rPr>
              <a:t>- обеспечить детям ощущение эмоциональной поддержки, помогать поверить в себя и свои способности, поддерживать при неудачах;</a:t>
            </a:r>
            <a:endParaRPr lang="ru-RU" dirty="0" smtClean="0">
              <a:solidFill>
                <a:schemeClr val="tx1"/>
              </a:solidFill>
              <a:latin typeface="Times New Roman" pitchFamily="18" charset="0"/>
              <a:cs typeface="Times New Roman" pitchFamily="18" charset="0"/>
            </a:endParaRPr>
          </a:p>
          <a:p>
            <a:r>
              <a:rPr lang="ru-RU" sz="2400" dirty="0" smtClean="0">
                <a:solidFill>
                  <a:schemeClr val="tx1"/>
                </a:solidFill>
                <a:latin typeface="Times New Roman" pitchFamily="18" charset="0"/>
                <a:cs typeface="Times New Roman" pitchFamily="18" charset="0"/>
              </a:rPr>
              <a:t>- оказывать ребёнку всестороннюю помощь и поддержку;</a:t>
            </a:r>
            <a:endParaRPr lang="ru-RU" dirty="0" smtClean="0">
              <a:solidFill>
                <a:schemeClr val="tx1"/>
              </a:solidFill>
              <a:latin typeface="Times New Roman" pitchFamily="18" charset="0"/>
              <a:cs typeface="Times New Roman" pitchFamily="18" charset="0"/>
            </a:endParaRPr>
          </a:p>
          <a:p>
            <a:r>
              <a:rPr lang="ru-RU" sz="2400" dirty="0" smtClean="0">
                <a:solidFill>
                  <a:schemeClr val="tx1"/>
                </a:solidFill>
                <a:latin typeface="Times New Roman" pitchFamily="18" charset="0"/>
                <a:cs typeface="Times New Roman" pitchFamily="18" charset="0"/>
              </a:rPr>
              <a:t>- учить ребенка справляться с поставленными целями, создав у него установку: «Ты можешь это сделать»;</a:t>
            </a:r>
            <a:endParaRPr lang="ru-RU" dirty="0" smtClean="0">
              <a:solidFill>
                <a:schemeClr val="tx1"/>
              </a:solidFill>
              <a:latin typeface="Times New Roman" pitchFamily="18" charset="0"/>
              <a:cs typeface="Times New Roman" pitchFamily="18" charset="0"/>
            </a:endParaRPr>
          </a:p>
          <a:p>
            <a:r>
              <a:rPr lang="ru-RU" sz="2400" dirty="0" smtClean="0">
                <a:solidFill>
                  <a:schemeClr val="tx1"/>
                </a:solidFill>
                <a:latin typeface="Times New Roman" pitchFamily="18" charset="0"/>
                <a:cs typeface="Times New Roman" pitchFamily="18" charset="0"/>
              </a:rPr>
              <a:t>- участвовать в беседах с учителями с целью усиления контроля за подготовкой ребенка к учебным занятиям.</a:t>
            </a:r>
            <a:endParaRPr lang="ru-RU" dirty="0" smtClean="0">
              <a:solidFill>
                <a:schemeClr val="tx1"/>
              </a:solidFill>
              <a:latin typeface="Times New Roman" pitchFamily="18" charset="0"/>
              <a:cs typeface="Times New Roman" pitchFamily="18" charset="0"/>
            </a:endParaRPr>
          </a:p>
          <a:p>
            <a:endParaRPr lang="ru-RU" sz="1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latin typeface="Times New Roman" panose="02020603050405020304" pitchFamily="18" charset="0"/>
                <a:cs typeface="Times New Roman" panose="02020603050405020304" pitchFamily="18" charset="0"/>
              </a:rPr>
              <a:t>Даты проведения мероприятий</a:t>
            </a:r>
          </a:p>
        </p:txBody>
      </p:sp>
      <p:sp>
        <p:nvSpPr>
          <p:cNvPr id="3" name="Объект 2"/>
          <p:cNvSpPr>
            <a:spLocks noGrp="1"/>
          </p:cNvSpPr>
          <p:nvPr>
            <p:ph idx="1"/>
          </p:nvPr>
        </p:nvSpPr>
        <p:spPr/>
        <p:txBody>
          <a:bodyPr/>
          <a:lstStyle/>
          <a:p>
            <a:pPr algn="ctr"/>
            <a:r>
              <a:rPr lang="ru-RU" sz="2800" dirty="0">
                <a:latin typeface="Times New Roman" panose="02020603050405020304" pitchFamily="18" charset="0"/>
                <a:cs typeface="Times New Roman" panose="02020603050405020304" pitchFamily="18" charset="0"/>
              </a:rPr>
              <a:t>Сроки проведения ВПР в каждой образовательной организации устанавливались индивидуально </a:t>
            </a:r>
            <a:r>
              <a:rPr lang="ru-RU" sz="2800" dirty="0" smtClean="0">
                <a:latin typeface="Times New Roman" panose="02020603050405020304" pitchFamily="18" charset="0"/>
                <a:cs typeface="Times New Roman" panose="02020603050405020304" pitchFamily="18" charset="0"/>
              </a:rPr>
              <a:t>в </a:t>
            </a:r>
            <a:r>
              <a:rPr lang="ru-RU" sz="2800" dirty="0">
                <a:latin typeface="Times New Roman" panose="02020603050405020304" pitchFamily="18" charset="0"/>
                <a:cs typeface="Times New Roman" panose="02020603050405020304" pitchFamily="18" charset="0"/>
              </a:rPr>
              <a:t>рамках установленного временного промежутка </a:t>
            </a:r>
            <a:endParaRPr lang="ru-RU" sz="2800" dirty="0" smtClean="0">
              <a:latin typeface="Times New Roman" panose="02020603050405020304" pitchFamily="18" charset="0"/>
              <a:cs typeface="Times New Roman" panose="02020603050405020304" pitchFamily="18" charset="0"/>
            </a:endParaRPr>
          </a:p>
          <a:p>
            <a:pPr marL="0" indent="0" algn="ctr">
              <a:buNone/>
            </a:pPr>
            <a:r>
              <a:rPr lang="ru-RU" sz="2800" dirty="0" smtClean="0">
                <a:latin typeface="Times New Roman" panose="02020603050405020304" pitchFamily="18" charset="0"/>
                <a:cs typeface="Times New Roman" panose="02020603050405020304" pitchFamily="18" charset="0"/>
              </a:rPr>
              <a:t>с </a:t>
            </a:r>
            <a:r>
              <a:rPr lang="ru-RU" sz="2800" dirty="0">
                <a:latin typeface="Times New Roman" panose="02020603050405020304" pitchFamily="18" charset="0"/>
                <a:cs typeface="Times New Roman" panose="02020603050405020304" pitchFamily="18" charset="0"/>
              </a:rPr>
              <a:t>15.03.2023 по 20.05.2023</a:t>
            </a:r>
          </a:p>
          <a:p>
            <a:endParaRPr lang="ru-RU" dirty="0" smtClean="0"/>
          </a:p>
          <a:p>
            <a:endParaRPr lang="ru-RU" dirty="0"/>
          </a:p>
        </p:txBody>
      </p:sp>
    </p:spTree>
    <p:extLst>
      <p:ext uri="{BB962C8B-B14F-4D97-AF65-F5344CB8AC3E}">
        <p14:creationId xmlns="" xmlns:p14="http://schemas.microsoft.com/office/powerpoint/2010/main" val="186890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1" algn="ctr" defTabSz="457200" rtl="0">
              <a:spcBef>
                <a:spcPct val="0"/>
              </a:spcBef>
            </a:pPr>
            <a:r>
              <a:rPr lang="ru-RU" sz="2400" b="1" dirty="0" smtClean="0">
                <a:latin typeface="Times New Roman" panose="02020603050405020304" pitchFamily="18" charset="0"/>
                <a:cs typeface="Times New Roman" panose="02020603050405020304" pitchFamily="18" charset="0"/>
              </a:rPr>
              <a:t>Количество участников ВПР Юго-Восточного образовательного округа.</a:t>
            </a:r>
            <a:r>
              <a:rPr lang="ru-RU" b="1" dirty="0">
                <a:latin typeface="Times New Roman" panose="02020603050405020304" pitchFamily="18" charset="0"/>
                <a:cs typeface="Times New Roman" panose="02020603050405020304" pitchFamily="18" charset="0"/>
              </a:rPr>
              <a:t/>
            </a:r>
            <a:br>
              <a:rPr lang="ru-RU" b="1" dirty="0">
                <a:latin typeface="Times New Roman" panose="02020603050405020304" pitchFamily="18" charset="0"/>
                <a:cs typeface="Times New Roman" panose="02020603050405020304" pitchFamily="18" charset="0"/>
              </a:rPr>
            </a:br>
            <a:endParaRPr lang="ru-RU" sz="24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20000"/>
          </a:bodyPr>
          <a:lstStyle/>
          <a:p>
            <a:pPr marL="0" indent="0" algn="ctr">
              <a:buNone/>
            </a:pPr>
            <a:endParaRPr lang="ru-RU" sz="2800" b="1"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В написании ВПР   в 2023 году приняли </a:t>
            </a:r>
            <a:r>
              <a:rPr lang="ru-RU" sz="2800" dirty="0" smtClean="0">
                <a:latin typeface="Times New Roman" panose="02020603050405020304" pitchFamily="18" charset="0"/>
                <a:cs typeface="Times New Roman" panose="02020603050405020304" pitchFamily="18" charset="0"/>
              </a:rPr>
              <a:t>участие</a:t>
            </a:r>
          </a:p>
          <a:p>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539 обучающихся 5-х классов из 20 </a:t>
            </a:r>
            <a:r>
              <a:rPr lang="ru-RU" sz="2800" dirty="0" smtClean="0">
                <a:latin typeface="Times New Roman" panose="02020603050405020304" pitchFamily="18" charset="0"/>
                <a:cs typeface="Times New Roman" panose="02020603050405020304" pitchFamily="18" charset="0"/>
              </a:rPr>
              <a:t> ОО </a:t>
            </a:r>
          </a:p>
          <a:p>
            <a:r>
              <a:rPr lang="ru-RU" sz="2800" dirty="0" smtClean="0">
                <a:latin typeface="Times New Roman" panose="02020603050405020304" pitchFamily="18" charset="0"/>
                <a:cs typeface="Times New Roman" panose="02020603050405020304" pitchFamily="18" charset="0"/>
              </a:rPr>
              <a:t>228 (79/149) обучающихся 6 классов из 15 (5/10) ОО</a:t>
            </a:r>
          </a:p>
          <a:p>
            <a:r>
              <a:rPr lang="ru-RU" sz="2800" dirty="0" smtClean="0">
                <a:latin typeface="Times New Roman" panose="02020603050405020304" pitchFamily="18" charset="0"/>
                <a:cs typeface="Times New Roman" panose="02020603050405020304" pitchFamily="18" charset="0"/>
              </a:rPr>
              <a:t>309 (242/67) обучающихся 7 классов из 16 (13/3) ОО</a:t>
            </a:r>
          </a:p>
          <a:p>
            <a:r>
              <a:rPr lang="ru-RU" sz="2800" dirty="0" smtClean="0">
                <a:latin typeface="Times New Roman" panose="02020603050405020304" pitchFamily="18" charset="0"/>
                <a:cs typeface="Times New Roman" panose="02020603050405020304" pitchFamily="18" charset="0"/>
              </a:rPr>
              <a:t>190 (70/120) обучающихся 8 классов из 13 (5/8) ОО	</a:t>
            </a:r>
          </a:p>
          <a:p>
            <a:r>
              <a:rPr lang="ru-RU" sz="2800" dirty="0" smtClean="0">
                <a:latin typeface="Times New Roman" panose="02020603050405020304" pitchFamily="18" charset="0"/>
                <a:cs typeface="Times New Roman" panose="02020603050405020304" pitchFamily="18" charset="0"/>
              </a:rPr>
              <a:t>4 обучающихся 11 классов из 2 ОО</a:t>
            </a:r>
          </a:p>
          <a:p>
            <a:r>
              <a:rPr lang="ru-RU" sz="2800" dirty="0" smtClean="0">
                <a:latin typeface="Times New Roman" panose="02020603050405020304" pitchFamily="18" charset="0"/>
                <a:cs typeface="Times New Roman" panose="02020603050405020304" pitchFamily="18" charset="0"/>
              </a:rPr>
              <a:t>Всего 1270 обучающихся Юго-Восточного округа</a:t>
            </a:r>
            <a:endParaRPr lang="ru-RU" sz="2800" dirty="0">
              <a:latin typeface="Times New Roman" panose="02020603050405020304" pitchFamily="18" charset="0"/>
              <a:cs typeface="Times New Roman" panose="02020603050405020304" pitchFamily="18" charset="0"/>
            </a:endParaRPr>
          </a:p>
          <a:p>
            <a:pPr marL="0" indent="0">
              <a:buNone/>
            </a:pP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36218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anose="02020603050405020304" pitchFamily="18" charset="0"/>
                <a:cs typeface="Times New Roman" panose="02020603050405020304" pitchFamily="18" charset="0"/>
              </a:rPr>
              <a:t>Общая характеристика результатов </a:t>
            </a:r>
            <a:r>
              <a:rPr lang="ru-RU" b="1" dirty="0" smtClean="0">
                <a:latin typeface="Times New Roman" panose="02020603050405020304" pitchFamily="18" charset="0"/>
                <a:cs typeface="Times New Roman" panose="02020603050405020304" pitchFamily="18" charset="0"/>
              </a:rPr>
              <a:t>ВПР в 5 классах.</a:t>
            </a:r>
            <a:r>
              <a:rPr lang="ru-RU" b="1" dirty="0"/>
              <a:t/>
            </a:r>
            <a:br>
              <a:rPr lang="ru-RU" b="1" dirty="0"/>
            </a:br>
            <a:endParaRPr lang="ru-RU" dirty="0"/>
          </a:p>
        </p:txBody>
      </p:sp>
      <p:sp>
        <p:nvSpPr>
          <p:cNvPr id="3" name="Объект 2"/>
          <p:cNvSpPr>
            <a:spLocks noGrp="1"/>
          </p:cNvSpPr>
          <p:nvPr>
            <p:ph idx="1"/>
          </p:nvPr>
        </p:nvSpPr>
        <p:spPr>
          <a:xfrm>
            <a:off x="2090057" y="1905000"/>
            <a:ext cx="9414555" cy="4495800"/>
          </a:xfrm>
        </p:spPr>
        <p:txBody>
          <a:bodyPr>
            <a:normAutofit fontScale="92500" lnSpcReduction="20000"/>
          </a:bodyPr>
          <a:lstStyle/>
          <a:p>
            <a:r>
              <a:rPr lang="ru-RU" sz="2600" dirty="0">
                <a:latin typeface="Times New Roman" panose="02020603050405020304" pitchFamily="18" charset="0"/>
                <a:cs typeface="Times New Roman" panose="02020603050405020304" pitchFamily="18" charset="0"/>
              </a:rPr>
              <a:t>Средний балл по Юго-Восточному округу составил 19,0 баллов, что выше значения прошлого года на 1 балл.</a:t>
            </a:r>
          </a:p>
          <a:p>
            <a:r>
              <a:rPr lang="ru-RU" sz="2600" dirty="0">
                <a:latin typeface="Times New Roman" panose="02020603050405020304" pitchFamily="18" charset="0"/>
                <a:cs typeface="Times New Roman" panose="02020603050405020304" pitchFamily="18" charset="0"/>
              </a:rPr>
              <a:t>Распределение участников по полученным отметкам в разрезе показателей Юго-Восточного округа показано в </a:t>
            </a:r>
            <a:r>
              <a:rPr lang="ru-RU" sz="2600" dirty="0" smtClean="0">
                <a:latin typeface="Times New Roman" panose="02020603050405020304" pitchFamily="18" charset="0"/>
                <a:cs typeface="Times New Roman" panose="02020603050405020304" pitchFamily="18" charset="0"/>
              </a:rPr>
              <a:t>диаграмме.</a:t>
            </a:r>
            <a:endParaRPr lang="ru-RU" sz="2600" dirty="0">
              <a:latin typeface="Times New Roman" panose="02020603050405020304" pitchFamily="18" charset="0"/>
              <a:cs typeface="Times New Roman" panose="02020603050405020304" pitchFamily="18" charset="0"/>
            </a:endParaRPr>
          </a:p>
          <a:p>
            <a:r>
              <a:rPr lang="ru-RU" sz="2600" dirty="0">
                <a:latin typeface="Times New Roman" panose="02020603050405020304" pitchFamily="18" charset="0"/>
                <a:cs typeface="Times New Roman" panose="02020603050405020304" pitchFamily="18" charset="0"/>
              </a:rPr>
              <a:t>По итогам ВПР в 2023 году 15 пятиклассников получили отметку «2», что на 0,08% больше, чем в 2022 году.</a:t>
            </a:r>
          </a:p>
          <a:p>
            <a:r>
              <a:rPr lang="ru-RU" sz="2600" dirty="0">
                <a:latin typeface="Times New Roman" panose="02020603050405020304" pitchFamily="18" charset="0"/>
                <a:cs typeface="Times New Roman" panose="02020603050405020304" pitchFamily="18" charset="0"/>
              </a:rPr>
              <a:t>Получили отметку «3» 181 участник (33,6%), что на 1,77% больше, чем в 2022 году.</a:t>
            </a:r>
          </a:p>
          <a:p>
            <a:r>
              <a:rPr lang="ru-RU" sz="2600" dirty="0">
                <a:latin typeface="Times New Roman" panose="02020603050405020304" pitchFamily="18" charset="0"/>
                <a:cs typeface="Times New Roman" panose="02020603050405020304" pitchFamily="18" charset="0"/>
              </a:rPr>
              <a:t>Отметку «4» получили 276 участников (51,2</a:t>
            </a:r>
            <a:r>
              <a:rPr lang="ru-RU" sz="2600" dirty="0" smtClean="0">
                <a:latin typeface="Times New Roman" panose="02020603050405020304" pitchFamily="18" charset="0"/>
                <a:cs typeface="Times New Roman" panose="02020603050405020304" pitchFamily="18" charset="0"/>
              </a:rPr>
              <a:t>%), что на 0,86больше чем в 2022</a:t>
            </a:r>
            <a:endParaRPr lang="ru-RU" sz="2600" dirty="0">
              <a:latin typeface="Times New Roman" panose="02020603050405020304" pitchFamily="18" charset="0"/>
              <a:cs typeface="Times New Roman" panose="02020603050405020304" pitchFamily="18" charset="0"/>
            </a:endParaRPr>
          </a:p>
          <a:p>
            <a:r>
              <a:rPr lang="ru-RU" sz="2600" dirty="0">
                <a:latin typeface="Times New Roman" panose="02020603050405020304" pitchFamily="18" charset="0"/>
                <a:cs typeface="Times New Roman" panose="02020603050405020304" pitchFamily="18" charset="0"/>
              </a:rPr>
              <a:t>Максимальную отметку получили 67 </a:t>
            </a:r>
            <a:r>
              <a:rPr lang="ru-RU" sz="2600" dirty="0" smtClean="0">
                <a:latin typeface="Times New Roman" panose="02020603050405020304" pitchFamily="18" charset="0"/>
                <a:cs typeface="Times New Roman" panose="02020603050405020304" pitchFamily="18" charset="0"/>
              </a:rPr>
              <a:t>обучающихся (12,4%), что на 2,72% меньше чем 2022 </a:t>
            </a:r>
            <a:endParaRPr lang="ru-RU" sz="26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329714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a:latin typeface="Times New Roman" panose="02020603050405020304" pitchFamily="18" charset="0"/>
                <a:cs typeface="Times New Roman" panose="02020603050405020304" pitchFamily="18" charset="0"/>
              </a:rPr>
              <a:t>Общая характеристика результатов выполнения работы</a:t>
            </a:r>
            <a:r>
              <a:rPr lang="ru-RU" b="1" dirty="0"/>
              <a:t/>
            </a:r>
            <a:br>
              <a:rPr lang="ru-RU" b="1" dirty="0"/>
            </a:br>
            <a:endParaRPr lang="ru-RU" dirty="0"/>
          </a:p>
        </p:txBody>
      </p:sp>
      <p:graphicFrame>
        <p:nvGraphicFramePr>
          <p:cNvPr id="6" name="Объект 5"/>
          <p:cNvGraphicFramePr>
            <a:graphicFrameLocks noGrp="1"/>
          </p:cNvGraphicFramePr>
          <p:nvPr>
            <p:ph idx="1"/>
            <p:extLst>
              <p:ext uri="{D42A27DB-BD31-4B8C-83A1-F6EECF244321}">
                <p14:modId xmlns="" xmlns:p14="http://schemas.microsoft.com/office/powerpoint/2010/main" val="1508767591"/>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2540833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a:latin typeface="Times New Roman" panose="02020603050405020304" pitchFamily="18" charset="0"/>
                <a:cs typeface="Times New Roman" panose="02020603050405020304" pitchFamily="18" charset="0"/>
              </a:rPr>
              <a:t>Распределение групп баллов по Юго-Восточному управлению министерства образования и науки Самарской области</a:t>
            </a:r>
            <a:r>
              <a:rPr lang="ru-RU" dirty="0"/>
              <a:t/>
            </a:r>
            <a:br>
              <a:rPr lang="ru-RU" dirty="0"/>
            </a:br>
            <a:endParaRPr lang="ru-RU" dirty="0"/>
          </a:p>
        </p:txBody>
      </p:sp>
      <p:graphicFrame>
        <p:nvGraphicFramePr>
          <p:cNvPr id="9" name="Объект 8"/>
          <p:cNvGraphicFramePr>
            <a:graphicFrameLocks noGrp="1"/>
          </p:cNvGraphicFramePr>
          <p:nvPr>
            <p:ph idx="1"/>
            <p:extLst>
              <p:ext uri="{D42A27DB-BD31-4B8C-83A1-F6EECF244321}">
                <p14:modId xmlns="" xmlns:p14="http://schemas.microsoft.com/office/powerpoint/2010/main" val="575965870"/>
              </p:ext>
            </p:extLst>
          </p:nvPr>
        </p:nvGraphicFramePr>
        <p:xfrm>
          <a:off x="2589213" y="2133600"/>
          <a:ext cx="89154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 xmlns:p14="http://schemas.microsoft.com/office/powerpoint/2010/main" val="12899230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a:latin typeface="Times New Roman" panose="02020603050405020304" pitchFamily="18" charset="0"/>
                <a:cs typeface="Times New Roman" panose="02020603050405020304" pitchFamily="18" charset="0"/>
              </a:rPr>
              <a:t>Анализ выполнения отдельных заданий (достижение планируемых результатов в соответствии с образовательной программой)</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589211" y="2133600"/>
            <a:ext cx="9152845" cy="4368800"/>
          </a:xfrm>
        </p:spPr>
        <p:txBody>
          <a:bodyPr>
            <a:normAutofit fontScale="92500" lnSpcReduction="20000"/>
          </a:bodyPr>
          <a:lstStyle/>
          <a:p>
            <a:r>
              <a:rPr lang="ru-RU" sz="1900" dirty="0">
                <a:latin typeface="Times New Roman" panose="02020603050405020304" pitchFamily="18" charset="0"/>
                <a:cs typeface="Times New Roman" panose="02020603050405020304" pitchFamily="18" charset="0"/>
              </a:rPr>
              <a:t>Большинство заданий, вызвавших трудности у обучающихся, как и в прошлом году, предполагают самостоятельное составление текста для обоснования того или иного вывода или описания объекта. Кроме того, формулировка задания 1.3 оказалась сложной для восприятия части обучающихся. Правильное выполнение этого задания требовало от участников ВПР особенно внимательного прочтения вопроса.</a:t>
            </a:r>
          </a:p>
          <a:p>
            <a:pPr lvl="0"/>
            <a:r>
              <a:rPr lang="ru-RU" sz="1900" dirty="0">
                <a:latin typeface="Times New Roman" panose="02020603050405020304" pitchFamily="18" charset="0"/>
                <a:cs typeface="Times New Roman" panose="02020603050405020304" pitchFamily="18" charset="0"/>
              </a:rPr>
              <a:t>задания 1.3 на умение определять понятия, создавать обобщения, устанавливать аналогии, классифицировать, самостоятельно выбирать основания и критерии для классификации   (42,69%);</a:t>
            </a:r>
          </a:p>
          <a:p>
            <a:r>
              <a:rPr lang="ru-RU" sz="1900" dirty="0">
                <a:latin typeface="Times New Roman" panose="02020603050405020304" pitchFamily="18" charset="0"/>
                <a:cs typeface="Times New Roman" panose="02020603050405020304" pitchFamily="18" charset="0"/>
              </a:rPr>
              <a:t>задание 2.2 на </a:t>
            </a:r>
            <a:r>
              <a:rPr lang="ru-RU" sz="1900" dirty="0" smtClean="0">
                <a:latin typeface="Times New Roman" panose="02020603050405020304" pitchFamily="18" charset="0"/>
                <a:cs typeface="Times New Roman" panose="02020603050405020304" pitchFamily="18" charset="0"/>
              </a:rPr>
              <a:t>умение </a:t>
            </a:r>
            <a:r>
              <a:rPr lang="ru-RU" sz="1900" dirty="0">
                <a:latin typeface="Times New Roman" panose="02020603050405020304" pitchFamily="18" charset="0"/>
                <a:cs typeface="Times New Roman" panose="02020603050405020304" pitchFamily="18" charset="0"/>
              </a:rPr>
              <a:t>устанавливать причинно-следственные связи, строить логическое рассуждение, умозаключение (индуктивное, дедуктивное и по аналогии) и делать выводы (49,39%)</a:t>
            </a:r>
          </a:p>
          <a:p>
            <a:pPr lvl="0"/>
            <a:r>
              <a:rPr lang="ru-RU" sz="1900" dirty="0">
                <a:latin typeface="Times New Roman" panose="02020603050405020304" pitchFamily="18" charset="0"/>
                <a:cs typeface="Times New Roman" panose="02020603050405020304" pitchFamily="18" charset="0"/>
              </a:rPr>
              <a:t>задание 7.2 описание животного по плану с указанием среды обитания, признаков приспособления, особенностей взаимодействия с другими живыми организмами (24,79%);</a:t>
            </a:r>
          </a:p>
          <a:p>
            <a:pPr lvl="0"/>
            <a:r>
              <a:rPr lang="ru-RU" sz="1900" dirty="0">
                <a:latin typeface="Times New Roman" panose="02020603050405020304" pitchFamily="18" charset="0"/>
                <a:cs typeface="Times New Roman" panose="02020603050405020304" pitchFamily="18" charset="0"/>
              </a:rPr>
              <a:t>задание 10К3 на описании социальной значимости профессии, связанной с биологией (49,94%).</a:t>
            </a:r>
          </a:p>
          <a:p>
            <a:endParaRPr lang="ru-RU" dirty="0"/>
          </a:p>
        </p:txBody>
      </p:sp>
    </p:spTree>
    <p:extLst>
      <p:ext uri="{BB962C8B-B14F-4D97-AF65-F5344CB8AC3E}">
        <p14:creationId xmlns="" xmlns:p14="http://schemas.microsoft.com/office/powerpoint/2010/main" val="50407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616</TotalTime>
  <Words>3424</Words>
  <Application>Microsoft Office PowerPoint</Application>
  <PresentationFormat>Произвольный</PresentationFormat>
  <Paragraphs>451</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Легкий дым</vt:lpstr>
      <vt:lpstr>Слайд 1</vt:lpstr>
      <vt:lpstr>НОРМАТИВНО-ПРАВОВОЕ ОБЕСПЕЧЕНИЕ И СРОКИ ПРОВЕДЕНИЯ ВПР </vt:lpstr>
      <vt:lpstr>Нормативно-правовое обеспечение ВПР </vt:lpstr>
      <vt:lpstr>Даты проведения мероприятий</vt:lpstr>
      <vt:lpstr>Количество участников ВПР Юго-Восточного образовательного округа. </vt:lpstr>
      <vt:lpstr>Общая характеристика результатов ВПР в 5 классах. </vt:lpstr>
      <vt:lpstr>Общая характеристика результатов выполнения работы </vt:lpstr>
      <vt:lpstr>Распределение групп баллов по Юго-Восточному управлению министерства образования и науки Самарской области </vt:lpstr>
      <vt:lpstr>Анализ выполнения отдельных заданий (достижение планируемых результатов в соответствии с образовательной программой) </vt:lpstr>
      <vt:lpstr>Соответствие отметок за выполненную работу и отметок по журналу </vt:lpstr>
      <vt:lpstr>Слайд 11</vt:lpstr>
      <vt:lpstr> Общая характеристика результатов ВПР  в 6 классах  </vt:lpstr>
      <vt:lpstr>Общая характеристика участников ВПР по биологии в 6 классах </vt:lpstr>
      <vt:lpstr>Общая характеристика участников ВПР по биологии в 6 классах</vt:lpstr>
      <vt:lpstr>Анализ выполнения отдельных заданий (достижение планируемых результатов в соответствии с образовательной программой)  </vt:lpstr>
      <vt:lpstr>Соответствие отметок за выполненную работу и отметок по журналу </vt:lpstr>
      <vt:lpstr>Слайд 17</vt:lpstr>
      <vt:lpstr>РЕЗУЛЬТАТЫ ВЫПОЛНЕНИЯ ПРОВЕРОЧНОЙ РАБОТЫ ОБУЧАЮЩИХСЯ 7 КЛАССА ПО БИОЛОГИИ </vt:lpstr>
      <vt:lpstr>Общая характеристика участников ВПР по биологии в 7 классе </vt:lpstr>
      <vt:lpstr>Распределение участников по полученным баллам (статистика по отметкам) </vt:lpstr>
      <vt:lpstr>Слайд 21</vt:lpstr>
      <vt:lpstr>Анализ выполнения отдельных заданий (достижение планируемых результатов в соответствии с образовательной программой 7 класса) </vt:lpstr>
      <vt:lpstr>Соответствие отметок за выполненную работу и отметок по журналу </vt:lpstr>
      <vt:lpstr>Слайд 24</vt:lpstr>
      <vt:lpstr>Слайд 25</vt:lpstr>
      <vt:lpstr>РЕЗУЛЬТАТЫ ВЫПОЛНЕНИЯ ПРОВЕРОЧНОЙ РАБОТЫ ПО БИОЛОГИИ ОБУЧАЮЩИХСЯ 8 КЛАССА </vt:lpstr>
      <vt:lpstr>Распределение участников по полученным баллам (статистика по отметкам) </vt:lpstr>
      <vt:lpstr>Слайд 28</vt:lpstr>
      <vt:lpstr>Анализ выполнения отдельных заданий (достижение планируемых результатов в соответствии с образовательной программой) </vt:lpstr>
      <vt:lpstr>Соответствие отметок за выполненную работу и отметок по журналу </vt:lpstr>
      <vt:lpstr>Соответствие отметок за выполненную работу и отметок по журналу</vt:lpstr>
      <vt:lpstr>РЕЗУЛЬТАТЫ ВЫПОЛНЕНИЯ ПРОВЕРОЧНОЙ РАБОТЫ ПО БИОЛОГИИ ОБУЧАЮЩИХСЯ 11 КЛАССА </vt:lpstr>
      <vt:lpstr>Общая характеристика результатов выполнения работы </vt:lpstr>
      <vt:lpstr>Слайд 34</vt:lpstr>
      <vt:lpstr>Анализ выполнения отдельных заданий (достижение планируемых результатов в соответствии с образовательной программой) </vt:lpstr>
      <vt:lpstr>Соответствие отметок за выполненную работу и отметок по журналу </vt:lpstr>
      <vt:lpstr>ВЫВОДЫ И РЕКОМЕНДАЦИИ ПО ИТОГАМ ПРОВЕДЕНИЯ  ВПР-2023  ПО БИОЛОГИИ </vt:lpstr>
      <vt:lpstr>ВЫВОДЫ И РЕКОМЕНДАЦИИ ПО ИТОГАМ ПРОВЕДЕНИЯ  ВПР-2023  ПО БИОЛОГИИ</vt:lpstr>
      <vt:lpstr>ВЫВОДЫ И РЕКОМЕНДАЦИИ ПО ИТОГАМ ПРОВЕДЕНИЯ  ВПР-2023  ПО БИОЛОГИИ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Татьяна</dc:creator>
  <cp:lastModifiedBy>Admin</cp:lastModifiedBy>
  <cp:revision>53</cp:revision>
  <dcterms:created xsi:type="dcterms:W3CDTF">2023-08-16T05:57:41Z</dcterms:created>
  <dcterms:modified xsi:type="dcterms:W3CDTF">2023-09-03T05:32:26Z</dcterms:modified>
</cp:coreProperties>
</file>