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6" r:id="rId6"/>
    <p:sldId id="263" r:id="rId7"/>
    <p:sldId id="264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94903C9-F542-46BB-9EDE-9731600C2E1A}">
  <a:tblStyle styleId="{794903C9-F542-46BB-9EDE-9731600C2E1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F6EDE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6EDE8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68501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7078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2463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990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2862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4029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1026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6775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7488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5380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4947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068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bg>
      <p:bgPr>
        <a:blipFill>
          <a:blip r:embed="rId2">
            <a:alphaModFix amt="9000"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5081285" y="1122363"/>
            <a:ext cx="648182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06A28"/>
              </a:buClr>
              <a:buSzPts val="6000"/>
              <a:buFont typeface="Calibri"/>
              <a:buNone/>
              <a:defRPr sz="6000" b="1">
                <a:solidFill>
                  <a:srgbClr val="A06A2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06A2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06A2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A06A2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A06A2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A06A2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A06A2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A06A2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A06A2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A06A2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A06A2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A06A2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7" name="Google Shape;17;p2"/>
          <p:cNvSpPr>
            <a:spLocks noGrp="1"/>
          </p:cNvSpPr>
          <p:nvPr>
            <p:ph type="pic" idx="2"/>
          </p:nvPr>
        </p:nvSpPr>
        <p:spPr>
          <a:xfrm>
            <a:off x="0" y="0"/>
            <a:ext cx="49657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081285" y="3602038"/>
            <a:ext cx="6481823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06A28"/>
              </a:buClr>
              <a:buSzPts val="2400"/>
              <a:buNone/>
              <a:defRPr sz="2400">
                <a:solidFill>
                  <a:srgbClr val="A06A28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Заголовок и объект">
  <p:cSld name="2_Заголовок и объект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7662441" y="0"/>
            <a:ext cx="4529560" cy="7048982"/>
          </a:xfrm>
          <a:prstGeom prst="rect">
            <a:avLst/>
          </a:prstGeom>
          <a:solidFill>
            <a:srgbClr val="A06A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>
            <a:spLocks noGrp="1"/>
          </p:cNvSpPr>
          <p:nvPr>
            <p:ph type="pic" idx="2"/>
          </p:nvPr>
        </p:nvSpPr>
        <p:spPr>
          <a:xfrm>
            <a:off x="838198" y="3429000"/>
            <a:ext cx="10515601" cy="2751882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682424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944688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и объект">
  <p:cSld name="1_Заголовок и объект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2974694"/>
            <a:ext cx="12192000" cy="3883306"/>
          </a:xfrm>
          <a:prstGeom prst="rect">
            <a:avLst/>
          </a:prstGeom>
          <a:solidFill>
            <a:srgbClr val="A06A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>
            <a:spLocks noGrp="1"/>
          </p:cNvSpPr>
          <p:nvPr>
            <p:ph type="pic" idx="2"/>
          </p:nvPr>
        </p:nvSpPr>
        <p:spPr>
          <a:xfrm>
            <a:off x="405114" y="365124"/>
            <a:ext cx="4849511" cy="6174571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6096000" y="3183037"/>
            <a:ext cx="5257800" cy="335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1" name="Google Shape;11;p1">
            <a:hlinkClick r:id="rId14"/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-1194000" y="367393"/>
            <a:ext cx="757762" cy="75776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ctrTitle"/>
          </p:nvPr>
        </p:nvSpPr>
        <p:spPr>
          <a:xfrm>
            <a:off x="5081285" y="1772815"/>
            <a:ext cx="7110715" cy="2736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" Подготовка к ВПР. Задания ВПР направленные на оценку умений применять полученные знания в практических ситуациях."</a:t>
            </a:r>
            <a:endParaRPr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98" name="Google Shape;98;p15" descr="Изображение выглядит как внутренний&#10;&#10;Автоматически созданное описание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4078" b="4079"/>
          <a:stretch/>
        </p:blipFill>
        <p:spPr>
          <a:xfrm>
            <a:off x="0" y="0"/>
            <a:ext cx="49657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" name="Google Shape;99;p15"/>
          <p:cNvCxnSpPr/>
          <p:nvPr/>
        </p:nvCxnSpPr>
        <p:spPr>
          <a:xfrm>
            <a:off x="5968678" y="1481559"/>
            <a:ext cx="5015696" cy="0"/>
          </a:xfrm>
          <a:prstGeom prst="straightConnector1">
            <a:avLst/>
          </a:prstGeom>
          <a:noFill/>
          <a:ln w="63500" cap="flat" cmpd="sng">
            <a:solidFill>
              <a:srgbClr val="A06A2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Прямоугольник 1"/>
          <p:cNvSpPr/>
          <p:nvPr/>
        </p:nvSpPr>
        <p:spPr>
          <a:xfrm>
            <a:off x="5951984" y="508518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342900">
              <a:spcBef>
                <a:spcPct val="20000"/>
              </a:spcBef>
              <a:spcAft>
                <a:spcPts val="450"/>
              </a:spcAft>
              <a:buClr>
                <a:srgbClr val="83992A"/>
              </a:buClr>
              <a:buSzPct val="115000"/>
              <a:defRPr/>
            </a:pPr>
            <a:r>
              <a:rPr lang="ru-RU" sz="2400" b="1" kern="1200" dirty="0">
                <a:solidFill>
                  <a:srgbClr val="A23C33">
                    <a:lumMod val="50000"/>
                  </a:srgbClr>
                </a:solidFill>
                <a:latin typeface="Garamond" panose="02020404030301010803"/>
                <a:cs typeface="Aharoni" panose="02010803020104030203" pitchFamily="2" charset="-79"/>
              </a:rPr>
              <a:t>учитель географии </a:t>
            </a:r>
            <a:br>
              <a:rPr lang="ru-RU" sz="2400" b="1" kern="1200" dirty="0">
                <a:solidFill>
                  <a:srgbClr val="A23C33">
                    <a:lumMod val="50000"/>
                  </a:srgbClr>
                </a:solidFill>
                <a:latin typeface="Garamond" panose="02020404030301010803"/>
                <a:cs typeface="Aharoni" panose="02010803020104030203" pitchFamily="2" charset="-79"/>
              </a:rPr>
            </a:br>
            <a:r>
              <a:rPr lang="ru-RU" sz="2400" b="1" kern="1200" dirty="0">
                <a:solidFill>
                  <a:srgbClr val="A23C33">
                    <a:lumMod val="50000"/>
                  </a:srgbClr>
                </a:solidFill>
                <a:latin typeface="Garamond" panose="02020404030301010803"/>
                <a:cs typeface="Aharoni" panose="02010803020104030203" pitchFamily="2" charset="-79"/>
              </a:rPr>
              <a:t>ГБОУ СОШ пос. Новый </a:t>
            </a:r>
            <a:r>
              <a:rPr lang="ru-RU" sz="2400" b="1" kern="1200" dirty="0" err="1">
                <a:solidFill>
                  <a:srgbClr val="A23C33">
                    <a:lumMod val="50000"/>
                  </a:srgbClr>
                </a:solidFill>
                <a:latin typeface="Garamond" panose="02020404030301010803"/>
                <a:cs typeface="Aharoni" panose="02010803020104030203" pitchFamily="2" charset="-79"/>
              </a:rPr>
              <a:t>Кутулук</a:t>
            </a:r>
            <a:r>
              <a:rPr lang="ru-RU" sz="2400" b="1" kern="1200" dirty="0">
                <a:solidFill>
                  <a:srgbClr val="A23C33">
                    <a:lumMod val="50000"/>
                  </a:srgbClr>
                </a:solidFill>
                <a:latin typeface="Garamond" panose="02020404030301010803"/>
                <a:cs typeface="Aharoni" panose="02010803020104030203" pitchFamily="2" charset="-79"/>
              </a:rPr>
              <a:t> </a:t>
            </a:r>
            <a:br>
              <a:rPr lang="ru-RU" sz="2400" b="1" kern="1200" dirty="0">
                <a:solidFill>
                  <a:srgbClr val="A23C33">
                    <a:lumMod val="50000"/>
                  </a:srgbClr>
                </a:solidFill>
                <a:latin typeface="Garamond" panose="02020404030301010803"/>
                <a:cs typeface="Aharoni" panose="02010803020104030203" pitchFamily="2" charset="-79"/>
              </a:rPr>
            </a:br>
            <a:r>
              <a:rPr lang="ru-RU" sz="2400" b="1" kern="1200" dirty="0">
                <a:solidFill>
                  <a:srgbClr val="A23C33">
                    <a:lumMod val="50000"/>
                  </a:srgbClr>
                </a:solidFill>
                <a:latin typeface="Garamond" panose="02020404030301010803"/>
                <a:cs typeface="Aharoni" panose="02010803020104030203" pitchFamily="2" charset="-79"/>
              </a:rPr>
              <a:t>Незнамова Н.И.</a:t>
            </a:r>
            <a:endParaRPr lang="ru-RU" sz="2400" b="1" kern="1200" dirty="0">
              <a:solidFill>
                <a:srgbClr val="A23C33">
                  <a:lumMod val="50000"/>
                </a:srgbClr>
              </a:solidFill>
              <a:latin typeface="Garamond" panose="02020404030301010803"/>
              <a:cs typeface="Aharoni" panose="02010803020104030203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/>
          <p:nvPr/>
        </p:nvSpPr>
        <p:spPr>
          <a:xfrm>
            <a:off x="9612922" y="5884986"/>
            <a:ext cx="2579077" cy="973014"/>
          </a:xfrm>
          <a:prstGeom prst="rect">
            <a:avLst/>
          </a:prstGeom>
          <a:solidFill>
            <a:srgbClr val="A06A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2"/>
          <p:cNvSpPr/>
          <p:nvPr/>
        </p:nvSpPr>
        <p:spPr>
          <a:xfrm>
            <a:off x="10902461" y="-1"/>
            <a:ext cx="1289539" cy="446665"/>
          </a:xfrm>
          <a:prstGeom prst="rect">
            <a:avLst/>
          </a:prstGeom>
          <a:solidFill>
            <a:srgbClr val="A06A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2"/>
          <p:cNvSpPr/>
          <p:nvPr/>
        </p:nvSpPr>
        <p:spPr>
          <a:xfrm>
            <a:off x="0" y="6030975"/>
            <a:ext cx="1947922" cy="826503"/>
          </a:xfrm>
          <a:prstGeom prst="rect">
            <a:avLst/>
          </a:prstGeom>
          <a:solidFill>
            <a:srgbClr val="A06A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2"/>
          <p:cNvSpPr/>
          <p:nvPr/>
        </p:nvSpPr>
        <p:spPr>
          <a:xfrm>
            <a:off x="0" y="122107"/>
            <a:ext cx="1289538" cy="436119"/>
          </a:xfrm>
          <a:prstGeom prst="rect">
            <a:avLst/>
          </a:prstGeom>
          <a:solidFill>
            <a:srgbClr val="A06A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7488" y="0"/>
            <a:ext cx="9073008" cy="632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/>
          <p:nvPr/>
        </p:nvSpPr>
        <p:spPr>
          <a:xfrm>
            <a:off x="9612922" y="5884986"/>
            <a:ext cx="2579077" cy="973014"/>
          </a:xfrm>
          <a:prstGeom prst="rect">
            <a:avLst/>
          </a:prstGeom>
          <a:solidFill>
            <a:srgbClr val="A06A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2"/>
          <p:cNvSpPr/>
          <p:nvPr/>
        </p:nvSpPr>
        <p:spPr>
          <a:xfrm>
            <a:off x="10902461" y="-1"/>
            <a:ext cx="1289539" cy="446665"/>
          </a:xfrm>
          <a:prstGeom prst="rect">
            <a:avLst/>
          </a:prstGeom>
          <a:solidFill>
            <a:srgbClr val="A06A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2"/>
          <p:cNvSpPr/>
          <p:nvPr/>
        </p:nvSpPr>
        <p:spPr>
          <a:xfrm>
            <a:off x="0" y="6030975"/>
            <a:ext cx="1947922" cy="826503"/>
          </a:xfrm>
          <a:prstGeom prst="rect">
            <a:avLst/>
          </a:prstGeom>
          <a:solidFill>
            <a:srgbClr val="A06A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2"/>
          <p:cNvSpPr/>
          <p:nvPr/>
        </p:nvSpPr>
        <p:spPr>
          <a:xfrm>
            <a:off x="0" y="122107"/>
            <a:ext cx="1289538" cy="436119"/>
          </a:xfrm>
          <a:prstGeom prst="rect">
            <a:avLst/>
          </a:prstGeom>
          <a:solidFill>
            <a:srgbClr val="A06A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7608" y="2204864"/>
            <a:ext cx="7675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Спасибо за внимание!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6" descr="Изображение выглядит как трава, природа, зеленый, растение&#10;&#10;Автоматически созданное описание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30307" b="30307"/>
          <a:stretch/>
        </p:blipFill>
        <p:spPr>
          <a:xfrm>
            <a:off x="623392" y="5186238"/>
            <a:ext cx="10515601" cy="167176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2745"/>
              </a:srgbClr>
            </a:outerShdw>
          </a:effectLst>
        </p:spPr>
      </p:pic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623392" y="260648"/>
            <a:ext cx="6769968" cy="396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360000" algn="just">
              <a:lnSpc>
                <a:spcPct val="170000"/>
              </a:lnSpc>
              <a:buNone/>
            </a:pPr>
            <a:r>
              <a:rPr lang="ru-RU" sz="35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        </a:t>
            </a:r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Изменения в мире задали новые параметры обучения и воспитания, потребовали кардинального пересмотра целей, результатов образования, традиционных методов преподавания, систем оценки достигнутых результатов.</a:t>
            </a:r>
          </a:p>
          <a:p>
            <a:pPr marL="360000" algn="just">
              <a:lnSpc>
                <a:spcPct val="170000"/>
              </a:lnSpc>
              <a:buNone/>
            </a:pPr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         Назначение ВПР – оценить уровень общеобразовательной подготовки обучающихся в соответствии с требованиями ФГОС. ВПР по всем предметам включает  задания , направленные на оценку умений применять полученные знания в практических ситуациях.</a:t>
            </a:r>
          </a:p>
          <a:p>
            <a:pPr marL="360000" algn="just">
              <a:lnSpc>
                <a:spcPct val="170000"/>
              </a:lnSpc>
              <a:buNone/>
            </a:pPr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         Применение полученных знаний на практике- это определенный уровень знаний, умений и навыков, обеспечивающих нормальное функционирование личности в системе социальных отношений. т.е. ее смысл состоит в приближении образовательной деятельности к жизни, способности личности самостоятельно осуществлять учебную деятельность и применять приобретенные знания, умения и навыки для решения жизненных задач в различных сферах человеческой деятельности, общения и социальных отношений.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5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sp>
        <p:nvSpPr>
          <p:cNvPr id="107" name="Google Shape;107;p16"/>
          <p:cNvSpPr txBox="1"/>
          <p:nvPr/>
        </p:nvSpPr>
        <p:spPr>
          <a:xfrm>
            <a:off x="7924801" y="756493"/>
            <a:ext cx="3815786" cy="2593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dirty="0"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8" name="Google Shape;108;p16"/>
          <p:cNvCxnSpPr/>
          <p:nvPr/>
        </p:nvCxnSpPr>
        <p:spPr>
          <a:xfrm>
            <a:off x="767408" y="332656"/>
            <a:ext cx="2384385" cy="0"/>
          </a:xfrm>
          <a:prstGeom prst="straightConnector1">
            <a:avLst/>
          </a:prstGeom>
          <a:noFill/>
          <a:ln w="63500" cap="flat" cmpd="sng">
            <a:solidFill>
              <a:srgbClr val="A06A2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9" name="Google Shape;109;p16"/>
          <p:cNvSpPr txBox="1"/>
          <p:nvPr/>
        </p:nvSpPr>
        <p:spPr>
          <a:xfrm>
            <a:off x="3953505" y="6492352"/>
            <a:ext cx="4227327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A06A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7" descr="Изображение выглядит как человек, устройство, датчик&#10;&#10;Автоматически созданное описание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3768" r="23768"/>
          <a:stretch/>
        </p:blipFill>
        <p:spPr>
          <a:xfrm>
            <a:off x="407368" y="1052736"/>
            <a:ext cx="3170606" cy="421600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</p:pic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4727848" y="1052736"/>
            <a:ext cx="7059038" cy="580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Короткие текстовые задания</a:t>
            </a:r>
          </a:p>
          <a:p>
            <a:pPr>
              <a:buNone/>
            </a:pPr>
            <a:endParaRPr lang="ru-RU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Самодиагностика, оценивание для обучения</a:t>
            </a:r>
          </a:p>
          <a:p>
            <a:pPr>
              <a:buNone/>
            </a:pPr>
            <a:endParaRPr lang="ru-RU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r>
              <a:rPr lang="ru-RU" b="1" dirty="0" err="1" smtClean="0">
                <a:solidFill>
                  <a:schemeClr val="tx1"/>
                </a:solidFill>
                <a:latin typeface="Bookman Old Style" pitchFamily="18" charset="0"/>
              </a:rPr>
              <a:t>Взаимообучение</a:t>
            </a: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 + социализация</a:t>
            </a:r>
          </a:p>
          <a:p>
            <a:pPr>
              <a:buNone/>
            </a:pPr>
            <a:endParaRPr lang="ru-RU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Работа с картой</a:t>
            </a:r>
          </a:p>
          <a:p>
            <a:pPr marL="228600" lvl="0" indent="-77470">
              <a:buSzPct val="100000"/>
              <a:buNone/>
            </a:pPr>
            <a:endParaRPr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791744" y="188641"/>
            <a:ext cx="7562056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Направления работы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3719736" y="365125"/>
            <a:ext cx="763406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Приемы работы</a:t>
            </a:r>
            <a:endParaRPr sz="400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cxnSp>
        <p:nvCxnSpPr>
          <p:cNvPr id="129" name="Google Shape;129;p18"/>
          <p:cNvCxnSpPr/>
          <p:nvPr/>
        </p:nvCxnSpPr>
        <p:spPr>
          <a:xfrm>
            <a:off x="937549" y="1562582"/>
            <a:ext cx="2384385" cy="0"/>
          </a:xfrm>
          <a:prstGeom prst="straightConnector1">
            <a:avLst/>
          </a:prstGeom>
          <a:noFill/>
          <a:ln w="63500" cap="flat" cmpd="sng">
            <a:solidFill>
              <a:srgbClr val="A06A2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0" name="Google Shape;130;p18"/>
          <p:cNvSpPr/>
          <p:nvPr/>
        </p:nvSpPr>
        <p:spPr>
          <a:xfrm>
            <a:off x="983432" y="1988840"/>
            <a:ext cx="2294024" cy="3992608"/>
          </a:xfrm>
          <a:prstGeom prst="roundRect">
            <a:avLst>
              <a:gd name="adj" fmla="val 16667"/>
            </a:avLst>
          </a:prstGeom>
          <a:solidFill>
            <a:srgbClr val="A06A28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1052080" y="3418352"/>
            <a:ext cx="203402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chemeClr val="lt1"/>
              </a:buClr>
              <a:buSzPts val="1800"/>
            </a:pPr>
            <a:r>
              <a:rPr lang="ru-RU" sz="1800" b="1" dirty="0" smtClean="0">
                <a:latin typeface="Bookman Old Style" pitchFamily="18" charset="0"/>
              </a:rPr>
              <a:t>Работа с текстом</a:t>
            </a:r>
            <a:r>
              <a:rPr lang="ru-RU" sz="1800" dirty="0" smtClean="0">
                <a:latin typeface="Bookman Old Style" pitchFamily="18" charset="0"/>
              </a:rPr>
              <a:t>. </a:t>
            </a:r>
            <a:endParaRPr sz="1800" dirty="0">
              <a:latin typeface="Bookman Old Style" pitchFamily="18" charset="0"/>
            </a:endParaRPr>
          </a:p>
        </p:txBody>
      </p:sp>
      <p:sp>
        <p:nvSpPr>
          <p:cNvPr id="132" name="Google Shape;132;p18"/>
          <p:cNvSpPr/>
          <p:nvPr/>
        </p:nvSpPr>
        <p:spPr>
          <a:xfrm>
            <a:off x="3479858" y="2026227"/>
            <a:ext cx="2294024" cy="3992608"/>
          </a:xfrm>
          <a:prstGeom prst="roundRect">
            <a:avLst>
              <a:gd name="adj" fmla="val 16667"/>
            </a:avLst>
          </a:prstGeom>
          <a:solidFill>
            <a:srgbClr val="A06A28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3594389" y="3418352"/>
            <a:ext cx="203402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chemeClr val="lt1"/>
              </a:buClr>
              <a:buSzPts val="1800"/>
            </a:pPr>
            <a:r>
              <a:rPr lang="ru-RU" sz="1600" b="1" dirty="0" smtClean="0">
                <a:latin typeface="Bookman Old Style" pitchFamily="18" charset="0"/>
              </a:rPr>
              <a:t>Работа со статистическим материалом</a:t>
            </a:r>
            <a:endParaRPr sz="1600" dirty="0"/>
          </a:p>
        </p:txBody>
      </p:sp>
      <p:sp>
        <p:nvSpPr>
          <p:cNvPr id="134" name="Google Shape;134;p18"/>
          <p:cNvSpPr/>
          <p:nvPr/>
        </p:nvSpPr>
        <p:spPr>
          <a:xfrm>
            <a:off x="6096000" y="1988840"/>
            <a:ext cx="2294024" cy="3992608"/>
          </a:xfrm>
          <a:prstGeom prst="roundRect">
            <a:avLst>
              <a:gd name="adj" fmla="val 16667"/>
            </a:avLst>
          </a:prstGeom>
          <a:solidFill>
            <a:srgbClr val="A06A28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6136698" y="3418352"/>
            <a:ext cx="203402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chemeClr val="lt1"/>
              </a:buClr>
              <a:buSzPts val="1800"/>
            </a:pPr>
            <a:r>
              <a:rPr lang="ru-RU" b="1" dirty="0" smtClean="0">
                <a:latin typeface="Bookman Old Style" pitchFamily="18" charset="0"/>
              </a:rPr>
              <a:t>Работа с географической картой</a:t>
            </a:r>
            <a:r>
              <a:rPr lang="ru-RU" dirty="0" smtClean="0">
                <a:latin typeface="Bookman Old Style" pitchFamily="18" charset="0"/>
              </a:rPr>
              <a:t>.</a:t>
            </a:r>
            <a:endParaRPr dirty="0"/>
          </a:p>
        </p:txBody>
      </p:sp>
      <p:sp>
        <p:nvSpPr>
          <p:cNvPr id="136" name="Google Shape;136;p18"/>
          <p:cNvSpPr/>
          <p:nvPr/>
        </p:nvSpPr>
        <p:spPr>
          <a:xfrm>
            <a:off x="8832304" y="1988840"/>
            <a:ext cx="2294024" cy="3992608"/>
          </a:xfrm>
          <a:prstGeom prst="roundRect">
            <a:avLst>
              <a:gd name="adj" fmla="val 16667"/>
            </a:avLst>
          </a:prstGeom>
          <a:solidFill>
            <a:srgbClr val="A06A28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8904312" y="3717032"/>
            <a:ext cx="203402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chemeClr val="lt1"/>
              </a:buClr>
              <a:buSzPts val="1800"/>
            </a:pPr>
            <a:r>
              <a:rPr lang="ru-RU" sz="1600" b="1" dirty="0" smtClean="0">
                <a:latin typeface="Bookman Old Style" pitchFamily="18" charset="0"/>
              </a:rPr>
              <a:t>Общие приемы</a:t>
            </a:r>
            <a:r>
              <a:rPr lang="ru-RU" sz="1600" dirty="0" smtClean="0">
                <a:latin typeface="Bookman Old Style" pitchFamily="18" charset="0"/>
              </a:rPr>
              <a:t> </a:t>
            </a:r>
            <a:endParaRPr sz="1600" dirty="0">
              <a:latin typeface="Bookman Old Style" pitchFamily="18" charset="0"/>
            </a:endParaRPr>
          </a:p>
        </p:txBody>
      </p:sp>
      <p:pic>
        <p:nvPicPr>
          <p:cNvPr id="138" name="Google Shape;13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80376" y="2060848"/>
            <a:ext cx="965889" cy="965889"/>
          </a:xfrm>
          <a:prstGeom prst="rect">
            <a:avLst/>
          </a:prstGeom>
          <a:noFill/>
          <a:ln>
            <a:noFill/>
          </a:ln>
          <a:effectLst>
            <a:reflection stA="50000" endA="300" endPos="38500" dist="50800" dir="5400000" sy="-100000" algn="bl" rotWithShape="0"/>
          </a:effectLst>
        </p:spPr>
      </p:pic>
      <p:pic>
        <p:nvPicPr>
          <p:cNvPr id="139" name="Google Shape;139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03262" y="2057344"/>
            <a:ext cx="965889" cy="965889"/>
          </a:xfrm>
          <a:prstGeom prst="rect">
            <a:avLst/>
          </a:prstGeom>
          <a:noFill/>
          <a:ln>
            <a:noFill/>
          </a:ln>
          <a:effectLst>
            <a:reflection stA="50000" endA="300" endPos="38500" dist="50800" dir="5400000" sy="-100000" algn="bl" rotWithShape="0"/>
          </a:effectLst>
        </p:spPr>
      </p:pic>
      <p:pic>
        <p:nvPicPr>
          <p:cNvPr id="140" name="Google Shape;140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60953" y="2057344"/>
            <a:ext cx="965889" cy="965889"/>
          </a:xfrm>
          <a:prstGeom prst="rect">
            <a:avLst/>
          </a:prstGeom>
          <a:noFill/>
          <a:ln>
            <a:noFill/>
          </a:ln>
          <a:effectLst>
            <a:reflection stA="50000" endA="300" endPos="38500" dist="50800" dir="5400000" sy="-100000" algn="bl" rotWithShape="0"/>
          </a:effectLst>
        </p:spPr>
      </p:pic>
      <p:pic>
        <p:nvPicPr>
          <p:cNvPr id="141" name="Google Shape;141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31504" y="2132856"/>
            <a:ext cx="965889" cy="965889"/>
          </a:xfrm>
          <a:prstGeom prst="rect">
            <a:avLst/>
          </a:prstGeom>
          <a:noFill/>
          <a:ln>
            <a:noFill/>
          </a:ln>
          <a:effectLst>
            <a:reflection stA="50000" endA="300" endPos="38500" dist="50800" dir="5400000" sy="-100000" algn="bl" rotWithShape="0"/>
          </a:effectLst>
        </p:spPr>
      </p:pic>
      <p:sp>
        <p:nvSpPr>
          <p:cNvPr id="142" name="Google Shape;142;p18"/>
          <p:cNvSpPr txBox="1"/>
          <p:nvPr/>
        </p:nvSpPr>
        <p:spPr>
          <a:xfrm>
            <a:off x="3953505" y="6492352"/>
            <a:ext cx="4227327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A06A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3719736" y="365125"/>
            <a:ext cx="763406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Примеры работы</a:t>
            </a:r>
            <a:endParaRPr sz="400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cxnSp>
        <p:nvCxnSpPr>
          <p:cNvPr id="129" name="Google Shape;129;p18"/>
          <p:cNvCxnSpPr/>
          <p:nvPr/>
        </p:nvCxnSpPr>
        <p:spPr>
          <a:xfrm flipV="1">
            <a:off x="983432" y="1412776"/>
            <a:ext cx="10153128" cy="72008"/>
          </a:xfrm>
          <a:prstGeom prst="straightConnector1">
            <a:avLst/>
          </a:prstGeom>
          <a:noFill/>
          <a:ln w="63500" cap="flat" cmpd="sng">
            <a:solidFill>
              <a:srgbClr val="A06A2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0" name="Google Shape;130;p18"/>
          <p:cNvSpPr/>
          <p:nvPr/>
        </p:nvSpPr>
        <p:spPr>
          <a:xfrm>
            <a:off x="407368" y="1700808"/>
            <a:ext cx="3384376" cy="4608512"/>
          </a:xfrm>
          <a:prstGeom prst="roundRect">
            <a:avLst>
              <a:gd name="adj" fmla="val 16667"/>
            </a:avLst>
          </a:prstGeom>
          <a:solidFill>
            <a:srgbClr val="A06A28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767408" y="3789040"/>
            <a:ext cx="2952328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chemeClr val="lt1"/>
              </a:buClr>
              <a:buSzPts val="1800"/>
            </a:pPr>
            <a:r>
              <a:rPr lang="ru-RU" sz="1800" b="1" dirty="0" smtClean="0">
                <a:latin typeface="Bookman Old Style" pitchFamily="18" charset="0"/>
              </a:rPr>
              <a:t>«Стороны горизонта», </a:t>
            </a:r>
          </a:p>
          <a:p>
            <a:pPr lvl="0" algn="ctr">
              <a:buClr>
                <a:schemeClr val="lt1"/>
              </a:buClr>
              <a:buSzPts val="1800"/>
            </a:pPr>
            <a:r>
              <a:rPr lang="ru-RU" sz="1800" b="1" dirty="0" smtClean="0">
                <a:latin typeface="Bookman Old Style" pitchFamily="18" charset="0"/>
              </a:rPr>
              <a:t>«Найди лишнее»</a:t>
            </a:r>
          </a:p>
          <a:p>
            <a:pPr lvl="0" algn="ctr">
              <a:buClr>
                <a:schemeClr val="lt1"/>
              </a:buClr>
              <a:buSzPts val="1800"/>
            </a:pPr>
            <a:r>
              <a:rPr lang="ru-RU" sz="1800" b="1" dirty="0" smtClean="0">
                <a:latin typeface="Bookman Old Style" pitchFamily="18" charset="0"/>
              </a:rPr>
              <a:t>«Немая  карта»</a:t>
            </a:r>
          </a:p>
          <a:p>
            <a:pPr lvl="0" algn="ctr">
              <a:buClr>
                <a:schemeClr val="lt1"/>
              </a:buClr>
              <a:buSzPts val="1800"/>
            </a:pPr>
            <a:r>
              <a:rPr lang="ru-RU" sz="1800" b="1" dirty="0" smtClean="0">
                <a:latin typeface="Bookman Old Style" pitchFamily="18" charset="0"/>
              </a:rPr>
              <a:t>«Узнай объект по описанию»</a:t>
            </a:r>
          </a:p>
          <a:p>
            <a:pPr lvl="0" algn="ctr">
              <a:buClr>
                <a:schemeClr val="lt1"/>
              </a:buClr>
              <a:buSzPts val="1800"/>
            </a:pPr>
            <a:r>
              <a:rPr lang="ru-RU" sz="1800" b="1" dirty="0" smtClean="0">
                <a:latin typeface="Bookman Old Style" pitchFamily="18" charset="0"/>
              </a:rPr>
              <a:t>«Путешествие по карте»</a:t>
            </a:r>
            <a:endParaRPr sz="1800" dirty="0">
              <a:latin typeface="Bookman Old Style" pitchFamily="18" charset="0"/>
            </a:endParaRPr>
          </a:p>
        </p:txBody>
      </p:sp>
      <p:sp>
        <p:nvSpPr>
          <p:cNvPr id="132" name="Google Shape;132;p18"/>
          <p:cNvSpPr/>
          <p:nvPr/>
        </p:nvSpPr>
        <p:spPr>
          <a:xfrm>
            <a:off x="4295800" y="1700808"/>
            <a:ext cx="3528392" cy="4680520"/>
          </a:xfrm>
          <a:prstGeom prst="roundRect">
            <a:avLst>
              <a:gd name="adj" fmla="val 16667"/>
            </a:avLst>
          </a:prstGeom>
          <a:solidFill>
            <a:srgbClr val="A06A28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4439816" y="4005064"/>
            <a:ext cx="324036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chemeClr val="lt1"/>
              </a:buClr>
              <a:buSzPts val="1800"/>
            </a:pPr>
            <a:r>
              <a:rPr lang="ru-RU" sz="1800" b="1" dirty="0" smtClean="0">
                <a:latin typeface="Bookman Old Style" pitchFamily="18" charset="0"/>
              </a:rPr>
              <a:t>«Найди меня»</a:t>
            </a:r>
          </a:p>
          <a:p>
            <a:pPr lvl="0" algn="ctr">
              <a:buClr>
                <a:schemeClr val="lt1"/>
              </a:buClr>
              <a:buSzPts val="1800"/>
            </a:pPr>
            <a:r>
              <a:rPr lang="ru-RU" sz="1800" b="1" dirty="0" smtClean="0">
                <a:latin typeface="Bookman Old Style" pitchFamily="18" charset="0"/>
              </a:rPr>
              <a:t>«Географическая почта»</a:t>
            </a:r>
          </a:p>
          <a:p>
            <a:pPr lvl="0" algn="ctr">
              <a:buClr>
                <a:schemeClr val="lt1"/>
              </a:buClr>
              <a:buSzPts val="1800"/>
            </a:pPr>
            <a:r>
              <a:rPr lang="ru-RU" sz="1800" b="1" dirty="0" smtClean="0">
                <a:latin typeface="Bookman Old Style" pitchFamily="18" charset="0"/>
              </a:rPr>
              <a:t>«Ранжированный ряд»</a:t>
            </a:r>
          </a:p>
          <a:p>
            <a:pPr lvl="0" algn="ctr">
              <a:buClr>
                <a:schemeClr val="lt1"/>
              </a:buClr>
              <a:buSzPts val="1800"/>
            </a:pPr>
            <a:r>
              <a:rPr lang="ru-RU" sz="1800" b="1" dirty="0" smtClean="0">
                <a:latin typeface="Bookman Old Style" pitchFamily="18" charset="0"/>
              </a:rPr>
              <a:t>«Гонка за лидером»</a:t>
            </a:r>
            <a:endParaRPr sz="1800" dirty="0"/>
          </a:p>
        </p:txBody>
      </p:sp>
      <p:sp>
        <p:nvSpPr>
          <p:cNvPr id="134" name="Google Shape;134;p18"/>
          <p:cNvSpPr/>
          <p:nvPr/>
        </p:nvSpPr>
        <p:spPr>
          <a:xfrm>
            <a:off x="8256240" y="1700808"/>
            <a:ext cx="3528392" cy="4752528"/>
          </a:xfrm>
          <a:prstGeom prst="roundRect">
            <a:avLst>
              <a:gd name="adj" fmla="val 16667"/>
            </a:avLst>
          </a:prstGeom>
          <a:solidFill>
            <a:srgbClr val="A06A28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8472264" y="4077072"/>
            <a:ext cx="3384376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chemeClr val="lt1"/>
              </a:buClr>
              <a:buSzPts val="1800"/>
            </a:pPr>
            <a:r>
              <a:rPr lang="ru-RU" sz="1800" b="1" dirty="0" smtClean="0">
                <a:latin typeface="Bookman Old Style" pitchFamily="18" charset="0"/>
              </a:rPr>
              <a:t>«Географический диктант с ошибками»</a:t>
            </a:r>
          </a:p>
          <a:p>
            <a:pPr lvl="0" algn="ctr">
              <a:buClr>
                <a:schemeClr val="lt1"/>
              </a:buClr>
              <a:buSzPts val="1800"/>
            </a:pPr>
            <a:r>
              <a:rPr lang="ru-RU" sz="1800" b="1" dirty="0" smtClean="0">
                <a:latin typeface="Bookman Old Style" pitchFamily="18" charset="0"/>
              </a:rPr>
              <a:t>«Установи соответствие»</a:t>
            </a:r>
          </a:p>
          <a:p>
            <a:pPr lvl="0" algn="ctr">
              <a:buClr>
                <a:schemeClr val="lt1"/>
              </a:buClr>
              <a:buSzPts val="1800"/>
            </a:pPr>
            <a:r>
              <a:rPr lang="ru-RU" sz="1800" b="1" dirty="0" smtClean="0">
                <a:latin typeface="Bookman Old Style" pitchFamily="18" charset="0"/>
              </a:rPr>
              <a:t>«Ориентирование в пространстве и во времени» </a:t>
            </a:r>
            <a:endParaRPr sz="1800" dirty="0"/>
          </a:p>
        </p:txBody>
      </p:sp>
      <p:pic>
        <p:nvPicPr>
          <p:cNvPr id="139" name="Google Shape;13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64352" y="1844824"/>
            <a:ext cx="1512168" cy="1728192"/>
          </a:xfrm>
          <a:prstGeom prst="rect">
            <a:avLst/>
          </a:prstGeom>
          <a:noFill/>
          <a:ln>
            <a:noFill/>
          </a:ln>
          <a:effectLst>
            <a:reflection stA="50000" endA="300" endPos="38500" dist="50800" dir="5400000" sy="-100000" algn="bl" rotWithShape="0"/>
          </a:effectLst>
        </p:spPr>
      </p:pic>
      <p:pic>
        <p:nvPicPr>
          <p:cNvPr id="140" name="Google Shape;14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59896" y="1844824"/>
            <a:ext cx="1800200" cy="1800200"/>
          </a:xfrm>
          <a:prstGeom prst="rect">
            <a:avLst/>
          </a:prstGeom>
          <a:noFill/>
          <a:ln>
            <a:noFill/>
          </a:ln>
          <a:effectLst>
            <a:reflection stA="50000" endA="300" endPos="38500" dist="50800" dir="5400000" sy="-100000" algn="bl" rotWithShape="0"/>
          </a:effectLst>
        </p:spPr>
      </p:pic>
      <p:pic>
        <p:nvPicPr>
          <p:cNvPr id="141" name="Google Shape;14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7448" y="1700808"/>
            <a:ext cx="1872208" cy="1584176"/>
          </a:xfrm>
          <a:prstGeom prst="rect">
            <a:avLst/>
          </a:prstGeom>
          <a:noFill/>
          <a:ln>
            <a:noFill/>
          </a:ln>
          <a:effectLst>
            <a:reflection stA="50000" endA="300" endPos="38500" dist="508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/>
          <p:nvPr/>
        </p:nvSpPr>
        <p:spPr>
          <a:xfrm>
            <a:off x="9612922" y="5884986"/>
            <a:ext cx="2579077" cy="973014"/>
          </a:xfrm>
          <a:prstGeom prst="rect">
            <a:avLst/>
          </a:prstGeom>
          <a:solidFill>
            <a:srgbClr val="A06A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2"/>
          <p:cNvSpPr/>
          <p:nvPr/>
        </p:nvSpPr>
        <p:spPr>
          <a:xfrm>
            <a:off x="10902461" y="-1"/>
            <a:ext cx="1289539" cy="446665"/>
          </a:xfrm>
          <a:prstGeom prst="rect">
            <a:avLst/>
          </a:prstGeom>
          <a:solidFill>
            <a:srgbClr val="A06A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2"/>
          <p:cNvSpPr/>
          <p:nvPr/>
        </p:nvSpPr>
        <p:spPr>
          <a:xfrm>
            <a:off x="0" y="6030975"/>
            <a:ext cx="1947922" cy="826503"/>
          </a:xfrm>
          <a:prstGeom prst="rect">
            <a:avLst/>
          </a:prstGeom>
          <a:solidFill>
            <a:srgbClr val="A06A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2"/>
          <p:cNvSpPr/>
          <p:nvPr/>
        </p:nvSpPr>
        <p:spPr>
          <a:xfrm>
            <a:off x="0" y="122107"/>
            <a:ext cx="1289538" cy="436119"/>
          </a:xfrm>
          <a:prstGeom prst="rect">
            <a:avLst/>
          </a:prstGeom>
          <a:solidFill>
            <a:srgbClr val="A06A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2" descr="https://s0.slide-share.ru/s_slide/f4519ae441589bced2be8c527dae82f0/0b830f15-1d49-47d6-b9a3-360e3365dccc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5480" y="332656"/>
            <a:ext cx="9217024" cy="544110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/>
          <p:nvPr/>
        </p:nvSpPr>
        <p:spPr>
          <a:xfrm>
            <a:off x="0" y="122107"/>
            <a:ext cx="1289538" cy="436119"/>
          </a:xfrm>
          <a:prstGeom prst="rect">
            <a:avLst/>
          </a:prstGeom>
          <a:solidFill>
            <a:srgbClr val="A06A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9" descr="C:\Users\User\Desktop\2022-08-24_06-23-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552" y="908720"/>
            <a:ext cx="8185498" cy="549558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495600" y="33265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    Найди лишнее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/>
          <p:nvPr/>
        </p:nvSpPr>
        <p:spPr>
          <a:xfrm>
            <a:off x="9612922" y="5884986"/>
            <a:ext cx="2579077" cy="973014"/>
          </a:xfrm>
          <a:prstGeom prst="rect">
            <a:avLst/>
          </a:prstGeom>
          <a:solidFill>
            <a:srgbClr val="A06A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2"/>
          <p:cNvSpPr/>
          <p:nvPr/>
        </p:nvSpPr>
        <p:spPr>
          <a:xfrm>
            <a:off x="10902461" y="-1"/>
            <a:ext cx="1289539" cy="446665"/>
          </a:xfrm>
          <a:prstGeom prst="rect">
            <a:avLst/>
          </a:prstGeom>
          <a:solidFill>
            <a:srgbClr val="A06A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2"/>
          <p:cNvSpPr/>
          <p:nvPr/>
        </p:nvSpPr>
        <p:spPr>
          <a:xfrm>
            <a:off x="0" y="6030975"/>
            <a:ext cx="1947922" cy="826503"/>
          </a:xfrm>
          <a:prstGeom prst="rect">
            <a:avLst/>
          </a:prstGeom>
          <a:solidFill>
            <a:srgbClr val="A06A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2"/>
          <p:cNvSpPr/>
          <p:nvPr/>
        </p:nvSpPr>
        <p:spPr>
          <a:xfrm>
            <a:off x="0" y="122107"/>
            <a:ext cx="1289538" cy="436119"/>
          </a:xfrm>
          <a:prstGeom prst="rect">
            <a:avLst/>
          </a:prstGeom>
          <a:solidFill>
            <a:srgbClr val="A06A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19536" y="1556792"/>
            <a:ext cx="84249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  Этот город — административный центр области, который находится в лесостепной и степной природных зонах. Город миллионер. Расположен на возвышенном берегу р. Волги, которая делает в этом районе петлю «Лука» и пересекается мощными транспортными магистралями широтного направления. Промышленность представлена производством самолётов, космической техники, оборудованием для нефтяной промышленности; нефтеперерабатывающей и др.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1544" y="620688"/>
            <a:ext cx="7853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Bookman Old Style" pitchFamily="18" charset="0"/>
              </a:rPr>
              <a:t>Узнай объект по описанию</a:t>
            </a:r>
            <a:endParaRPr lang="ru-RU" sz="4000" b="1" dirty="0"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/>
          <p:nvPr/>
        </p:nvSpPr>
        <p:spPr>
          <a:xfrm>
            <a:off x="9612922" y="5884986"/>
            <a:ext cx="2579077" cy="973014"/>
          </a:xfrm>
          <a:prstGeom prst="rect">
            <a:avLst/>
          </a:prstGeom>
          <a:solidFill>
            <a:srgbClr val="A06A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2"/>
          <p:cNvSpPr/>
          <p:nvPr/>
        </p:nvSpPr>
        <p:spPr>
          <a:xfrm>
            <a:off x="10902461" y="-1"/>
            <a:ext cx="1289539" cy="446665"/>
          </a:xfrm>
          <a:prstGeom prst="rect">
            <a:avLst/>
          </a:prstGeom>
          <a:solidFill>
            <a:srgbClr val="A06A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2"/>
          <p:cNvSpPr/>
          <p:nvPr/>
        </p:nvSpPr>
        <p:spPr>
          <a:xfrm>
            <a:off x="0" y="6030975"/>
            <a:ext cx="1947922" cy="826503"/>
          </a:xfrm>
          <a:prstGeom prst="rect">
            <a:avLst/>
          </a:prstGeom>
          <a:solidFill>
            <a:srgbClr val="A06A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2"/>
          <p:cNvSpPr/>
          <p:nvPr/>
        </p:nvSpPr>
        <p:spPr>
          <a:xfrm>
            <a:off x="0" y="122107"/>
            <a:ext cx="1289538" cy="436119"/>
          </a:xfrm>
          <a:prstGeom prst="rect">
            <a:avLst/>
          </a:prstGeom>
          <a:solidFill>
            <a:srgbClr val="A06A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2" descr="https://cf2.ppt-online.org/files2/slide/v/vXK1J0Hjsa2ERw4UnbgkIdGC5pyOzTVqexMZ63/slide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7488" y="0"/>
            <a:ext cx="8328248" cy="623805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Желтый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312</Words>
  <Application>Microsoft Office PowerPoint</Application>
  <PresentationFormat>Широкоэкранный</PresentationFormat>
  <Paragraphs>35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Aharoni</vt:lpstr>
      <vt:lpstr>Arial</vt:lpstr>
      <vt:lpstr>Bookman Old Style</vt:lpstr>
      <vt:lpstr>Calibri</vt:lpstr>
      <vt:lpstr>Garamond</vt:lpstr>
      <vt:lpstr>Тема Office</vt:lpstr>
      <vt:lpstr>" Подготовка к ВПР. Задания ВПР направленные на оценку умений применять полученные знания в практических ситуациях."</vt:lpstr>
      <vt:lpstr>Презентация PowerPoint</vt:lpstr>
      <vt:lpstr>Направления работы</vt:lpstr>
      <vt:lpstr>Приемы работы</vt:lpstr>
      <vt:lpstr>Примеры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 Подготовка к ВПР. Задания ВПР направленные на оценку умений применять полученные знания в практических ситуациях."</dc:title>
  <dc:creator>User</dc:creator>
  <cp:lastModifiedBy>USER</cp:lastModifiedBy>
  <cp:revision>23</cp:revision>
  <dcterms:modified xsi:type="dcterms:W3CDTF">2024-03-29T17:05:37Z</dcterms:modified>
</cp:coreProperties>
</file>