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handoutMasterIdLst>
    <p:handoutMasterId r:id="rId21"/>
  </p:handout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  <p:sldId id="27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AC5F4-78A5-4A6B-8FD2-9D8C69AD55AA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76D3DA-44F7-4272-B08B-4CE9F9FB0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96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8B5E5C8-E1FD-4692-AC12-6CD4299D649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D5D290F-9FD8-4898-B63B-A648FAE2997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988840"/>
            <a:ext cx="7488832" cy="1544192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выполнения заданий КИМ ОГЭ по истории в 2025 г.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91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88640"/>
            <a:ext cx="77048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экзамена 2025 года по предмету «История» говорят о том, что в общей массе обучающиеся на базовом уровне усвоили учебный материал, и это можно считать достаточным. Все задания, относящиеся к базовому уровню сложности, в Юго-Восточном образовательном округе были успешно выполнены со средним значением более 70%, что является хорошим показателем.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заданий повышенного уровня сложности по Юго-Восточному округу составляют 67,1%, что свидетельствует о достаточном уровне познавательной деятельности экзаменуемых.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5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132856"/>
            <a:ext cx="749808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трудные задания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71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91750"/>
            <a:ext cx="7417727" cy="2586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996952"/>
            <a:ext cx="7528880" cy="3096344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проверяет знание по хронологии и датам из истории России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древнейших времён до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1914г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Средний показатель выполнения составляет 47%. В анализируемых  вариантах задание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проверяло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дат и умение расставить их в хронологической последовательности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56049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772816"/>
            <a:ext cx="7746064" cy="4475584"/>
          </a:xfrm>
        </p:spPr>
        <p:txBody>
          <a:bodyPr>
            <a:normAutofit fontScale="77500" lnSpcReduction="20000"/>
          </a:bodyPr>
          <a:lstStyle/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проверку умения выявлять общее и различное в событиях, явлениях, деятельности исторических личностей из истории России с древности до 1914 года.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является одним из важнейших планируемых предметных результатов в соответствии с ФГОС, который закрепляет необходимость формирования у обучающихся умения сравнивать исторические события, явления, процессы в различные исторические эпохи.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вызвало затруднения у всех групп участников. (0%-25%-0%-50%). Средний процент выполнения этого задания 29%.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0648"/>
            <a:ext cx="7617502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709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3404727"/>
            <a:ext cx="7498080" cy="2963416"/>
          </a:xfrm>
        </p:spPr>
        <p:txBody>
          <a:bodyPr>
            <a:normAutofit fontScale="85000" lnSpcReduction="20000"/>
          </a:bodyPr>
          <a:lstStyle/>
          <a:p>
            <a:pPr marL="82296" indent="0" algn="just">
              <a:buNone/>
            </a:pPr>
            <a:r>
              <a:rPr lang="ru-RU" dirty="0"/>
              <a:t>высокого уровня, </a:t>
            </a:r>
            <a:r>
              <a:rPr lang="ru-RU" dirty="0" smtClean="0"/>
              <a:t>требовало </a:t>
            </a:r>
            <a:r>
              <a:rPr lang="ru-RU" dirty="0"/>
              <a:t>знаний большого объема фактического материала и умения анализировать, сопоставлять информацию, аргументировать свое отношение к информации. </a:t>
            </a:r>
            <a:endParaRPr lang="ru-RU" dirty="0" smtClean="0"/>
          </a:p>
          <a:p>
            <a:pPr marL="82296" indent="0" algn="just">
              <a:buNone/>
            </a:pPr>
            <a:r>
              <a:rPr lang="ru-RU" dirty="0" smtClean="0"/>
              <a:t>С этим заданием </a:t>
            </a:r>
            <a:r>
              <a:rPr lang="ru-RU" dirty="0"/>
              <a:t>справились в среднем 37% школьников. Группа выпускников «отлично» выполнила это задание на 83%.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6632"/>
            <a:ext cx="7316609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276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100" y="130898"/>
            <a:ext cx="7719195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393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332656"/>
            <a:ext cx="7674056" cy="5915744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800" dirty="0"/>
              <a:t>Независимо от проверяемого содержания экзаменуемые испытывают затруднения в задании 22 – 49% повышенного уровня. </a:t>
            </a:r>
            <a:endParaRPr lang="ru-RU" sz="2800" dirty="0" smtClean="0"/>
          </a:p>
          <a:p>
            <a:pPr marL="82296" indent="0" algn="just">
              <a:buNone/>
            </a:pPr>
            <a:r>
              <a:rPr lang="ru-RU" sz="2800" dirty="0" smtClean="0"/>
              <a:t>Совсем </a:t>
            </a:r>
            <a:r>
              <a:rPr lang="ru-RU" sz="2800" dirty="0"/>
              <a:t>не справились выпускники, получившие оценку «2» (0%), группа»3» - 25%, и очень слабо справилась с этим заданием группа, получившая за экзамен «4» - 36%.  </a:t>
            </a:r>
            <a:endParaRPr lang="ru-RU" sz="2800" dirty="0" smtClean="0"/>
          </a:p>
          <a:p>
            <a:pPr marL="82296" indent="0" algn="just">
              <a:buNone/>
            </a:pPr>
            <a:r>
              <a:rPr lang="ru-RU" sz="2800" dirty="0" smtClean="0"/>
              <a:t>Это </a:t>
            </a:r>
            <a:r>
              <a:rPr lang="ru-RU" sz="2800" dirty="0"/>
              <a:t>задание части 2 с развернутым ответом, в котором требовалось найти фактические ошибки в тексте, исправить их, а ответ оформить по образцу в таблице.</a:t>
            </a:r>
          </a:p>
        </p:txBody>
      </p:sp>
    </p:spTree>
    <p:extLst>
      <p:ext uri="{BB962C8B-B14F-4D97-AF65-F5344CB8AC3E}">
        <p14:creationId xmlns:p14="http://schemas.microsoft.com/office/powerpoint/2010/main" val="8243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101297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Наименее сформированные умения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195664"/>
          </a:xfrm>
        </p:spPr>
        <p:txBody>
          <a:bodyPr>
            <a:normAutofit fontScale="62500" lnSpcReduction="20000"/>
          </a:bodyPr>
          <a:lstStyle/>
          <a:p>
            <a:pPr marL="82296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умение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выстроить последовательность указанных событий, процессов (задание 2) </a:t>
            </a:r>
          </a:p>
          <a:p>
            <a:pPr marL="82296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умение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с исторической картой-схемой (задания 8, 9) в группах участников, получивших «2» и «3»;</a:t>
            </a:r>
          </a:p>
          <a:p>
            <a:pPr marL="82296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умение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данные иллюстративного и текстового материала при ответе на вопросы истории культуры (задания 13, 14) в группах участников, получивших «2» и «3»;</a:t>
            </a:r>
          </a:p>
          <a:p>
            <a:pPr marL="82296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умение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выявлять общие и различные черты сравниваемых событий и явлений (задание 23);</a:t>
            </a:r>
          </a:p>
          <a:p>
            <a:pPr marL="82296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умение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причины и следствия важных исторических событий (задание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22). Выполнение заданий такого типа требует от учеников не только знаний основных разделов истории, но и навыков анализа исторической ситуации, умения чётко и правильно формулировать свой ответ. Сложными оказались вопросы, связанные с социально-экономической и внешней политикой.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410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Вероятные причины затруднений и типичных ошибок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92500" lnSpcReduction="10000"/>
          </a:bodyPr>
          <a:lstStyle/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Фактологический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 недостаточно усвоен, а количество часов часто не позволяет отработать навыки работы с исторической картой и культурой России;</a:t>
            </a:r>
          </a:p>
          <a:p>
            <a:pPr marL="82296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Слабые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связи не способствуют усвоению предмета;</a:t>
            </a: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реального представления о сложности предмета;</a:t>
            </a: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реальной самоподготовки со стороны учащихся.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73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94096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24744"/>
            <a:ext cx="7746064" cy="5267672"/>
          </a:xfrm>
        </p:spPr>
        <p:txBody>
          <a:bodyPr>
            <a:normAutofit fontScale="70000" lnSpcReduction="20000"/>
          </a:bodyPr>
          <a:lstStyle/>
          <a:p>
            <a:pPr marL="82296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осуществлять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систематическую работу по преодолению пробелов знаний через  факультативные  и элективные курсы,  дополнительные занятия,  использование Интернет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ресурсов</a:t>
            </a:r>
          </a:p>
          <a:p>
            <a:pPr marL="82296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Постоянно и целенаправленно отрабатывать основные умения, знания и навыки, использовать полученные знания в практической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органично включать задания, идентичные заданиям ОГЭ, в текущие контрольные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Применять адекватные формы и методы работы со слабыми и сильными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</a:t>
            </a: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Поддержка психологической устойчивости у обучающихся. Повышать мотивацию к ликвидации пробелов в изучении отдельных тем,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разделов</a:t>
            </a: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Провести анализ собственных затруднений. Обновить справочный и дополнительный материал </a:t>
            </a:r>
          </a:p>
        </p:txBody>
      </p:sp>
    </p:spTree>
    <p:extLst>
      <p:ext uri="{BB962C8B-B14F-4D97-AF65-F5344CB8AC3E}">
        <p14:creationId xmlns:p14="http://schemas.microsoft.com/office/powerpoint/2010/main" val="153014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60648"/>
            <a:ext cx="7746064" cy="598775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КИМ ОГЭ по истории в 2025 году охватывает содержание предмета «История» с древнейших времён до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1914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Экзаменационная работа состоит из двух частей, включающих в себя 24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уровней сложности: базового (14), повышенного (7)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высокого (3)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заданий – 1 балл; </a:t>
            </a:r>
          </a:p>
          <a:p>
            <a:pPr marL="82296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заданий – 2 балла;</a:t>
            </a:r>
          </a:p>
          <a:p>
            <a:pPr marL="82296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задания – 3 балла (22 и 24)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87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Перевод баллов в оценки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0-10 – 2</a:t>
            </a:r>
          </a:p>
          <a:p>
            <a:pPr marL="82296" indent="0" algn="ctr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11-20 – 3</a:t>
            </a:r>
          </a:p>
          <a:p>
            <a:pPr marL="82296" indent="0" algn="ctr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21-29 – 4</a:t>
            </a:r>
          </a:p>
          <a:p>
            <a:pPr marL="82296" indent="0" algn="ctr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30-37 - 5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05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60648"/>
            <a:ext cx="7746064" cy="5987752"/>
          </a:xfrm>
        </p:spPr>
        <p:txBody>
          <a:bodyPr/>
          <a:lstStyle/>
          <a:p>
            <a:pPr marL="82296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2025 г., в Юго-Восточном образовательном округе ОГЭ по истории сдавали 19 человек.</a:t>
            </a:r>
          </a:p>
          <a:p>
            <a:pPr marL="82296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человек – 5</a:t>
            </a:r>
          </a:p>
          <a:p>
            <a:pPr marL="82296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человек – 4</a:t>
            </a:r>
          </a:p>
          <a:p>
            <a:pPr marL="82296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человека – 3</a:t>
            </a:r>
          </a:p>
          <a:p>
            <a:pPr marL="82296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человек - 2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16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681390"/>
              </p:ext>
            </p:extLst>
          </p:nvPr>
        </p:nvGraphicFramePr>
        <p:xfrm>
          <a:off x="1259632" y="404664"/>
          <a:ext cx="7424357" cy="5184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074"/>
                <a:gridCol w="1314111"/>
                <a:gridCol w="948833"/>
                <a:gridCol w="1066138"/>
                <a:gridCol w="833013"/>
                <a:gridCol w="833013"/>
                <a:gridCol w="830043"/>
                <a:gridCol w="723132"/>
              </a:tblGrid>
              <a:tr h="9235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 </a:t>
                      </a:r>
                      <a:b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КИМ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процент выполнения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выполнения</a:t>
                      </a:r>
                      <a:r>
                        <a:rPr lang="ru-RU" sz="11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задания в субъекте Российской Федерации в группах участников экзамена,  </a:t>
                      </a:r>
                      <a:b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получивших отметку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55647">
                <a:tc>
                  <a:txBody>
                    <a:bodyPr/>
                    <a:lstStyle/>
                    <a:p>
                      <a:pPr indent="42545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55647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России с древнейших времён до 1914 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59411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50%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59411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50%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473200" y="2149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67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665394"/>
              </p:ext>
            </p:extLst>
          </p:nvPr>
        </p:nvGraphicFramePr>
        <p:xfrm>
          <a:off x="1187624" y="260648"/>
          <a:ext cx="7560840" cy="60486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2179"/>
                <a:gridCol w="1338268"/>
                <a:gridCol w="966276"/>
                <a:gridCol w="1085737"/>
                <a:gridCol w="739450"/>
                <a:gridCol w="848326"/>
                <a:gridCol w="845302"/>
                <a:gridCol w="845302"/>
              </a:tblGrid>
              <a:tr h="1374698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74698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76%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9879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XVIII – начало ХХ в.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74698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74698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75%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93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71909"/>
              </p:ext>
            </p:extLst>
          </p:nvPr>
        </p:nvGraphicFramePr>
        <p:xfrm>
          <a:off x="1259632" y="260648"/>
          <a:ext cx="7488832" cy="56886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3682"/>
                <a:gridCol w="1325523"/>
                <a:gridCol w="957073"/>
                <a:gridCol w="1075397"/>
                <a:gridCol w="732408"/>
                <a:gridCol w="840247"/>
                <a:gridCol w="837251"/>
                <a:gridCol w="837251"/>
              </a:tblGrid>
              <a:tr h="1422158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67%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22158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22158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22158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фактов истории культуры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29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807038"/>
              </p:ext>
            </p:extLst>
          </p:nvPr>
        </p:nvGraphicFramePr>
        <p:xfrm>
          <a:off x="1115616" y="260649"/>
          <a:ext cx="7776863" cy="61206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7670"/>
                <a:gridCol w="1376505"/>
                <a:gridCol w="993883"/>
                <a:gridCol w="1116758"/>
                <a:gridCol w="760577"/>
                <a:gridCol w="872564"/>
                <a:gridCol w="869453"/>
                <a:gridCol w="869453"/>
              </a:tblGrid>
              <a:tr h="941643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фактов истории культуры с древнейших времён до 1914 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75%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12465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зарубежных стран. Древний мир, Средние века, Новое время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12465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зарубежных стран. Древний мир, Средние века, Новое время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12465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зарубежных стран. Древний мир, Средние века, Новое время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41643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36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69887"/>
              </p:ext>
            </p:extLst>
          </p:nvPr>
        </p:nvGraphicFramePr>
        <p:xfrm>
          <a:off x="1187624" y="116632"/>
          <a:ext cx="7632847" cy="61926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0676"/>
                <a:gridCol w="1351014"/>
                <a:gridCol w="975478"/>
                <a:gridCol w="1096077"/>
                <a:gridCol w="746492"/>
                <a:gridCol w="856406"/>
                <a:gridCol w="853352"/>
                <a:gridCol w="853352"/>
              </a:tblGrid>
              <a:tr h="1076989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87%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76989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76989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66%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76989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75%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7742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50%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76989"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периодов истории России с древнейших времён до 1914 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12%   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83%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04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69</TotalTime>
  <Words>1191</Words>
  <Application>Microsoft Office PowerPoint</Application>
  <PresentationFormat>Экран (4:3)</PresentationFormat>
  <Paragraphs>386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Анализ выполнения заданий КИМ ОГЭ по истории в 2025 г.</vt:lpstr>
      <vt:lpstr>Презентация PowerPoint</vt:lpstr>
      <vt:lpstr>Перевод баллов в оценки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Наиболее трудные задания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Наименее сформированные умения</vt:lpstr>
      <vt:lpstr>Вероятные причины затруднений и типичных ошибок обучающихся</vt:lpstr>
      <vt:lpstr>Рекомендации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выполнения заданий КИМ ОГЭ по истории в 2025 г.</dc:title>
  <dc:creator>Qwerty</dc:creator>
  <cp:lastModifiedBy>Qwerty</cp:lastModifiedBy>
  <cp:revision>8</cp:revision>
  <cp:lastPrinted>2025-08-25T09:45:43Z</cp:lastPrinted>
  <dcterms:created xsi:type="dcterms:W3CDTF">2025-08-25T08:36:53Z</dcterms:created>
  <dcterms:modified xsi:type="dcterms:W3CDTF">2025-08-25T09:47:28Z</dcterms:modified>
</cp:coreProperties>
</file>