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77" r:id="rId1"/>
  </p:sldMasterIdLst>
  <p:sldIdLst>
    <p:sldId id="256" r:id="rId2"/>
    <p:sldId id="268" r:id="rId3"/>
    <p:sldId id="257" r:id="rId4"/>
    <p:sldId id="258" r:id="rId5"/>
    <p:sldId id="275" r:id="rId6"/>
    <p:sldId id="276" r:id="rId7"/>
    <p:sldId id="278" r:id="rId8"/>
    <p:sldId id="279" r:id="rId9"/>
    <p:sldId id="280" r:id="rId10"/>
    <p:sldId id="262" r:id="rId11"/>
    <p:sldId id="272" r:id="rId12"/>
    <p:sldId id="282" r:id="rId13"/>
    <p:sldId id="281" r:id="rId14"/>
    <p:sldId id="269" r:id="rId15"/>
    <p:sldId id="283" r:id="rId16"/>
    <p:sldId id="271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61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0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832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0973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749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6378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601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337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62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98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3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68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57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61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19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80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49710C-942E-48AC-AB31-72C63EF2542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E15989-F518-41C4-A813-3CE621A6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3536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2960" y="565265"/>
            <a:ext cx="9127375" cy="262682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окружного этапа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олимпиады по физической культуре.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763193"/>
            <a:ext cx="10812290" cy="1028007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Тренер-преподаватель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Щербакова И.Ю.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1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9230" y="457200"/>
            <a:ext cx="10055832" cy="10640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Теоретико-методическое испытание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9-11кл.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6845" y="1762299"/>
            <a:ext cx="10188835" cy="4655126"/>
          </a:xfrm>
        </p:spPr>
        <p:txBody>
          <a:bodyPr>
            <a:normAutofit fontScale="85000" lnSpcReduction="20000"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объединены в 6 групп:</a:t>
            </a:r>
          </a:p>
          <a:p>
            <a:pPr indent="0">
              <a:lnSpc>
                <a:spcPct val="115000"/>
              </a:lnSpc>
              <a:buNone/>
            </a:pP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Задания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закрытой форме №№ 1-14, с выбором одного правильного ответа. При выполнении этих заданий необходимо выбрать одно правильное завершение из предложенных вариантов, и зачеркиванием соответствующего квадрата внести в бланк ответов: «а», «б», «в» или «г». 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закрытой форме № 15 оценивается, если отмечены все правильные варианты. Это условие указано в задании: «Отметьте все правильные позиции».</a:t>
            </a:r>
          </a:p>
          <a:p>
            <a:pPr indent="0">
              <a:lnSpc>
                <a:spcPct val="115000"/>
              </a:lnSpc>
              <a:buNone/>
            </a:pP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в открытой форме №№ 16-21, то есть без предложенных вариантов ответов. При выполнении этого задания необходимо самостоятельно подобрать определение, которое, завершая высказывание, образует истинное утверждение. Правильно подобранное определение вписывайте в соответствующую графу бланка ответов. </a:t>
            </a:r>
            <a:endParaRPr lang="ru-RU" sz="19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Задания «на соответствие» № 22-23, где Вы должны найти правильные связи позиций из двух столбцов таблицы и вписать их в бланке ответов в таблицу, например: 1 – а, 2 – г и т.д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9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Задания в форме, предполагающей перечисление №№ 24-25, где Вы должны перечислить известные Вам факты, характеристики и т.д. Записи выполняются в бланке ответов. Записи должны быть разборчивыми. </a:t>
            </a:r>
            <a:endParaRPr lang="ru-RU" sz="19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Задание с иллюстрациями или графическими изображениями двигательных действий (пиктограммы) № 26. </a:t>
            </a:r>
            <a:endParaRPr lang="ru-RU" sz="19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Задание-задача. Решите задачу, решение и ответ запишите в бланк ответов.</a:t>
            </a:r>
          </a:p>
          <a:p>
            <a:pPr indent="0">
              <a:lnSpc>
                <a:spcPct val="115000"/>
              </a:lnSpc>
              <a:buNone/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93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677" y="256153"/>
            <a:ext cx="9399126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участия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Теоретико-методическом испытании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773915"/>
              </p:ext>
            </p:extLst>
          </p:nvPr>
        </p:nvGraphicFramePr>
        <p:xfrm>
          <a:off x="1105084" y="1936144"/>
          <a:ext cx="9161135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32">
                  <a:extLst>
                    <a:ext uri="{9D8B030D-6E8A-4147-A177-3AD203B41FA5}">
                      <a16:colId xmlns:a16="http://schemas.microsoft.com/office/drawing/2014/main" val="1096133261"/>
                    </a:ext>
                  </a:extLst>
                </a:gridCol>
                <a:gridCol w="2759826">
                  <a:extLst>
                    <a:ext uri="{9D8B030D-6E8A-4147-A177-3AD203B41FA5}">
                      <a16:colId xmlns:a16="http://schemas.microsoft.com/office/drawing/2014/main" val="2797365834"/>
                    </a:ext>
                  </a:extLst>
                </a:gridCol>
                <a:gridCol w="1354974">
                  <a:extLst>
                    <a:ext uri="{9D8B030D-6E8A-4147-A177-3AD203B41FA5}">
                      <a16:colId xmlns:a16="http://schemas.microsoft.com/office/drawing/2014/main" val="2042316545"/>
                    </a:ext>
                  </a:extLst>
                </a:gridCol>
                <a:gridCol w="1845426">
                  <a:extLst>
                    <a:ext uri="{9D8B030D-6E8A-4147-A177-3AD203B41FA5}">
                      <a16:colId xmlns:a16="http://schemas.microsoft.com/office/drawing/2014/main" val="1779650566"/>
                    </a:ext>
                  </a:extLst>
                </a:gridCol>
                <a:gridCol w="1230284">
                  <a:extLst>
                    <a:ext uri="{9D8B030D-6E8A-4147-A177-3AD203B41FA5}">
                      <a16:colId xmlns:a16="http://schemas.microsoft.com/office/drawing/2014/main" val="1658000373"/>
                    </a:ext>
                  </a:extLst>
                </a:gridCol>
                <a:gridCol w="1562793">
                  <a:extLst>
                    <a:ext uri="{9D8B030D-6E8A-4147-A177-3AD203B41FA5}">
                      <a16:colId xmlns:a16="http://schemas.microsoft.com/office/drawing/2014/main" val="121484569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девушки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юноши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балл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 балл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990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 в закрытой форме № 1-15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5,41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5,91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426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 в открытой форме №№ 16-21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611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 «на соответствие» № 22-23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302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 в форме, предполагающей перечисление №№ 24-25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834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Задание с графическими изображениями двигательных действий (пиктограммы) № 26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10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Задание-задача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064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925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21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0429904" cy="610986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3600" cap="none" dirty="0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в открытой форме №№ </a:t>
            </a:r>
            <a:r>
              <a:rPr lang="ru-RU" sz="3600" cap="none" dirty="0" smtClean="0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16-21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1296787"/>
            <a:ext cx="9631884" cy="4494414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16.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Жизненная емкость легких (ЖЕЛ), определенная с помощью спирометра, оценивается по сравнению с нормой, рассчитанной по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формуле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Людвига  </a:t>
            </a:r>
            <a:endParaRPr lang="ru-RU" sz="18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17.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Воздействие физических упражнений на организм занимающегося, вызывающее активную реакцию его функциональных систем,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называется -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нагрузкой (физической)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</a:p>
          <a:p>
            <a:pPr algn="just"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18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Подача на вылет в большом теннисе, выполненная таким образом, когда мяч попадает в нужный квадрат, при этом соперник не сумел дотянуться до мяча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называется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1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эйс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19.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Расположение спортсменов по ранжиру в соответствии с уровнем показанных спортивных результатов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называется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- рейтинг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20.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Ограничитель беговой дорожки по ее внутреннему периметру </a:t>
            </a: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называется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- бровка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21.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Группа лиц, участвующая в спортивных соревнованиях, объединенная принадлежностью к одному спортивному коллективу, обозначается как 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- команда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0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182881"/>
            <a:ext cx="10496406" cy="1080654"/>
          </a:xfrm>
        </p:spPr>
        <p:txBody>
          <a:bodyPr>
            <a:noAutofit/>
          </a:bodyPr>
          <a:lstStyle/>
          <a:p>
            <a:pPr algn="ctr"/>
            <a:r>
              <a:rPr lang="ru-RU" sz="3600" cap="none" dirty="0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в форме, предполагающей перечисление №№ 24-25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1263535"/>
            <a:ext cx="9814763" cy="4527665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24. На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одних Олимпийских играх 8 золотых медалей завоевал…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Ответы напишите в таблице бланка ответов.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230906"/>
              </p:ext>
            </p:extLst>
          </p:nvPr>
        </p:nvGraphicFramePr>
        <p:xfrm>
          <a:off x="2417301" y="1881447"/>
          <a:ext cx="4569460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2902845">
                  <a:extLst>
                    <a:ext uri="{9D8B030D-6E8A-4147-A177-3AD203B41FA5}">
                      <a16:colId xmlns:a16="http://schemas.microsoft.com/office/drawing/2014/main" val="1021212650"/>
                    </a:ext>
                  </a:extLst>
                </a:gridCol>
                <a:gridCol w="1666615">
                  <a:extLst>
                    <a:ext uri="{9D8B030D-6E8A-4147-A177-3AD203B41FA5}">
                      <a16:colId xmlns:a16="http://schemas.microsoft.com/office/drawing/2014/main" val="15788590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57277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7277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Фелпс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903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7277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Гражданство (страна)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7277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542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7277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спорта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7277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133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7277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 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 </a:t>
                      </a: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7277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735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0311" y="3366346"/>
            <a:ext cx="8174183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25. Перечислите ошибки, в результате которых испытание (тест) комплекса ГТО «подтягивание на высокой перекладине" НЕ засчитывается. </a:t>
            </a:r>
            <a:endParaRPr 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72770" algn="just">
              <a:lnSpc>
                <a:spcPct val="150000"/>
              </a:lnSpc>
              <a:spcAft>
                <a:spcPts val="0"/>
              </a:spcAft>
            </a:pPr>
            <a:r>
              <a:rPr lang="ru-RU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Ошибки при выполнении упражнения:</a:t>
            </a:r>
            <a:endParaRPr lang="ru-RU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72770" algn="just">
              <a:lnSpc>
                <a:spcPct val="150000"/>
              </a:lnSpc>
              <a:spcAft>
                <a:spcPts val="0"/>
              </a:spcAft>
            </a:pPr>
            <a:r>
              <a:rPr lang="ru-RU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подбородок тестируемого оказался ниже уровня грифа перекладины; </a:t>
            </a:r>
            <a:endParaRPr lang="ru-RU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72770" algn="just">
              <a:lnSpc>
                <a:spcPct val="150000"/>
              </a:lnSpc>
              <a:spcAft>
                <a:spcPts val="0"/>
              </a:spcAft>
            </a:pPr>
            <a:r>
              <a:rPr lang="ru-RU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широкий хват при выполнении исходного положения; </a:t>
            </a:r>
            <a:endParaRPr lang="ru-RU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72770" algn="just">
              <a:lnSpc>
                <a:spcPct val="150000"/>
              </a:lnSpc>
              <a:spcAft>
                <a:spcPts val="0"/>
              </a:spcAft>
            </a:pPr>
            <a:r>
              <a:rPr lang="ru-RU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фиксация исходного положения менее чем на 1 секунду; </a:t>
            </a:r>
            <a:endParaRPr lang="ru-RU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72770" algn="just">
              <a:lnSpc>
                <a:spcPct val="150000"/>
              </a:lnSpc>
              <a:spcAft>
                <a:spcPts val="0"/>
              </a:spcAft>
            </a:pPr>
            <a:r>
              <a:rPr lang="ru-RU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совершение «маятниковых» движений с остановкой; </a:t>
            </a:r>
            <a:endParaRPr lang="ru-RU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72770" algn="just">
              <a:lnSpc>
                <a:spcPct val="150000"/>
              </a:lnSpc>
              <a:spcAft>
                <a:spcPts val="0"/>
              </a:spcAft>
            </a:pPr>
            <a:r>
              <a:rPr lang="ru-RU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 принятии исходного положения, руки тестируемого согнуты в локтевых суставах; </a:t>
            </a:r>
            <a:endParaRPr lang="ru-RU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72770" algn="just">
              <a:lnSpc>
                <a:spcPct val="150000"/>
              </a:lnSpc>
              <a:spcAft>
                <a:spcPts val="0"/>
              </a:spcAft>
            </a:pPr>
            <a:r>
              <a:rPr lang="ru-RU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 принятии исходного положения, ноги тестируемого согнуты в коленных суставах; </a:t>
            </a:r>
            <a:endParaRPr lang="ru-RU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72770" algn="just">
              <a:lnSpc>
                <a:spcPct val="150000"/>
              </a:lnSpc>
              <a:spcAft>
                <a:spcPts val="0"/>
              </a:spcAft>
            </a:pPr>
            <a:r>
              <a:rPr lang="ru-RU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 движении вверх у тестируемого, ноги согнуты в коленных суставах; </a:t>
            </a:r>
            <a:endParaRPr lang="ru-RU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72770" algn="just">
              <a:lnSpc>
                <a:spcPct val="150000"/>
              </a:lnSpc>
              <a:spcAft>
                <a:spcPts val="0"/>
              </a:spcAft>
            </a:pPr>
            <a:r>
              <a:rPr lang="ru-RU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явно видимое поочередное (неравномерное) сгибание рук; </a:t>
            </a:r>
            <a:endParaRPr lang="ru-RU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72770" algn="just">
              <a:lnSpc>
                <a:spcPct val="150000"/>
              </a:lnSpc>
              <a:spcAft>
                <a:spcPts val="0"/>
              </a:spcAft>
            </a:pPr>
            <a:r>
              <a:rPr lang="ru-RU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подтягивание рывками или с использованием маха ногами (туловища);</a:t>
            </a:r>
            <a:endParaRPr lang="ru-RU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4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7913" y="606828"/>
            <a:ext cx="9731636" cy="1404851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3200" cap="none" dirty="0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с графическими изображениями двигательных действий (пиктограммы) № 26</a:t>
            </a:r>
            <a:r>
              <a:rPr lang="ru-RU" sz="3200" cap="none" dirty="0">
                <a:ln>
                  <a:noFill/>
                </a:ln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200" cap="none" dirty="0">
                <a:ln>
                  <a:noFill/>
                </a:ln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2109" y="3258589"/>
            <a:ext cx="10413279" cy="209480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313" y="2011679"/>
            <a:ext cx="5899126" cy="93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4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353292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3600" cap="none" dirty="0" smtClean="0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Задание-задача №27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1396539"/>
            <a:ext cx="8925301" cy="439466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Тренировочная нагрузка на занятии составляет 70 % от максимального веса. При таком задании на тренировке Федя приседает со штангой весом 85 кг. Рассчитайте максимальный вес штанги для Феди в данном упражнении. Решение и ответ запишите в бланк ответов (результат округлите до целых единиц). </a:t>
            </a: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Решение: х =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(85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кг : 70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%)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 100% = 121 кг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Ответ:    максимальный вес штанги для Феди 121 кг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6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011" y="609600"/>
            <a:ext cx="9875519" cy="1385455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995055"/>
            <a:ext cx="9946331" cy="4046307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подготовки участников олимпиады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испытании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гимнастике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(незнание комбинации упражнений)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подготовки участников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 в теоретико-методическом испытании.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8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34509" y="214312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7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650" y="302029"/>
            <a:ext cx="10337029" cy="1320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проведение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окружного этапа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2524" y="1508760"/>
            <a:ext cx="10970232" cy="47756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ноября 2023г. - 2 практических испытания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- 30 баллов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Комплексное испытание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(«Спортивные игры» с элементами баскетбола и футбола)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- 25 баллов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ноября 2023г. - </a:t>
            </a:r>
            <a:r>
              <a:rPr lang="ru-RU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теоретико-методическое испытание и </a:t>
            </a: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испытание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Теоретико-методическое испытание -20 баллов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ё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гкая атлетика – 25 баллов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0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41070"/>
            <a:ext cx="10271963" cy="175398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олимпиады по физической культуре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(окружной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20735"/>
            <a:ext cx="10137524" cy="4320627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790787"/>
              </p:ext>
            </p:extLst>
          </p:nvPr>
        </p:nvGraphicFramePr>
        <p:xfrm>
          <a:off x="1625308" y="2545008"/>
          <a:ext cx="8230261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965">
                  <a:extLst>
                    <a:ext uri="{9D8B030D-6E8A-4147-A177-3AD203B41FA5}">
                      <a16:colId xmlns:a16="http://schemas.microsoft.com/office/drawing/2014/main" val="662247641"/>
                    </a:ext>
                  </a:extLst>
                </a:gridCol>
                <a:gridCol w="1072342">
                  <a:extLst>
                    <a:ext uri="{9D8B030D-6E8A-4147-A177-3AD203B41FA5}">
                      <a16:colId xmlns:a16="http://schemas.microsoft.com/office/drawing/2014/main" val="2330883878"/>
                    </a:ext>
                  </a:extLst>
                </a:gridCol>
                <a:gridCol w="1122218">
                  <a:extLst>
                    <a:ext uri="{9D8B030D-6E8A-4147-A177-3AD203B41FA5}">
                      <a16:colId xmlns:a16="http://schemas.microsoft.com/office/drawing/2014/main" val="368539207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335403999"/>
                    </a:ext>
                  </a:extLst>
                </a:gridCol>
                <a:gridCol w="1113905">
                  <a:extLst>
                    <a:ext uri="{9D8B030D-6E8A-4147-A177-3AD203B41FA5}">
                      <a16:colId xmlns:a16="http://schemas.microsoft.com/office/drawing/2014/main" val="2811431918"/>
                    </a:ext>
                  </a:extLst>
                </a:gridCol>
                <a:gridCol w="1197033">
                  <a:extLst>
                    <a:ext uri="{9D8B030D-6E8A-4147-A177-3AD203B41FA5}">
                      <a16:colId xmlns:a16="http://schemas.microsoft.com/office/drawing/2014/main" val="3974073607"/>
                    </a:ext>
                  </a:extLst>
                </a:gridCol>
                <a:gridCol w="1135518">
                  <a:extLst>
                    <a:ext uri="{9D8B030D-6E8A-4147-A177-3AD203B41FA5}">
                      <a16:colId xmlns:a16="http://schemas.microsoft.com/office/drawing/2014/main" val="1620446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районы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окружного этапа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7-8кл.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2022-2023гг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окружного этапа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9-11кл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2022-2023гг.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Заявленные участники окружного этапа 7-8кл 2023-2024гг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окружного этапа 7-8кл 2023-2024гг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Заявленные участники окружного этапа 9-11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2023-2024гг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окружного этапа 9-11кл.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2023-2024гг.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652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Алексеевский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837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Борский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624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Нефтегорский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66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517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6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82633"/>
            <a:ext cx="9962957" cy="129678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04851"/>
            <a:ext cx="10578100" cy="4621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Комбинация упражнений состоит из 6-7 соединений, каждое соединение имеет свою оценочную стоимость, которая прописана в программе испытания.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 возможная оценка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комбинацию упражнений составляет 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10,0 баллов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должен полностью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акробатическое упражнение, предусмотренное программой испытаний, которое имеет строго обязательный характер. В случае изменения установленной последовательности элементов упражнение не оценивается, и участник получает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 баллов. </a:t>
            </a:r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трудность упражнения или его части, выполненной участником, равна или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6,0 баллов,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упражнение считается не выполненным и участник получает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0,0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баллов.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922828" cy="120118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участия в практическом испытании гимнастика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208376"/>
              </p:ext>
            </p:extLst>
          </p:nvPr>
        </p:nvGraphicFramePr>
        <p:xfrm>
          <a:off x="1005840" y="2689782"/>
          <a:ext cx="8780089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495">
                  <a:extLst>
                    <a:ext uri="{9D8B030D-6E8A-4147-A177-3AD203B41FA5}">
                      <a16:colId xmlns:a16="http://schemas.microsoft.com/office/drawing/2014/main" val="768698837"/>
                    </a:ext>
                  </a:extLst>
                </a:gridCol>
                <a:gridCol w="1695796">
                  <a:extLst>
                    <a:ext uri="{9D8B030D-6E8A-4147-A177-3AD203B41FA5}">
                      <a16:colId xmlns:a16="http://schemas.microsoft.com/office/drawing/2014/main" val="308977838"/>
                    </a:ext>
                  </a:extLst>
                </a:gridCol>
                <a:gridCol w="1571105">
                  <a:extLst>
                    <a:ext uri="{9D8B030D-6E8A-4147-A177-3AD203B41FA5}">
                      <a16:colId xmlns:a16="http://schemas.microsoft.com/office/drawing/2014/main" val="370545118"/>
                    </a:ext>
                  </a:extLst>
                </a:gridCol>
                <a:gridCol w="1704109">
                  <a:extLst>
                    <a:ext uri="{9D8B030D-6E8A-4147-A177-3AD203B41FA5}">
                      <a16:colId xmlns:a16="http://schemas.microsoft.com/office/drawing/2014/main" val="2741935564"/>
                    </a:ext>
                  </a:extLst>
                </a:gridCol>
                <a:gridCol w="1722584">
                  <a:extLst>
                    <a:ext uri="{9D8B030D-6E8A-4147-A177-3AD203B41FA5}">
                      <a16:colId xmlns:a16="http://schemas.microsoft.com/office/drawing/2014/main" val="435449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районы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окружного этапа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7-8кл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2023-2024гг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юноши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окружного этапа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7-8кл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2023-2024гг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девушки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окружного этапа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9-11кл.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2023-2024гг.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юноши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окружного этапа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9-11кл.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2023-2024гг.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девушки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760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Алексеевский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79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Борский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1/0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99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Нефтегорский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294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0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856326" cy="64423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Комплексное испытание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1330037"/>
            <a:ext cx="10238712" cy="4846320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 комплекса упражнений из раздела «Спортивные 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игры» с элементами баскетбола и </a:t>
            </a:r>
            <a:r>
              <a:rPr lang="ru-RU" sz="23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футбола.</a:t>
            </a:r>
            <a:endParaRPr lang="ru-RU" sz="23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оценка испытания складывается из времени выполнения упражнения с учетом штрафного </a:t>
            </a:r>
            <a:r>
              <a:rPr lang="ru-RU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времени.</a:t>
            </a:r>
          </a:p>
          <a:p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Штрафное время: </a:t>
            </a:r>
          </a:p>
          <a:p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Баскетбол:</a:t>
            </a:r>
          </a:p>
          <a:p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непопадание мяча в кольцо </a:t>
            </a: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 с; </a:t>
            </a:r>
          </a:p>
          <a:p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 броска в кольцо неуказанным способом (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двухшажная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техника) </a:t>
            </a: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 с;</a:t>
            </a:r>
          </a:p>
          <a:p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обводка фишки не с той стороны, перешагивание через фишку, нахождение мяча с одной стороны фишки, а участника с другой </a:t>
            </a: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 с;</a:t>
            </a:r>
          </a:p>
          <a:p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нарушение правил в технике ведения мяча (пробежка, пронос мяча, двойное ведение, неправильная смена рук, выполнение ведения не той рукой, касание фишек-ориентиров) </a:t>
            </a: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 с (за каждое нарушение);</a:t>
            </a:r>
          </a:p>
          <a:p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Футбол: </a:t>
            </a:r>
          </a:p>
          <a:p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непопадание мяча в ворота </a:t>
            </a: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+10 с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удар мяча по воротам с нарушением указанной зоны,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наступание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(или за) линию </a:t>
            </a: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 с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обводка фишки не с той стороны, перешагивание через фишку, нахождение мяча с одной стороны фишки, а участника с другой </a:t>
            </a: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 с (за каждое нарушение).</a:t>
            </a:r>
          </a:p>
          <a:p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участник уходит с площадки, не окончив упражнение, он снимается с конкурсного испытания</a:t>
            </a:r>
            <a:r>
              <a:rPr lang="ru-RU" sz="2300" dirty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964" y="685799"/>
            <a:ext cx="9922828" cy="121781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участия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комплексном испытании «спортивные игры»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35649"/>
              </p:ext>
            </p:extLst>
          </p:nvPr>
        </p:nvGraphicFramePr>
        <p:xfrm>
          <a:off x="1355333" y="2166081"/>
          <a:ext cx="8780089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495">
                  <a:extLst>
                    <a:ext uri="{9D8B030D-6E8A-4147-A177-3AD203B41FA5}">
                      <a16:colId xmlns:a16="http://schemas.microsoft.com/office/drawing/2014/main" val="768698837"/>
                    </a:ext>
                  </a:extLst>
                </a:gridCol>
                <a:gridCol w="1695796">
                  <a:extLst>
                    <a:ext uri="{9D8B030D-6E8A-4147-A177-3AD203B41FA5}">
                      <a16:colId xmlns:a16="http://schemas.microsoft.com/office/drawing/2014/main" val="308977838"/>
                    </a:ext>
                  </a:extLst>
                </a:gridCol>
                <a:gridCol w="1571105">
                  <a:extLst>
                    <a:ext uri="{9D8B030D-6E8A-4147-A177-3AD203B41FA5}">
                      <a16:colId xmlns:a16="http://schemas.microsoft.com/office/drawing/2014/main" val="370545118"/>
                    </a:ext>
                  </a:extLst>
                </a:gridCol>
                <a:gridCol w="1704109">
                  <a:extLst>
                    <a:ext uri="{9D8B030D-6E8A-4147-A177-3AD203B41FA5}">
                      <a16:colId xmlns:a16="http://schemas.microsoft.com/office/drawing/2014/main" val="2741935564"/>
                    </a:ext>
                  </a:extLst>
                </a:gridCol>
                <a:gridCol w="1722584">
                  <a:extLst>
                    <a:ext uri="{9D8B030D-6E8A-4147-A177-3AD203B41FA5}">
                      <a16:colId xmlns:a16="http://schemas.microsoft.com/office/drawing/2014/main" val="435449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районы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окружного этапа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7-8кл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2023-2024гг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юноши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окружного этапа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7-8кл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2023-2024гг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девушки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окружного этапа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9-11кл.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2023-2024гг.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юноши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окружного этапа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9-11кл.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2023-2024гг.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девушки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760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Алексеевский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79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Борский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99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Нефтегорский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294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5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10729163" cy="81049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Лёгкая атлетика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1803862"/>
            <a:ext cx="10729163" cy="4372493"/>
          </a:xfrm>
        </p:spPr>
        <p:txBody>
          <a:bodyPr>
            <a:norm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Конкурсное испытание заключается в преодолении дистанции: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400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Девушки 7-8 класс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  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Бег на 800 м,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400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Юноши 7-8 класс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-  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Бег на 800 м.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endParaRPr lang="ru-RU" sz="2400" u="sng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Девушки </a:t>
            </a:r>
            <a:r>
              <a:rPr lang="ru-RU" sz="2400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9-11 класс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  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Бег на 1000 м,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400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Юноши 9-11 класс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-  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Бег на 1000 м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>
              <a:spcAft>
                <a:spcPts val="0"/>
              </a:spcAft>
            </a:pP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Фиксируется и оценивается время преодоления дистанции каждого участника (в сек.).</a:t>
            </a:r>
          </a:p>
          <a:p>
            <a:pPr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затраченное участником на преодолении дистанции, определяется с точностью до 0,01 сек.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9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964" y="685799"/>
            <a:ext cx="9922828" cy="121781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участия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лёгкой атлетике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222729"/>
              </p:ext>
            </p:extLst>
          </p:nvPr>
        </p:nvGraphicFramePr>
        <p:xfrm>
          <a:off x="1355333" y="2166081"/>
          <a:ext cx="8780089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495">
                  <a:extLst>
                    <a:ext uri="{9D8B030D-6E8A-4147-A177-3AD203B41FA5}">
                      <a16:colId xmlns:a16="http://schemas.microsoft.com/office/drawing/2014/main" val="768698837"/>
                    </a:ext>
                  </a:extLst>
                </a:gridCol>
                <a:gridCol w="1695796">
                  <a:extLst>
                    <a:ext uri="{9D8B030D-6E8A-4147-A177-3AD203B41FA5}">
                      <a16:colId xmlns:a16="http://schemas.microsoft.com/office/drawing/2014/main" val="308977838"/>
                    </a:ext>
                  </a:extLst>
                </a:gridCol>
                <a:gridCol w="1571105">
                  <a:extLst>
                    <a:ext uri="{9D8B030D-6E8A-4147-A177-3AD203B41FA5}">
                      <a16:colId xmlns:a16="http://schemas.microsoft.com/office/drawing/2014/main" val="370545118"/>
                    </a:ext>
                  </a:extLst>
                </a:gridCol>
                <a:gridCol w="1704109">
                  <a:extLst>
                    <a:ext uri="{9D8B030D-6E8A-4147-A177-3AD203B41FA5}">
                      <a16:colId xmlns:a16="http://schemas.microsoft.com/office/drawing/2014/main" val="2741935564"/>
                    </a:ext>
                  </a:extLst>
                </a:gridCol>
                <a:gridCol w="1722584">
                  <a:extLst>
                    <a:ext uri="{9D8B030D-6E8A-4147-A177-3AD203B41FA5}">
                      <a16:colId xmlns:a16="http://schemas.microsoft.com/office/drawing/2014/main" val="435449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районы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окружного этапа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7-8кл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2023-2024гг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юноши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окружного этапа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7-8кл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2023-2024гг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девушки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окружного этапа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9-11кл.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2023-2024гг.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юноши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окружного этапа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9-11кл.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2023-2024гг.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девушки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760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Алексеевский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79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Борский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99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Нефтегорский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294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6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603</TotalTime>
  <Words>1455</Words>
  <Application>Microsoft Office PowerPoint</Application>
  <PresentationFormat>Широкоэкранный</PresentationFormat>
  <Paragraphs>284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3</vt:lpstr>
      <vt:lpstr>Сектор</vt:lpstr>
      <vt:lpstr>Организация и проведение окружного этапа  олимпиады по физической культуре.</vt:lpstr>
      <vt:lpstr>Организация  проведение  окружного этапа</vt:lpstr>
      <vt:lpstr>Итоги олимпиады по физической культуре  (окружной этап)</vt:lpstr>
      <vt:lpstr>Гимнастика</vt:lpstr>
      <vt:lpstr>Итоги участия в практическом испытании гимнастика </vt:lpstr>
      <vt:lpstr>Комплексное испытание</vt:lpstr>
      <vt:lpstr>Итоги участия  в комплексном испытании «спортивные игры»</vt:lpstr>
      <vt:lpstr>Лёгкая атлетика</vt:lpstr>
      <vt:lpstr>Итоги участия  в  лёгкой атлетике</vt:lpstr>
      <vt:lpstr>Теоретико-методическое испытание  9-11кл.</vt:lpstr>
      <vt:lpstr>Итоги участия  в Теоретико-методическом испытании </vt:lpstr>
      <vt:lpstr>Задания в открытой форме №№ 16-21</vt:lpstr>
      <vt:lpstr>Задания в форме, предполагающей перечисление №№ 24-25</vt:lpstr>
      <vt:lpstr>Задание с графическими изображениями двигательных действий (пиктограммы) № 26 </vt:lpstr>
      <vt:lpstr>Задание-задача №27</vt:lpstr>
      <vt:lpstr>Выводы: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школьников  по физической культуре:  итоги, проблемы, пути решения</dc:title>
  <dc:creator>Igor</dc:creator>
  <cp:lastModifiedBy>Igor</cp:lastModifiedBy>
  <cp:revision>59</cp:revision>
  <dcterms:created xsi:type="dcterms:W3CDTF">2022-12-16T17:19:44Z</dcterms:created>
  <dcterms:modified xsi:type="dcterms:W3CDTF">2023-11-19T14:13:39Z</dcterms:modified>
</cp:coreProperties>
</file>