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4660"/>
  </p:normalViewPr>
  <p:slideViewPr>
    <p:cSldViewPr>
      <p:cViewPr>
        <p:scale>
          <a:sx n="66" d="100"/>
          <a:sy n="66" d="100"/>
        </p:scale>
        <p:origin x="-16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5737">
            <a:off x="132543" y="1462613"/>
            <a:ext cx="208478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7647F3-6155-4597-A719-23784FD0D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191" y="1074470"/>
            <a:ext cx="6858000" cy="2387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учебного пособия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Samara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3 -4 классов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DAB7394-897C-4187-B122-7E1BD1BF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946" y="4599565"/>
            <a:ext cx="6858000" cy="165576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Анисимова М.И.</a:t>
            </a:r>
          </a:p>
          <a:p>
            <a:pPr algn="r"/>
            <a:r>
              <a:rPr lang="ru-RU" dirty="0" smtClean="0"/>
              <a:t>Учитель английского языка </a:t>
            </a:r>
          </a:p>
          <a:p>
            <a:pPr algn="r"/>
            <a:r>
              <a:rPr lang="ru-RU" dirty="0" smtClean="0"/>
              <a:t>ГБОУ СОШ №» «ОЦ» с. Борское</a:t>
            </a:r>
            <a:endParaRPr lang="ru-RU" dirty="0"/>
          </a:p>
          <a:p>
            <a:pPr algn="r"/>
            <a:endParaRPr lang="ru-RU" dirty="0"/>
          </a:p>
          <a:p>
            <a:r>
              <a:rPr lang="ru-RU" dirty="0" smtClean="0"/>
              <a:t>2025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18787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D1395C-D78A-4053-99A4-1578FA8D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Уникальность пособия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ECCBA6-4306-487E-B699-2A0D95B70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Представлен учебный материал в свете Стратегии развития туризма Самарской области;</a:t>
            </a:r>
          </a:p>
          <a:p>
            <a:r>
              <a:rPr lang="ru-RU" dirty="0"/>
              <a:t>Аутентичный материал, адаптированный под уровни владения английским языком учащимися начальной школы;</a:t>
            </a:r>
          </a:p>
          <a:p>
            <a:r>
              <a:rPr lang="ru-RU" dirty="0"/>
              <a:t>Встраивается во все УМК, используемые при обучении иностранным языкам и рекомендуемые Минпросвещением России;</a:t>
            </a:r>
          </a:p>
          <a:p>
            <a:r>
              <a:rPr lang="ru-RU" dirty="0"/>
              <a:t>Материалы могут быть использованы в основной и внеурочной образовательной деятельности.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D2B79B-0FF6-48DB-A2B5-A07543E8F5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02885">
            <a:off x="7226218" y="-370342"/>
            <a:ext cx="1410283" cy="22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1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3220A0-B66B-4081-9943-9C579108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Цели проекта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A2B2B4-AAE7-494C-8329-CF1364B10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14" y="2185844"/>
            <a:ext cx="7886700" cy="5032375"/>
          </a:xfrm>
        </p:spPr>
        <p:txBody>
          <a:bodyPr>
            <a:normAutofit/>
          </a:bodyPr>
          <a:lstStyle/>
          <a:p>
            <a:r>
              <a:rPr lang="ru-RU" dirty="0"/>
              <a:t>Формирование умения представлять историю, экономику и культуру Самарской области гостям региона </a:t>
            </a:r>
          </a:p>
          <a:p>
            <a:r>
              <a:rPr lang="ru-RU" dirty="0"/>
              <a:t>Умение представлять регион на международной арене</a:t>
            </a:r>
          </a:p>
          <a:p>
            <a:endParaRPr lang="ru-RU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845" y="166255"/>
            <a:ext cx="2565440" cy="192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15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264F83-2338-4C13-AA3A-80704E9E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A14137-ED95-4FDC-8909-23F9F63BA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C7B3E3-571F-4B7A-B70B-947550E0B3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06986"/>
            <a:ext cx="7569889" cy="66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77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9A525E-41FD-4131-9513-AE6D75E4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8E829-1873-4F4A-BD3E-499DC58D5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Овладение знаниями об экономике, культуре, истории Самарской области;</a:t>
            </a:r>
          </a:p>
          <a:p>
            <a:r>
              <a:rPr lang="ru-RU" dirty="0"/>
              <a:t>Развитие навыков говорения в различных условных ситуациях общения с англоговорящими туристами и гостями региона; </a:t>
            </a:r>
          </a:p>
          <a:p>
            <a:r>
              <a:rPr lang="ru-RU" dirty="0"/>
              <a:t>Увеличение словарного запаса по теме краеведения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8297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происходит интеграция пособия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Samara Files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 обучения?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r>
              <a:rPr lang="ru-RU" dirty="0"/>
              <a:t>Встраивание учебного пособия </a:t>
            </a:r>
            <a:r>
              <a:rPr lang="en-US" dirty="0" smtClean="0"/>
              <a:t>Samara</a:t>
            </a:r>
            <a:r>
              <a:rPr lang="ru-RU" dirty="0" smtClean="0"/>
              <a:t> </a:t>
            </a:r>
            <a:r>
              <a:rPr lang="en-US" dirty="0" smtClean="0"/>
              <a:t>Files</a:t>
            </a:r>
            <a:r>
              <a:rPr lang="ru-RU" dirty="0" smtClean="0"/>
              <a:t> </a:t>
            </a:r>
            <a:r>
              <a:rPr lang="ru-RU" dirty="0"/>
              <a:t>осуществляется в КТП по основному УМК без выделения дополнительных часов</a:t>
            </a:r>
          </a:p>
          <a:p>
            <a:r>
              <a:rPr lang="ru-RU" dirty="0"/>
              <a:t>Вносятся изменения в разделы рабочей программы (пояснительную записку, содержание учебного предмета, календарно-тематическое планирование)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113140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F3D96E-107E-4E7E-A124-F311EB586B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0090" y="-320491"/>
            <a:ext cx="2154352" cy="24381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90" y="3759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Использование </a:t>
            </a:r>
            <a:r>
              <a:rPr lang="en-US" b="1" dirty="0" err="1"/>
              <a:t>SamaraFiles</a:t>
            </a:r>
            <a:r>
              <a:rPr lang="en-US" b="1" dirty="0"/>
              <a:t> </a:t>
            </a:r>
            <a:r>
              <a:rPr lang="ru-RU" b="1" dirty="0"/>
              <a:t>с УМК </a:t>
            </a:r>
            <a:r>
              <a:rPr lang="en-US" b="1" dirty="0"/>
              <a:t>Spotlight</a:t>
            </a:r>
            <a:endParaRPr lang="ru-RU" b="1" dirty="0"/>
          </a:p>
        </p:txBody>
      </p:sp>
      <p:pic>
        <p:nvPicPr>
          <p:cNvPr id="3074" name="Picture 2" descr="E:\SamaraFiles\ггимназ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7" t="36871"/>
          <a:stretch/>
        </p:blipFill>
        <p:spPr bwMode="auto">
          <a:xfrm>
            <a:off x="80208" y="2323918"/>
            <a:ext cx="83991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5520004" y="4713041"/>
            <a:ext cx="1805135" cy="595402"/>
          </a:xfrm>
          <a:custGeom>
            <a:avLst/>
            <a:gdLst>
              <a:gd name="connsiteX0" fmla="*/ 116114 w 2082866"/>
              <a:gd name="connsiteY0" fmla="*/ 159657 h 522514"/>
              <a:gd name="connsiteX1" fmla="*/ 188686 w 2082866"/>
              <a:gd name="connsiteY1" fmla="*/ 116114 h 522514"/>
              <a:gd name="connsiteX2" fmla="*/ 275772 w 2082866"/>
              <a:gd name="connsiteY2" fmla="*/ 101600 h 522514"/>
              <a:gd name="connsiteX3" fmla="*/ 406400 w 2082866"/>
              <a:gd name="connsiteY3" fmla="*/ 72571 h 522514"/>
              <a:gd name="connsiteX4" fmla="*/ 537029 w 2082866"/>
              <a:gd name="connsiteY4" fmla="*/ 58057 h 522514"/>
              <a:gd name="connsiteX5" fmla="*/ 653143 w 2082866"/>
              <a:gd name="connsiteY5" fmla="*/ 43543 h 522514"/>
              <a:gd name="connsiteX6" fmla="*/ 783772 w 2082866"/>
              <a:gd name="connsiteY6" fmla="*/ 29029 h 522514"/>
              <a:gd name="connsiteX7" fmla="*/ 1016000 w 2082866"/>
              <a:gd name="connsiteY7" fmla="*/ 0 h 522514"/>
              <a:gd name="connsiteX8" fmla="*/ 1770743 w 2082866"/>
              <a:gd name="connsiteY8" fmla="*/ 14514 h 522514"/>
              <a:gd name="connsiteX9" fmla="*/ 1843314 w 2082866"/>
              <a:gd name="connsiteY9" fmla="*/ 72571 h 522514"/>
              <a:gd name="connsiteX10" fmla="*/ 1930400 w 2082866"/>
              <a:gd name="connsiteY10" fmla="*/ 130629 h 522514"/>
              <a:gd name="connsiteX11" fmla="*/ 1973943 w 2082866"/>
              <a:gd name="connsiteY11" fmla="*/ 145143 h 522514"/>
              <a:gd name="connsiteX12" fmla="*/ 2061029 w 2082866"/>
              <a:gd name="connsiteY12" fmla="*/ 203200 h 522514"/>
              <a:gd name="connsiteX13" fmla="*/ 2061029 w 2082866"/>
              <a:gd name="connsiteY13" fmla="*/ 362857 h 522514"/>
              <a:gd name="connsiteX14" fmla="*/ 1973943 w 2082866"/>
              <a:gd name="connsiteY14" fmla="*/ 420914 h 522514"/>
              <a:gd name="connsiteX15" fmla="*/ 1886857 w 2082866"/>
              <a:gd name="connsiteY15" fmla="*/ 449943 h 522514"/>
              <a:gd name="connsiteX16" fmla="*/ 1712686 w 2082866"/>
              <a:gd name="connsiteY16" fmla="*/ 478971 h 522514"/>
              <a:gd name="connsiteX17" fmla="*/ 754743 w 2082866"/>
              <a:gd name="connsiteY17" fmla="*/ 493486 h 522514"/>
              <a:gd name="connsiteX18" fmla="*/ 595086 w 2082866"/>
              <a:gd name="connsiteY18" fmla="*/ 522514 h 522514"/>
              <a:gd name="connsiteX19" fmla="*/ 275772 w 2082866"/>
              <a:gd name="connsiteY19" fmla="*/ 508000 h 522514"/>
              <a:gd name="connsiteX20" fmla="*/ 145143 w 2082866"/>
              <a:gd name="connsiteY20" fmla="*/ 464457 h 522514"/>
              <a:gd name="connsiteX21" fmla="*/ 101600 w 2082866"/>
              <a:gd name="connsiteY21" fmla="*/ 449943 h 522514"/>
              <a:gd name="connsiteX22" fmla="*/ 58057 w 2082866"/>
              <a:gd name="connsiteY22" fmla="*/ 420914 h 522514"/>
              <a:gd name="connsiteX23" fmla="*/ 14514 w 2082866"/>
              <a:gd name="connsiteY23" fmla="*/ 406400 h 522514"/>
              <a:gd name="connsiteX24" fmla="*/ 0 w 2082866"/>
              <a:gd name="connsiteY24" fmla="*/ 362857 h 522514"/>
              <a:gd name="connsiteX25" fmla="*/ 43543 w 2082866"/>
              <a:gd name="connsiteY25" fmla="*/ 275771 h 522514"/>
              <a:gd name="connsiteX26" fmla="*/ 87086 w 2082866"/>
              <a:gd name="connsiteY26" fmla="*/ 246743 h 522514"/>
              <a:gd name="connsiteX27" fmla="*/ 116114 w 2082866"/>
              <a:gd name="connsiteY27" fmla="*/ 159657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82866" h="522514">
                <a:moveTo>
                  <a:pt x="116114" y="159657"/>
                </a:moveTo>
                <a:cubicBezTo>
                  <a:pt x="140305" y="145143"/>
                  <a:pt x="162174" y="125755"/>
                  <a:pt x="188686" y="116114"/>
                </a:cubicBezTo>
                <a:cubicBezTo>
                  <a:pt x="216343" y="106057"/>
                  <a:pt x="246914" y="107371"/>
                  <a:pt x="275772" y="101600"/>
                </a:cubicBezTo>
                <a:cubicBezTo>
                  <a:pt x="354993" y="85756"/>
                  <a:pt x="317693" y="85244"/>
                  <a:pt x="406400" y="72571"/>
                </a:cubicBezTo>
                <a:cubicBezTo>
                  <a:pt x="449771" y="66375"/>
                  <a:pt x="493518" y="63176"/>
                  <a:pt x="537029" y="58057"/>
                </a:cubicBezTo>
                <a:lnTo>
                  <a:pt x="653143" y="43543"/>
                </a:lnTo>
                <a:cubicBezTo>
                  <a:pt x="696654" y="38424"/>
                  <a:pt x="740345" y="34819"/>
                  <a:pt x="783772" y="29029"/>
                </a:cubicBezTo>
                <a:cubicBezTo>
                  <a:pt x="1053876" y="-6985"/>
                  <a:pt x="618430" y="39756"/>
                  <a:pt x="1016000" y="0"/>
                </a:cubicBezTo>
                <a:lnTo>
                  <a:pt x="1770743" y="14514"/>
                </a:lnTo>
                <a:cubicBezTo>
                  <a:pt x="1834076" y="16817"/>
                  <a:pt x="1802104" y="36512"/>
                  <a:pt x="1843314" y="72571"/>
                </a:cubicBezTo>
                <a:cubicBezTo>
                  <a:pt x="1869570" y="95545"/>
                  <a:pt x="1897302" y="119597"/>
                  <a:pt x="1930400" y="130629"/>
                </a:cubicBezTo>
                <a:cubicBezTo>
                  <a:pt x="1944914" y="135467"/>
                  <a:pt x="1960569" y="137713"/>
                  <a:pt x="1973943" y="145143"/>
                </a:cubicBezTo>
                <a:cubicBezTo>
                  <a:pt x="2004441" y="162086"/>
                  <a:pt x="2061029" y="203200"/>
                  <a:pt x="2061029" y="203200"/>
                </a:cubicBezTo>
                <a:cubicBezTo>
                  <a:pt x="2079294" y="257998"/>
                  <a:pt x="2099323" y="297210"/>
                  <a:pt x="2061029" y="362857"/>
                </a:cubicBezTo>
                <a:cubicBezTo>
                  <a:pt x="2043450" y="392993"/>
                  <a:pt x="2007041" y="409881"/>
                  <a:pt x="1973943" y="420914"/>
                </a:cubicBezTo>
                <a:cubicBezTo>
                  <a:pt x="1944914" y="430590"/>
                  <a:pt x="1916542" y="442522"/>
                  <a:pt x="1886857" y="449943"/>
                </a:cubicBezTo>
                <a:cubicBezTo>
                  <a:pt x="1821498" y="466282"/>
                  <a:pt x="1788877" y="476912"/>
                  <a:pt x="1712686" y="478971"/>
                </a:cubicBezTo>
                <a:cubicBezTo>
                  <a:pt x="1393452" y="487599"/>
                  <a:pt x="1074057" y="488648"/>
                  <a:pt x="754743" y="493486"/>
                </a:cubicBezTo>
                <a:cubicBezTo>
                  <a:pt x="731147" y="498205"/>
                  <a:pt x="613657" y="522514"/>
                  <a:pt x="595086" y="522514"/>
                </a:cubicBezTo>
                <a:cubicBezTo>
                  <a:pt x="488538" y="522514"/>
                  <a:pt x="382210" y="512838"/>
                  <a:pt x="275772" y="508000"/>
                </a:cubicBezTo>
                <a:lnTo>
                  <a:pt x="145143" y="464457"/>
                </a:lnTo>
                <a:lnTo>
                  <a:pt x="101600" y="449943"/>
                </a:lnTo>
                <a:cubicBezTo>
                  <a:pt x="87086" y="440267"/>
                  <a:pt x="73659" y="428715"/>
                  <a:pt x="58057" y="420914"/>
                </a:cubicBezTo>
                <a:cubicBezTo>
                  <a:pt x="44373" y="414072"/>
                  <a:pt x="25332" y="417218"/>
                  <a:pt x="14514" y="406400"/>
                </a:cubicBezTo>
                <a:cubicBezTo>
                  <a:pt x="3696" y="395582"/>
                  <a:pt x="4838" y="377371"/>
                  <a:pt x="0" y="362857"/>
                </a:cubicBezTo>
                <a:cubicBezTo>
                  <a:pt x="11805" y="327442"/>
                  <a:pt x="15406" y="303908"/>
                  <a:pt x="43543" y="275771"/>
                </a:cubicBezTo>
                <a:cubicBezTo>
                  <a:pt x="55878" y="263436"/>
                  <a:pt x="72572" y="256419"/>
                  <a:pt x="87086" y="246743"/>
                </a:cubicBezTo>
                <a:lnTo>
                  <a:pt x="116114" y="15965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113F3C40-0EF9-49AD-8D56-75AEB195FCAA}"/>
              </a:ext>
            </a:extLst>
          </p:cNvPr>
          <p:cNvSpPr/>
          <p:nvPr/>
        </p:nvSpPr>
        <p:spPr>
          <a:xfrm>
            <a:off x="1182756" y="4459831"/>
            <a:ext cx="546652" cy="39756"/>
          </a:xfrm>
          <a:custGeom>
            <a:avLst/>
            <a:gdLst>
              <a:gd name="connsiteX0" fmla="*/ 0 w 728869"/>
              <a:gd name="connsiteY0" fmla="*/ 0 h 39756"/>
              <a:gd name="connsiteX1" fmla="*/ 119269 w 728869"/>
              <a:gd name="connsiteY1" fmla="*/ 26504 h 39756"/>
              <a:gd name="connsiteX2" fmla="*/ 159026 w 728869"/>
              <a:gd name="connsiteY2" fmla="*/ 39756 h 39756"/>
              <a:gd name="connsiteX3" fmla="*/ 675861 w 728869"/>
              <a:gd name="connsiteY3" fmla="*/ 26504 h 39756"/>
              <a:gd name="connsiteX4" fmla="*/ 728869 w 728869"/>
              <a:gd name="connsiteY4" fmla="*/ 0 h 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69" h="39756">
                <a:moveTo>
                  <a:pt x="0" y="0"/>
                </a:moveTo>
                <a:cubicBezTo>
                  <a:pt x="45549" y="9110"/>
                  <a:pt x="75598" y="14027"/>
                  <a:pt x="119269" y="26504"/>
                </a:cubicBezTo>
                <a:cubicBezTo>
                  <a:pt x="132701" y="30342"/>
                  <a:pt x="145774" y="35339"/>
                  <a:pt x="159026" y="39756"/>
                </a:cubicBezTo>
                <a:cubicBezTo>
                  <a:pt x="331304" y="35339"/>
                  <a:pt x="503721" y="34701"/>
                  <a:pt x="675861" y="26504"/>
                </a:cubicBezTo>
                <a:cubicBezTo>
                  <a:pt x="707839" y="24981"/>
                  <a:pt x="711868" y="17001"/>
                  <a:pt x="728869" y="0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19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000496" cy="32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452689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175088" cy="243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4205" y="4755702"/>
            <a:ext cx="6469795" cy="210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31375" cy="349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703924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Использование учебного пособия Samara Files для учащихся 3 -4 классов</vt:lpstr>
      <vt:lpstr>Уникальность пособия:</vt:lpstr>
      <vt:lpstr>Цели проекта:</vt:lpstr>
      <vt:lpstr>Слайд 4</vt:lpstr>
      <vt:lpstr>Планируемые результаты:</vt:lpstr>
      <vt:lpstr>Как происходит интеграция пособия Samara Files в процесс обучения?</vt:lpstr>
      <vt:lpstr>Использование SamaraFiles с УМК Spotlight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учебного пособия Samara Files для учащихся 3 -4 классов</dc:title>
  <dc:creator>Mariya</dc:creator>
  <cp:lastModifiedBy>Mariya</cp:lastModifiedBy>
  <cp:revision>1</cp:revision>
  <dcterms:created xsi:type="dcterms:W3CDTF">2025-02-24T16:21:07Z</dcterms:created>
  <dcterms:modified xsi:type="dcterms:W3CDTF">2025-02-24T17:19:47Z</dcterms:modified>
</cp:coreProperties>
</file>