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4" r:id="rId5"/>
    <p:sldId id="263" r:id="rId6"/>
    <p:sldId id="257" r:id="rId7"/>
    <p:sldId id="261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2857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</c:dPt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27.2</c:v>
                </c:pt>
                <c:pt idx="1">
                  <c:v>51.9</c:v>
                </c:pt>
                <c:pt idx="2">
                  <c:v>19.8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91360"/>
        <c:axId val="100992896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</c:v>
                </c:pt>
                <c:pt idx="1">
                  <c:v>35</c:v>
                </c:pt>
                <c:pt idx="2">
                  <c:v>34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101000320"/>
        <c:axId val="100994432"/>
      </c:stockChart>
      <c:catAx>
        <c:axId val="1009913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0992896"/>
        <c:crosses val="autoZero"/>
        <c:auto val="1"/>
        <c:lblAlgn val="ctr"/>
        <c:lblOffset val="100"/>
        <c:noMultiLvlLbl val="0"/>
      </c:catAx>
      <c:valAx>
        <c:axId val="10099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91360"/>
        <c:crosses val="autoZero"/>
        <c:crossBetween val="between"/>
      </c:valAx>
      <c:valAx>
        <c:axId val="1009944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01000320"/>
        <c:crosses val="max"/>
        <c:crossBetween val="between"/>
      </c:valAx>
      <c:catAx>
        <c:axId val="1010003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009944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2857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</c:dPt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51.6</c:v>
                </c:pt>
                <c:pt idx="1">
                  <c:v>36.5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50624"/>
        <c:axId val="34152448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</c:v>
                </c:pt>
                <c:pt idx="1">
                  <c:v>35</c:v>
                </c:pt>
                <c:pt idx="2">
                  <c:v>34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4155520"/>
        <c:axId val="34153984"/>
      </c:stockChart>
      <c:catAx>
        <c:axId val="1010506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4152448"/>
        <c:crosses val="autoZero"/>
        <c:auto val="1"/>
        <c:lblAlgn val="ctr"/>
        <c:lblOffset val="100"/>
        <c:noMultiLvlLbl val="0"/>
      </c:catAx>
      <c:valAx>
        <c:axId val="34152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50624"/>
        <c:crosses val="autoZero"/>
        <c:crossBetween val="between"/>
      </c:valAx>
      <c:valAx>
        <c:axId val="341539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4155520"/>
        <c:crosses val="max"/>
        <c:crossBetween val="between"/>
      </c:valAx>
      <c:catAx>
        <c:axId val="341555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41539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2857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</c:spPr>
          </c:dPt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50.3</c:v>
                </c:pt>
                <c:pt idx="1">
                  <c:v>34.4</c:v>
                </c:pt>
                <c:pt idx="2">
                  <c:v>13.2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21056"/>
        <c:axId val="34239232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</c:marker>
          <c:cat>
            <c:strRef>
              <c:f>Лист1!$A$2:$A$6</c:f>
              <c:strCache>
                <c:ptCount val="4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</c:v>
                </c:pt>
                <c:pt idx="1">
                  <c:v>35</c:v>
                </c:pt>
                <c:pt idx="2">
                  <c:v>34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4242560"/>
        <c:axId val="34240768"/>
      </c:stockChart>
      <c:catAx>
        <c:axId val="3422105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4239232"/>
        <c:crosses val="autoZero"/>
        <c:auto val="1"/>
        <c:lblAlgn val="ctr"/>
        <c:lblOffset val="100"/>
        <c:noMultiLvlLbl val="0"/>
      </c:catAx>
      <c:valAx>
        <c:axId val="3423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21056"/>
        <c:crosses val="autoZero"/>
        <c:crossBetween val="between"/>
      </c:valAx>
      <c:valAx>
        <c:axId val="342407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4242560"/>
        <c:crosses val="max"/>
        <c:crossBetween val="between"/>
      </c:valAx>
      <c:catAx>
        <c:axId val="3424256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42407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2857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28575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28575">
                <a:noFill/>
              </a:ln>
            </c:spPr>
          </c:dPt>
          <c:cat>
            <c:strRef>
              <c:f>Лист1!$A$2:$A$6</c:f>
              <c:strCache>
                <c:ptCount val="5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  <c:pt idx="4">
                  <c:v>09.10.2023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273</c:v>
                </c:pt>
                <c:pt idx="1">
                  <c:v>216</c:v>
                </c:pt>
                <c:pt idx="2">
                  <c:v>79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05952"/>
        <c:axId val="35007488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  <c:pt idx="4">
                  <c:v>09.10.2023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  <c:pt idx="4">
                  <c:v>09.10.2023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</c:marker>
          <c:cat>
            <c:strRef>
              <c:f>Лист1!$A$2:$A$6</c:f>
              <c:strCache>
                <c:ptCount val="5"/>
                <c:pt idx="0">
                  <c:v>"2"</c:v>
                </c:pt>
                <c:pt idx="1">
                  <c:v>"3"</c:v>
                </c:pt>
                <c:pt idx="2">
                  <c:v>"4"</c:v>
                </c:pt>
                <c:pt idx="3">
                  <c:v>"5"</c:v>
                </c:pt>
                <c:pt idx="4">
                  <c:v>09.10.2023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</c:v>
                </c:pt>
                <c:pt idx="1">
                  <c:v>35</c:v>
                </c:pt>
                <c:pt idx="2">
                  <c:v>34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5014912"/>
        <c:axId val="35013376"/>
      </c:stockChart>
      <c:catAx>
        <c:axId val="350059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5007488"/>
        <c:crosses val="autoZero"/>
        <c:auto val="1"/>
        <c:lblAlgn val="ctr"/>
        <c:lblOffset val="100"/>
        <c:noMultiLvlLbl val="0"/>
      </c:catAx>
      <c:valAx>
        <c:axId val="3500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005952"/>
        <c:crosses val="autoZero"/>
        <c:crossBetween val="between"/>
      </c:valAx>
      <c:valAx>
        <c:axId val="350133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5014912"/>
        <c:crosses val="max"/>
        <c:crossBetween val="between"/>
      </c:valAx>
      <c:catAx>
        <c:axId val="350149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50133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</c:v>
                </c:pt>
              </c:strCache>
            </c:strRef>
          </c:tx>
          <c:spPr>
            <a:solidFill>
              <a:srgbClr val="00B050"/>
            </a:solidFill>
            <a:ln w="28575">
              <a:solidFill>
                <a:srgbClr val="92D05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8575">
                <a:solidFill>
                  <a:srgbClr val="00B05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28575">
                <a:solidFill>
                  <a:srgbClr val="92D05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8575">
                <a:solidFill>
                  <a:srgbClr val="92D05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28575">
                <a:solidFill>
                  <a:srgbClr val="92D05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 w="28575">
                <a:solidFill>
                  <a:srgbClr val="92D05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28575">
                <a:solidFill>
                  <a:srgbClr val="92D05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28575">
                <a:solidFill>
                  <a:srgbClr val="92D05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28575">
                <a:solidFill>
                  <a:srgbClr val="92D05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 w="28575">
                <a:solidFill>
                  <a:srgbClr val="92D050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28575">
                <a:solidFill>
                  <a:srgbClr val="92D050"/>
                </a:solidFill>
              </a:ln>
            </c:spPr>
          </c:dPt>
          <c:cat>
            <c:strRef>
              <c:f>Лист1!$A$2:$A$13</c:f>
              <c:strCache>
                <c:ptCount val="12"/>
                <c:pt idx="0">
                  <c:v>Текст </c:v>
                </c:pt>
                <c:pt idx="1">
                  <c:v>Средства выразительности</c:v>
                </c:pt>
                <c:pt idx="2">
                  <c:v>Синтаксический анализ</c:v>
                </c:pt>
                <c:pt idx="3">
                  <c:v>Лексический анализ</c:v>
                </c:pt>
                <c:pt idx="4">
                  <c:v>Словосочетание</c:v>
                </c:pt>
                <c:pt idx="5">
                  <c:v>Правописание приставок</c:v>
                </c:pt>
                <c:pt idx="6">
                  <c:v>Н-НН в различных частях речи</c:v>
                </c:pt>
                <c:pt idx="7">
                  <c:v>Пунктуационный анализ</c:v>
                </c:pt>
                <c:pt idx="8">
                  <c:v>Синтаксический анализ</c:v>
                </c:pt>
                <c:pt idx="9">
                  <c:v>Словосочетание</c:v>
                </c:pt>
                <c:pt idx="10">
                  <c:v>Синтаксический анализ</c:v>
                </c:pt>
                <c:pt idx="11">
                  <c:v>Пунктуационный анализ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68.5</c:v>
                </c:pt>
                <c:pt idx="1">
                  <c:v>23.5</c:v>
                </c:pt>
                <c:pt idx="2">
                  <c:v>30.6</c:v>
                </c:pt>
                <c:pt idx="3">
                  <c:v>36.9</c:v>
                </c:pt>
                <c:pt idx="4">
                  <c:v>52.5</c:v>
                </c:pt>
                <c:pt idx="5">
                  <c:v>45.7</c:v>
                </c:pt>
                <c:pt idx="6">
                  <c:v>44.5</c:v>
                </c:pt>
                <c:pt idx="7">
                  <c:v>37.5</c:v>
                </c:pt>
                <c:pt idx="8">
                  <c:v>47.5</c:v>
                </c:pt>
                <c:pt idx="9">
                  <c:v>56.9</c:v>
                </c:pt>
                <c:pt idx="10">
                  <c:v>56.5</c:v>
                </c:pt>
                <c:pt idx="11">
                  <c:v>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25632"/>
        <c:axId val="36327424"/>
      </c:barChart>
      <c:stockChart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Текст </c:v>
                </c:pt>
                <c:pt idx="1">
                  <c:v>Средства выразительности</c:v>
                </c:pt>
                <c:pt idx="2">
                  <c:v>Синтаксический анализ</c:v>
                </c:pt>
                <c:pt idx="3">
                  <c:v>Лексический анализ</c:v>
                </c:pt>
                <c:pt idx="4">
                  <c:v>Словосочетание</c:v>
                </c:pt>
                <c:pt idx="5">
                  <c:v>Правописание приставок</c:v>
                </c:pt>
                <c:pt idx="6">
                  <c:v>Н-НН в различных частях речи</c:v>
                </c:pt>
                <c:pt idx="7">
                  <c:v>Пунктуационный анализ</c:v>
                </c:pt>
                <c:pt idx="8">
                  <c:v>Синтаксический анализ</c:v>
                </c:pt>
                <c:pt idx="9">
                  <c:v>Словосочетание</c:v>
                </c:pt>
                <c:pt idx="10">
                  <c:v>Синтаксический анализ</c:v>
                </c:pt>
                <c:pt idx="11">
                  <c:v>Пунктуационный анализ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Минимальная цена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Текст </c:v>
                </c:pt>
                <c:pt idx="1">
                  <c:v>Средства выразительности</c:v>
                </c:pt>
                <c:pt idx="2">
                  <c:v>Синтаксический анализ</c:v>
                </c:pt>
                <c:pt idx="3">
                  <c:v>Лексический анализ</c:v>
                </c:pt>
                <c:pt idx="4">
                  <c:v>Словосочетание</c:v>
                </c:pt>
                <c:pt idx="5">
                  <c:v>Правописание приставок</c:v>
                </c:pt>
                <c:pt idx="6">
                  <c:v>Н-НН в различных частях речи</c:v>
                </c:pt>
                <c:pt idx="7">
                  <c:v>Пунктуационный анализ</c:v>
                </c:pt>
                <c:pt idx="8">
                  <c:v>Синтаксический анализ</c:v>
                </c:pt>
                <c:pt idx="9">
                  <c:v>Словосочетание</c:v>
                </c:pt>
                <c:pt idx="10">
                  <c:v>Синтаксический анализ</c:v>
                </c:pt>
                <c:pt idx="11">
                  <c:v>Пунктуационный анализ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Цена закрытия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</c:marker>
          <c:cat>
            <c:strRef>
              <c:f>Лист1!$A$2:$A$13</c:f>
              <c:strCache>
                <c:ptCount val="12"/>
                <c:pt idx="0">
                  <c:v>Текст </c:v>
                </c:pt>
                <c:pt idx="1">
                  <c:v>Средства выразительности</c:v>
                </c:pt>
                <c:pt idx="2">
                  <c:v>Синтаксический анализ</c:v>
                </c:pt>
                <c:pt idx="3">
                  <c:v>Лексический анализ</c:v>
                </c:pt>
                <c:pt idx="4">
                  <c:v>Словосочетание</c:v>
                </c:pt>
                <c:pt idx="5">
                  <c:v>Правописание приставок</c:v>
                </c:pt>
                <c:pt idx="6">
                  <c:v>Н-НН в различных частях речи</c:v>
                </c:pt>
                <c:pt idx="7">
                  <c:v>Пунктуационный анализ</c:v>
                </c:pt>
                <c:pt idx="8">
                  <c:v>Синтаксический анализ</c:v>
                </c:pt>
                <c:pt idx="9">
                  <c:v>Словосочетание</c:v>
                </c:pt>
                <c:pt idx="10">
                  <c:v>Синтаксический анализ</c:v>
                </c:pt>
                <c:pt idx="11">
                  <c:v>Пунктуационный анализ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32</c:v>
                </c:pt>
                <c:pt idx="1">
                  <c:v>35</c:v>
                </c:pt>
                <c:pt idx="2">
                  <c:v>34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36330496"/>
        <c:axId val="36328960"/>
      </c:stockChart>
      <c:catAx>
        <c:axId val="363256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6327424"/>
        <c:crosses val="autoZero"/>
        <c:auto val="1"/>
        <c:lblAlgn val="ctr"/>
        <c:lblOffset val="100"/>
        <c:noMultiLvlLbl val="0"/>
      </c:catAx>
      <c:valAx>
        <c:axId val="3632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25632"/>
        <c:crosses val="autoZero"/>
        <c:crossBetween val="between"/>
      </c:valAx>
      <c:valAx>
        <c:axId val="363289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6330496"/>
        <c:crosses val="max"/>
        <c:crossBetween val="between"/>
      </c:valAx>
      <c:catAx>
        <c:axId val="363304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63289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8A0C-8D0D-4EFC-95A2-48DF1B1E66C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24CC-DF83-4D76-AE12-FCACA75217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depositphotos.com/9840143/stock-photo-old-books.html" TargetMode="External"/><Relationship Id="rId2" Type="http://schemas.openxmlformats.org/officeDocument/2006/relationships/hyperlink" Target="https://i.7fon.org/thumb/37005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oinn.com/images/grunge-background-26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Результаты написания входной контрольной работы в 9-х классах по русскому языку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797152"/>
            <a:ext cx="4208512" cy="672480"/>
          </a:xfrm>
        </p:spPr>
        <p:txBody>
          <a:bodyPr>
            <a:normAutofit fontScale="85000" lnSpcReduction="20000"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</a:rPr>
              <a:t>Федюкова Л.Н., учитель русского языка и литературы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 ГБОУ ООШ пос. </a:t>
            </a:r>
            <a:r>
              <a:rPr lang="ru-RU" sz="1600" b="1" i="1" dirty="0" err="1" smtClean="0">
                <a:solidFill>
                  <a:schemeClr val="tx1"/>
                </a:solidFill>
              </a:rPr>
              <a:t>Ильичевский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https://i.7fon.org/thumb/370052.jpg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https://ru.depositphotos.com/9840143/stock-photo-old-books.html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https://jooinn.com/images/grunge-background-265.jpg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Результаты написания входной контрольной работы в 9-х классах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по русскому языку 09.10.2023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Назначение работы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выявить и оценить степень соответствия  подготовки учащихся 9 классов образовательных учреждений требованиям государственного образовательного стандарта основного общего образования по РУССКОМУ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ЯЗЫКУ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8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prstClr val="black"/>
                </a:solidFill>
              </a:rPr>
              <a:t>Статистическая информация о результатах проведения экспертизы готовности выпускников 9-х классов к </a:t>
            </a:r>
            <a:r>
              <a:rPr lang="ru-RU" sz="2000" b="1" dirty="0">
                <a:solidFill>
                  <a:prstClr val="black"/>
                </a:solidFill>
              </a:rPr>
              <a:t>сдачи ОГЭ по русскому языку в 2024 </a:t>
            </a:r>
            <a:r>
              <a:rPr lang="ru-RU" sz="2000" b="1" dirty="0" smtClean="0">
                <a:solidFill>
                  <a:prstClr val="black"/>
                </a:solidFill>
              </a:rPr>
              <a:t>году  (</a:t>
            </a:r>
            <a:r>
              <a:rPr lang="ru-RU" sz="2000" b="1" dirty="0" err="1" smtClean="0">
                <a:solidFill>
                  <a:prstClr val="black"/>
                </a:solidFill>
              </a:rPr>
              <a:t>м.р</a:t>
            </a:r>
            <a:r>
              <a:rPr lang="ru-RU" sz="2000" b="1" dirty="0" smtClean="0">
                <a:solidFill>
                  <a:prstClr val="black"/>
                </a:solidFill>
              </a:rPr>
              <a:t>. Алексеевский)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4105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8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prstClr val="black"/>
                </a:solidFill>
              </a:rPr>
              <a:t>Статистическая информация о результатах проведения экспертизы готовности выпускников 9-х классов к </a:t>
            </a:r>
            <a:r>
              <a:rPr lang="ru-RU" sz="2000" b="1" dirty="0">
                <a:solidFill>
                  <a:prstClr val="black"/>
                </a:solidFill>
              </a:rPr>
              <a:t>сдачи ОГЭ по русскому языку в 2024 году  (</a:t>
            </a:r>
            <a:r>
              <a:rPr lang="ru-RU" sz="2000" b="1" dirty="0" err="1">
                <a:solidFill>
                  <a:prstClr val="black"/>
                </a:solidFill>
              </a:rPr>
              <a:t>м.р</a:t>
            </a:r>
            <a:r>
              <a:rPr lang="ru-RU" sz="2000" b="1" dirty="0">
                <a:solidFill>
                  <a:prstClr val="black"/>
                </a:solidFill>
              </a:rPr>
              <a:t>. </a:t>
            </a:r>
            <a:r>
              <a:rPr lang="ru-RU" sz="2000" b="1" dirty="0" smtClean="0">
                <a:solidFill>
                  <a:prstClr val="black"/>
                </a:solidFill>
              </a:rPr>
              <a:t>Борский)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974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30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prstClr val="black"/>
                </a:solidFill>
              </a:rPr>
              <a:t>Статистическая информация о результатах проведения экспертизы готовности выпускников 9-х классов к </a:t>
            </a:r>
            <a:r>
              <a:rPr lang="ru-RU" sz="2000" b="1" dirty="0">
                <a:solidFill>
                  <a:prstClr val="black"/>
                </a:solidFill>
              </a:rPr>
              <a:t>сдачи ОГЭ по русскому языку в 2024 году  (</a:t>
            </a:r>
            <a:r>
              <a:rPr lang="ru-RU" sz="2000" b="1" dirty="0" err="1" smtClean="0">
                <a:solidFill>
                  <a:prstClr val="black"/>
                </a:solidFill>
              </a:rPr>
              <a:t>м.р</a:t>
            </a:r>
            <a:r>
              <a:rPr lang="ru-RU" sz="2000" b="1" dirty="0" smtClean="0">
                <a:solidFill>
                  <a:prstClr val="black"/>
                </a:solidFill>
              </a:rPr>
              <a:t>. </a:t>
            </a:r>
            <a:r>
              <a:rPr lang="ru-RU" sz="2000" b="1" smtClean="0">
                <a:solidFill>
                  <a:prstClr val="black"/>
                </a:solidFill>
              </a:rPr>
              <a:t>Нефтегорский)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558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62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Статистическая информация о результатах проведения экспертизы готовности выпускников 9-х классов к </a:t>
            </a:r>
            <a:r>
              <a:rPr lang="ru-RU" sz="2000" b="1" dirty="0"/>
              <a:t>сдачи ОГЭ по русскому языку в 2024 году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7492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Результаты  выполнения тестовых заданий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157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7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Анализ результатов данной работы позволил выработать следующие рекомендации: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провести анализ типичных ошибок, выявленных при выполнении экзаменационной работы, разработать систему работы по корректировке знаний школьников;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продолжить подготовку к ОГЭ по Демоверсиям, по Кодификатору элементов содержания и уровня требований к подготовке выпускников 9-х классов, расположенному на сайте ФИПИ;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практиковать проведение промежуточного и итогового контроля по контрольно-измерительным материалам;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осуществлять дифференцированный подход к обучающимся,  с целью повышения уровня  качества знания выпускников (использовать эффективные технологии обучения, обеспечивающие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разноуровневый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индивидуальный подход);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шире использовать при подготовке к экзамену дидактические материалы, таблицы, схемы, справочники, электронные образовательные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ресурсы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2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25491"/>
            <a:ext cx="8229600" cy="327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268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240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Результаты написания входной контрольной работы в 9-х классах по русскому языку</vt:lpstr>
      <vt:lpstr>Результаты написания входной контрольной работы в 9-х классах по русскому языку 09.10.2023</vt:lpstr>
      <vt:lpstr>Статистическая информация о результатах проведения экспертизы готовности выпускников 9-х классов к сдачи ОГЭ по русскому языку в 2024 году  (м.р. Алексеевский)</vt:lpstr>
      <vt:lpstr>Статистическая информация о результатах проведения экспертизы готовности выпускников 9-х классов к сдачи ОГЭ по русскому языку в 2024 году  (м.р. Борский)</vt:lpstr>
      <vt:lpstr>Статистическая информация о результатах проведения экспертизы готовности выпускников 9-х классов к сдачи ОГЭ по русскому языку в 2024 году  (м.р. Нефтегорский)</vt:lpstr>
      <vt:lpstr>Статистическая информация о результатах проведения экспертизы готовности выпускников 9-х классов к сдачи ОГЭ по русскому языку в 2024 году</vt:lpstr>
      <vt:lpstr>Результаты  выполнения тестовых заданий</vt:lpstr>
      <vt:lpstr>Анализ результатов данной работы позволил выработать следующие рекомендации: </vt:lpstr>
      <vt:lpstr>Спасибо за внимание!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Старинные книги</dc:title>
  <dc:creator>Пользователь</dc:creator>
  <cp:lastModifiedBy>User</cp:lastModifiedBy>
  <cp:revision>27</cp:revision>
  <dcterms:created xsi:type="dcterms:W3CDTF">2018-12-07T08:19:45Z</dcterms:created>
  <dcterms:modified xsi:type="dcterms:W3CDTF">2023-11-19T15:14:17Z</dcterms:modified>
</cp:coreProperties>
</file>