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557"/>
    <a:srgbClr val="F6E18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D557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E8B49-202A-46AB-A22C-10079827C499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4A28E-7C8D-4278-8D0B-09C9001A88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43438" y="5072074"/>
            <a:ext cx="4143404" cy="13573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00174"/>
            <a:ext cx="7772400" cy="2500329"/>
          </a:xfrm>
          <a:solidFill>
            <a:srgbClr val="92D050"/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dirty="0"/>
              <a:t>Формирование функциональной (финансовой) грамотности на уроках гуманитарного цикла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5214950"/>
            <a:ext cx="4914912" cy="113823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Петрова В.А.,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учитель английского языка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ГБОУ СОШ с. Петровка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57224" y="4786322"/>
            <a:ext cx="7358114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86446" y="3786190"/>
            <a:ext cx="178595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4286256"/>
            <a:ext cx="214314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4286256"/>
            <a:ext cx="3071834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5286388"/>
            <a:ext cx="178595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285992"/>
            <a:ext cx="2286016" cy="5000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1785926"/>
            <a:ext cx="5929354" cy="5000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3786190"/>
            <a:ext cx="1428760" cy="5000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r>
              <a:rPr lang="ru-RU" dirty="0"/>
              <a:t>Современный стандарт иноязычного образования определяет целью </a:t>
            </a:r>
            <a:r>
              <a:rPr lang="ru-RU" b="1" dirty="0"/>
              <a:t>формирование функциональной грамотности</a:t>
            </a:r>
            <a:r>
              <a:rPr lang="ru-RU" dirty="0"/>
              <a:t> как способности применять знания в реальных жизненных ситуациях.</a:t>
            </a:r>
          </a:p>
          <a:p>
            <a:r>
              <a:rPr lang="ru-RU" dirty="0"/>
              <a:t>Однако на практике наблюдается </a:t>
            </a:r>
            <a:r>
              <a:rPr lang="ru-RU" b="1" dirty="0"/>
              <a:t>разрыв</a:t>
            </a:r>
            <a:r>
              <a:rPr lang="ru-RU" dirty="0"/>
              <a:t> между знанием бытовой лексики </a:t>
            </a:r>
            <a:r>
              <a:rPr lang="ru-RU" dirty="0" smtClean="0"/>
              <a:t>и </a:t>
            </a:r>
            <a:r>
              <a:rPr lang="ru-RU" dirty="0"/>
              <a:t>неумением ориентироваться в реальных финансовых ситуациях (аренда, налоги, контракты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57224" y="1857364"/>
            <a:ext cx="1428760" cy="371477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071678"/>
            <a:ext cx="6429420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noFill/>
          </a:ln>
        </p:spPr>
        <p:txBody>
          <a:bodyPr/>
          <a:lstStyle/>
          <a:p>
            <a:r>
              <a:rPr lang="ru-RU" dirty="0" smtClean="0"/>
              <a:t>Направления работы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2214554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Лексика + аутентичные тексты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3286124"/>
            <a:ext cx="6429420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4500570"/>
            <a:ext cx="6429420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857356" y="3429000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Ролевые игры и диалоги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85918" y="4643446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Проектная деятельность</a:t>
            </a:r>
            <a:endParaRPr lang="ru-RU" sz="2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noFill/>
          </a:ln>
        </p:spPr>
        <p:txBody>
          <a:bodyPr/>
          <a:lstStyle/>
          <a:p>
            <a:r>
              <a:rPr lang="ru-RU" dirty="0" smtClean="0"/>
              <a:t>Какие тексты используем?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B050"/>
                </a:solidFill>
              </a:rPr>
              <a:t>📄</a:t>
            </a:r>
            <a:r>
              <a:rPr lang="ru-RU" dirty="0" smtClean="0"/>
              <a:t> </a:t>
            </a:r>
            <a:r>
              <a:rPr lang="ru-RU" b="1" dirty="0" smtClean="0"/>
              <a:t>Счета </a:t>
            </a:r>
            <a:r>
              <a:rPr lang="ru-RU" b="1" dirty="0"/>
              <a:t>за коммунальные </a:t>
            </a:r>
            <a:r>
              <a:rPr lang="ru-RU" b="1" dirty="0" smtClean="0"/>
              <a:t>услуги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solidFill>
                  <a:srgbClr val="00B050"/>
                </a:solidFill>
              </a:rPr>
              <a:t>🎫</a:t>
            </a:r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b="1" dirty="0" smtClean="0"/>
              <a:t>Купоны </a:t>
            </a:r>
            <a:r>
              <a:rPr lang="ru-RU" b="1" dirty="0"/>
              <a:t>на скидку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solidFill>
                  <a:srgbClr val="00B050"/>
                </a:solidFill>
              </a:rPr>
              <a:t>💳</a:t>
            </a:r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b="1" dirty="0" smtClean="0"/>
              <a:t>Правила </a:t>
            </a:r>
            <a:r>
              <a:rPr lang="ru-RU" b="1" dirty="0"/>
              <a:t>пользования банковской картой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solidFill>
                  <a:srgbClr val="00B050"/>
                </a:solidFill>
              </a:rPr>
              <a:t>📱</a:t>
            </a:r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b="1" dirty="0" smtClean="0"/>
              <a:t>Контракт </a:t>
            </a:r>
            <a:r>
              <a:rPr lang="ru-RU" b="1" dirty="0"/>
              <a:t>на мобильную связь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solidFill>
                  <a:srgbClr val="00B050"/>
                </a:solidFill>
              </a:rPr>
              <a:t>📝</a:t>
            </a:r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b="1" dirty="0" smtClean="0"/>
              <a:t>Договор </a:t>
            </a:r>
            <a:r>
              <a:rPr lang="ru-RU" b="1" dirty="0"/>
              <a:t>аренды жилья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785926"/>
            <a:ext cx="357190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357562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929198"/>
            <a:ext cx="4929222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noFill/>
          </a:ln>
        </p:spPr>
        <p:txBody>
          <a:bodyPr/>
          <a:lstStyle/>
          <a:p>
            <a:r>
              <a:rPr lang="ru-RU" dirty="0" smtClean="0"/>
              <a:t>Сценарии для ролевых игр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1. Сценарий «Банк»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Открытие </a:t>
            </a:r>
            <a:r>
              <a:rPr lang="ru-RU" dirty="0"/>
              <a:t>счета, кредитная карта, обмен валюты</a:t>
            </a:r>
            <a:br>
              <a:rPr lang="ru-RU" dirty="0"/>
            </a:br>
            <a:r>
              <a:rPr lang="ru-RU" dirty="0" smtClean="0"/>
              <a:t>- Вопросы</a:t>
            </a:r>
            <a:r>
              <a:rPr lang="ru-RU" dirty="0"/>
              <a:t>: </a:t>
            </a:r>
            <a:r>
              <a:rPr lang="en-US" i="1" dirty="0"/>
              <a:t>What are the fees? Is there a monthly maintenance fee?</a:t>
            </a:r>
            <a:endParaRPr lang="en-US" dirty="0"/>
          </a:p>
          <a:p>
            <a:r>
              <a:rPr lang="en-US" b="1" dirty="0"/>
              <a:t>2. </a:t>
            </a:r>
            <a:r>
              <a:rPr lang="ru-RU" b="1" dirty="0"/>
              <a:t>Сценарий «Поиск работы»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Составление </a:t>
            </a:r>
            <a:r>
              <a:rPr lang="ru-RU" dirty="0"/>
              <a:t>резюме + обсуждение условий</a:t>
            </a:r>
            <a:br>
              <a:rPr lang="ru-RU" dirty="0"/>
            </a:br>
            <a:r>
              <a:rPr lang="ru-RU" dirty="0" smtClean="0"/>
              <a:t>- Вопросы</a:t>
            </a:r>
            <a:r>
              <a:rPr lang="ru-RU" dirty="0"/>
              <a:t>: </a:t>
            </a:r>
            <a:r>
              <a:rPr lang="en-US" i="1" dirty="0"/>
              <a:t>What is the salary? Are there tax deductions?</a:t>
            </a:r>
            <a:endParaRPr lang="en-US" dirty="0"/>
          </a:p>
          <a:p>
            <a:r>
              <a:rPr lang="en-US" b="1" dirty="0"/>
              <a:t>3. </a:t>
            </a:r>
            <a:r>
              <a:rPr lang="ru-RU" b="1" dirty="0"/>
              <a:t>Сценарий «Аренда жилья»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Чтение </a:t>
            </a:r>
            <a:r>
              <a:rPr lang="ru-RU" dirty="0"/>
              <a:t>договора + переговоры с </a:t>
            </a:r>
            <a:r>
              <a:rPr lang="ru-RU" dirty="0" smtClean="0"/>
              <a:t>арендодателем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2857496"/>
            <a:ext cx="3929090" cy="5000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857364"/>
            <a:ext cx="7572428" cy="10001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Пример проекта (средние классы)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Название </a:t>
            </a:r>
            <a:r>
              <a:rPr lang="ru-RU" b="1" dirty="0"/>
              <a:t>проекта:</a:t>
            </a:r>
            <a:r>
              <a:rPr lang="ru-RU" dirty="0"/>
              <a:t> </a:t>
            </a:r>
            <a:r>
              <a:rPr lang="ru-RU" i="1" dirty="0"/>
              <a:t>«</a:t>
            </a:r>
            <a:r>
              <a:rPr lang="ru-RU" i="1" dirty="0" err="1"/>
              <a:t>The</a:t>
            </a:r>
            <a:r>
              <a:rPr lang="ru-RU" i="1" dirty="0"/>
              <a:t> </a:t>
            </a:r>
            <a:r>
              <a:rPr lang="ru-RU" i="1" dirty="0" err="1"/>
              <a:t>Ideal</a:t>
            </a:r>
            <a:r>
              <a:rPr lang="ru-RU" i="1" dirty="0"/>
              <a:t> </a:t>
            </a:r>
            <a:r>
              <a:rPr lang="ru-RU" i="1" dirty="0" err="1"/>
              <a:t>Weekend</a:t>
            </a:r>
            <a:r>
              <a:rPr lang="ru-RU" i="1" dirty="0"/>
              <a:t>»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Условие:</a:t>
            </a:r>
            <a:r>
              <a:rPr lang="ru-RU" dirty="0"/>
              <a:t> строгий бюджет (</a:t>
            </a:r>
            <a:r>
              <a:rPr lang="ru-RU" i="1" dirty="0" err="1"/>
              <a:t>budget</a:t>
            </a:r>
            <a:r>
              <a:rPr lang="ru-RU" i="1" dirty="0"/>
              <a:t> </a:t>
            </a:r>
            <a:r>
              <a:rPr lang="ru-RU" i="1" dirty="0" err="1"/>
              <a:t>limit</a:t>
            </a:r>
            <a:r>
              <a:rPr lang="ru-RU" dirty="0"/>
              <a:t>)</a:t>
            </a:r>
          </a:p>
          <a:p>
            <a:pPr>
              <a:buNone/>
            </a:pPr>
            <a:r>
              <a:rPr lang="ru-RU" b="1" dirty="0" smtClean="0"/>
              <a:t>    Что </a:t>
            </a:r>
            <a:r>
              <a:rPr lang="ru-RU" b="1" dirty="0"/>
              <a:t>делают ученики:</a:t>
            </a:r>
            <a:endParaRPr lang="ru-RU" dirty="0"/>
          </a:p>
          <a:p>
            <a:r>
              <a:rPr lang="ru-RU" dirty="0"/>
              <a:t>Сравнивают цены в кафе</a:t>
            </a:r>
          </a:p>
          <a:p>
            <a:r>
              <a:rPr lang="ru-RU" dirty="0"/>
              <a:t>Выбирают транспорт (стоимость </a:t>
            </a:r>
            <a:r>
              <a:rPr lang="ru-RU" dirty="0" err="1"/>
              <a:t>vs</a:t>
            </a:r>
            <a:r>
              <a:rPr lang="ru-RU" dirty="0"/>
              <a:t> удобство)</a:t>
            </a:r>
          </a:p>
          <a:p>
            <a:r>
              <a:rPr lang="ru-RU" dirty="0"/>
              <a:t>Рассчитывают общие траты</a:t>
            </a:r>
          </a:p>
          <a:p>
            <a:r>
              <a:rPr lang="ru-RU" dirty="0"/>
              <a:t>Презентуют итоговый план на </a:t>
            </a:r>
            <a:r>
              <a:rPr lang="ru-RU" dirty="0" smtClean="0"/>
              <a:t>английском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4500570"/>
            <a:ext cx="4500594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071810"/>
            <a:ext cx="435771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643050"/>
            <a:ext cx="435771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noFill/>
          </a:ln>
        </p:spPr>
        <p:txBody>
          <a:bodyPr/>
          <a:lstStyle/>
          <a:p>
            <a:r>
              <a:rPr lang="ru-RU" dirty="0" smtClean="0"/>
              <a:t>Ключевые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Практический результат: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Ученик умеет прочитать контракт на английском, не попадает в ловушку кредитного мошенничества из-за незнания терминов.</a:t>
            </a:r>
          </a:p>
          <a:p>
            <a:r>
              <a:rPr lang="ru-RU" b="1" dirty="0"/>
              <a:t>Методический результат: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Реализация требований ФГОС через формирование функциональной грамотности на предметном материале.</a:t>
            </a:r>
          </a:p>
          <a:p>
            <a:r>
              <a:rPr lang="ru-RU" b="1" dirty="0"/>
              <a:t>Стратегический результат: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Формирование уверенной в себе личности, готовой к финансовой самостоятельности в поликультурном мире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2714620"/>
            <a:ext cx="8215370" cy="10715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143000"/>
          </a:xfrm>
          <a:solidFill>
            <a:srgbClr val="92D050"/>
          </a:solidFill>
          <a:ln>
            <a:noFill/>
          </a:ln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78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Формирование функциональной (финансовой) грамотности на уроках гуманитарного цикла</vt:lpstr>
      <vt:lpstr>Слайд 2</vt:lpstr>
      <vt:lpstr>Направления работы</vt:lpstr>
      <vt:lpstr>Какие тексты используем?</vt:lpstr>
      <vt:lpstr>Сценарии для ролевых игр</vt:lpstr>
      <vt:lpstr>Пример проекта (средние классы)</vt:lpstr>
      <vt:lpstr>Ключевые результаты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(финансовой) грамотности на уроках гуманитарного цикла</dc:title>
  <dc:creator>User</dc:creator>
  <cp:lastModifiedBy>User</cp:lastModifiedBy>
  <cp:revision>4</cp:revision>
  <dcterms:created xsi:type="dcterms:W3CDTF">2026-04-29T16:27:54Z</dcterms:created>
  <dcterms:modified xsi:type="dcterms:W3CDTF">2026-04-29T17:02:37Z</dcterms:modified>
</cp:coreProperties>
</file>