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9" r:id="rId3"/>
    <p:sldId id="258" r:id="rId4"/>
    <p:sldId id="270" r:id="rId5"/>
    <p:sldId id="272" r:id="rId6"/>
    <p:sldId id="261" r:id="rId7"/>
    <p:sldId id="260" r:id="rId8"/>
    <p:sldId id="259" r:id="rId9"/>
    <p:sldId id="263" r:id="rId10"/>
    <p:sldId id="296" r:id="rId11"/>
    <p:sldId id="297" r:id="rId12"/>
    <p:sldId id="298" r:id="rId13"/>
    <p:sldId id="300" r:id="rId14"/>
    <p:sldId id="301" r:id="rId15"/>
    <p:sldId id="279" r:id="rId16"/>
    <p:sldId id="266" r:id="rId17"/>
    <p:sldId id="267" r:id="rId18"/>
    <p:sldId id="271" r:id="rId19"/>
    <p:sldId id="268" r:id="rId20"/>
    <p:sldId id="273" r:id="rId21"/>
    <p:sldId id="274" r:id="rId22"/>
    <p:sldId id="277" r:id="rId23"/>
    <p:sldId id="306" r:id="rId24"/>
    <p:sldId id="307" r:id="rId25"/>
    <p:sldId id="310" r:id="rId26"/>
    <p:sldId id="311" r:id="rId27"/>
    <p:sldId id="265" r:id="rId28"/>
    <p:sldId id="280" r:id="rId29"/>
    <p:sldId id="281" r:id="rId3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1" Type="http://schemas.openxmlformats.org/officeDocument/2006/relationships/oleObject" Target="&#1044;&#1080;&#1072;&#1075;&#1088;&#1072;&#1084;&#1084;&#1072;%20&#1074;%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plotArea>
      <c:layout/>
      <c:lineChart>
        <c:grouping val="standard"/>
        <c:ser>
          <c:idx val="0"/>
          <c:order val="0"/>
          <c:tx>
            <c:strRef>
              <c:f>'[Диаграмма в Microsoft PowerPoint]Лист1'!$B$3</c:f>
              <c:strCache>
                <c:ptCount val="1"/>
                <c:pt idx="0">
                  <c:v>«2»</c:v>
                </c:pt>
              </c:strCache>
            </c:strRef>
          </c:tx>
          <c:marker>
            <c:symbol val="none"/>
          </c:marker>
          <c:cat>
            <c:strRef>
              <c:f>'[Диаграмма в Microsoft PowerPoint]Лист1'!$A$4:$A$26</c:f>
              <c:strCache>
                <c:ptCount val="23"/>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с.Патровка</c:v>
                </c:pt>
                <c:pt idx="6">
                  <c:v>Борский м.р</c:v>
                </c:pt>
                <c:pt idx="7">
                  <c:v>ГБОУ СОШ №1 с.Борское</c:v>
                </c:pt>
                <c:pt idx="8">
                  <c:v>ГБОУ СОШ №2 с.Борское</c:v>
                </c:pt>
                <c:pt idx="9">
                  <c:v>ГБОУ СОШ с. Петровка</c:v>
                </c:pt>
                <c:pt idx="10">
                  <c:v>ГБОУ ООШ с. Заплавное</c:v>
                </c:pt>
                <c:pt idx="11">
                  <c:v>ГБОУ ООШ с. Коноваловка</c:v>
                </c:pt>
                <c:pt idx="12">
                  <c:v>Нефтегорский м.р</c:v>
                </c:pt>
                <c:pt idx="13">
                  <c:v>ГБОУ СОШ №1 г.Нефтегорска</c:v>
                </c:pt>
                <c:pt idx="14">
                  <c:v>ГБОУ СОШ №2 г.Нефтегорска</c:v>
                </c:pt>
                <c:pt idx="15">
                  <c:v>ГБОУ СОШ №3 г.Нефтегорска</c:v>
                </c:pt>
                <c:pt idx="16">
                  <c:v>ГБОУ ООШ с.Покровка</c:v>
                </c:pt>
                <c:pt idx="17">
                  <c:v>ГБОУ СОШ с.Утевка</c:v>
                </c:pt>
                <c:pt idx="18">
                  <c:v>ГБОУ СОШ </c:v>
                </c:pt>
                <c:pt idx="19">
                  <c:v>с. Богдановка</c:v>
                </c:pt>
                <c:pt idx="20">
                  <c:v>ГБОУ СОШ </c:v>
                </c:pt>
                <c:pt idx="21">
                  <c:v>с. Дмитриевка</c:v>
                </c:pt>
                <c:pt idx="22">
                  <c:v>ГБОУ СОШ с. Зуевка</c:v>
                </c:pt>
              </c:strCache>
            </c:strRef>
          </c:cat>
          <c:val>
            <c:numRef>
              <c:f>'[Диаграмма в Microsoft PowerPoint]Лист1'!$B$4:$B$26</c:f>
              <c:numCache>
                <c:formatCode>General</c:formatCode>
                <c:ptCount val="23"/>
                <c:pt idx="0">
                  <c:v>4.49</c:v>
                </c:pt>
                <c:pt idx="1">
                  <c:v>4.5999999999999996</c:v>
                </c:pt>
                <c:pt idx="2">
                  <c:v>14.55</c:v>
                </c:pt>
                <c:pt idx="3">
                  <c:v>18.18</c:v>
                </c:pt>
                <c:pt idx="4">
                  <c:v>0</c:v>
                </c:pt>
                <c:pt idx="5">
                  <c:v>0</c:v>
                </c:pt>
                <c:pt idx="6">
                  <c:v>5.68</c:v>
                </c:pt>
                <c:pt idx="7">
                  <c:v>3.7</c:v>
                </c:pt>
                <c:pt idx="8">
                  <c:v>12.5</c:v>
                </c:pt>
                <c:pt idx="9">
                  <c:v>0</c:v>
                </c:pt>
                <c:pt idx="10">
                  <c:v>0</c:v>
                </c:pt>
                <c:pt idx="11">
                  <c:v>0</c:v>
                </c:pt>
                <c:pt idx="12">
                  <c:v>4.6199999999999983</c:v>
                </c:pt>
                <c:pt idx="13">
                  <c:v>8</c:v>
                </c:pt>
                <c:pt idx="14">
                  <c:v>0</c:v>
                </c:pt>
                <c:pt idx="15">
                  <c:v>4.3499999999999996</c:v>
                </c:pt>
                <c:pt idx="16">
                  <c:v>0</c:v>
                </c:pt>
                <c:pt idx="17">
                  <c:v>0</c:v>
                </c:pt>
                <c:pt idx="18">
                  <c:v>18.18</c:v>
                </c:pt>
                <c:pt idx="20">
                  <c:v>8.33</c:v>
                </c:pt>
                <c:pt idx="22">
                  <c:v>0</c:v>
                </c:pt>
              </c:numCache>
            </c:numRef>
          </c:val>
        </c:ser>
        <c:ser>
          <c:idx val="1"/>
          <c:order val="1"/>
          <c:tx>
            <c:strRef>
              <c:f>'[Диаграмма в Microsoft PowerPoint]Лист1'!$C$3</c:f>
              <c:strCache>
                <c:ptCount val="1"/>
                <c:pt idx="0">
                  <c:v>«3»</c:v>
                </c:pt>
              </c:strCache>
            </c:strRef>
          </c:tx>
          <c:marker>
            <c:symbol val="none"/>
          </c:marker>
          <c:cat>
            <c:strRef>
              <c:f>'[Диаграмма в Microsoft PowerPoint]Лист1'!$A$4:$A$26</c:f>
              <c:strCache>
                <c:ptCount val="23"/>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с.Патровка</c:v>
                </c:pt>
                <c:pt idx="6">
                  <c:v>Борский м.р</c:v>
                </c:pt>
                <c:pt idx="7">
                  <c:v>ГБОУ СОШ №1 с.Борское</c:v>
                </c:pt>
                <c:pt idx="8">
                  <c:v>ГБОУ СОШ №2 с.Борское</c:v>
                </c:pt>
                <c:pt idx="9">
                  <c:v>ГБОУ СОШ с. Петровка</c:v>
                </c:pt>
                <c:pt idx="10">
                  <c:v>ГБОУ ООШ с. Заплавное</c:v>
                </c:pt>
                <c:pt idx="11">
                  <c:v>ГБОУ ООШ с. Коноваловка</c:v>
                </c:pt>
                <c:pt idx="12">
                  <c:v>Нефтегорский м.р</c:v>
                </c:pt>
                <c:pt idx="13">
                  <c:v>ГБОУ СОШ №1 г.Нефтегорска</c:v>
                </c:pt>
                <c:pt idx="14">
                  <c:v>ГБОУ СОШ №2 г.Нефтегорска</c:v>
                </c:pt>
                <c:pt idx="15">
                  <c:v>ГБОУ СОШ №3 г.Нефтегорска</c:v>
                </c:pt>
                <c:pt idx="16">
                  <c:v>ГБОУ ООШ с.Покровка</c:v>
                </c:pt>
                <c:pt idx="17">
                  <c:v>ГБОУ СОШ с.Утевка</c:v>
                </c:pt>
                <c:pt idx="18">
                  <c:v>ГБОУ СОШ </c:v>
                </c:pt>
                <c:pt idx="19">
                  <c:v>с. Богдановка</c:v>
                </c:pt>
                <c:pt idx="20">
                  <c:v>ГБОУ СОШ </c:v>
                </c:pt>
                <c:pt idx="21">
                  <c:v>с. Дмитриевка</c:v>
                </c:pt>
                <c:pt idx="22">
                  <c:v>ГБОУ СОШ с. Зуевка</c:v>
                </c:pt>
              </c:strCache>
            </c:strRef>
          </c:cat>
          <c:val>
            <c:numRef>
              <c:f>'[Диаграмма в Microsoft PowerPoint]Лист1'!$C$4:$C$26</c:f>
              <c:numCache>
                <c:formatCode>General</c:formatCode>
                <c:ptCount val="23"/>
                <c:pt idx="0">
                  <c:v>42.93</c:v>
                </c:pt>
                <c:pt idx="1">
                  <c:v>50.9</c:v>
                </c:pt>
                <c:pt idx="2">
                  <c:v>56.36</c:v>
                </c:pt>
                <c:pt idx="3">
                  <c:v>54.55</c:v>
                </c:pt>
                <c:pt idx="4">
                  <c:v>33.33</c:v>
                </c:pt>
                <c:pt idx="5">
                  <c:v>75</c:v>
                </c:pt>
                <c:pt idx="6">
                  <c:v>48.86</c:v>
                </c:pt>
                <c:pt idx="7">
                  <c:v>40.74</c:v>
                </c:pt>
                <c:pt idx="8">
                  <c:v>43.75</c:v>
                </c:pt>
                <c:pt idx="9">
                  <c:v>76.92</c:v>
                </c:pt>
                <c:pt idx="10">
                  <c:v>44.44</c:v>
                </c:pt>
                <c:pt idx="11">
                  <c:v>0</c:v>
                </c:pt>
                <c:pt idx="12">
                  <c:v>43.08</c:v>
                </c:pt>
                <c:pt idx="13">
                  <c:v>24</c:v>
                </c:pt>
                <c:pt idx="14">
                  <c:v>34.78</c:v>
                </c:pt>
                <c:pt idx="15">
                  <c:v>39.130000000000003</c:v>
                </c:pt>
                <c:pt idx="16">
                  <c:v>66.669999999999987</c:v>
                </c:pt>
                <c:pt idx="17">
                  <c:v>45</c:v>
                </c:pt>
                <c:pt idx="18">
                  <c:v>63.64</c:v>
                </c:pt>
                <c:pt idx="20">
                  <c:v>75</c:v>
                </c:pt>
                <c:pt idx="22">
                  <c:v>40</c:v>
                </c:pt>
              </c:numCache>
            </c:numRef>
          </c:val>
        </c:ser>
        <c:ser>
          <c:idx val="2"/>
          <c:order val="2"/>
          <c:tx>
            <c:strRef>
              <c:f>'[Диаграмма в Microsoft PowerPoint]Лист1'!$D$3</c:f>
              <c:strCache>
                <c:ptCount val="1"/>
                <c:pt idx="0">
                  <c:v>«4»</c:v>
                </c:pt>
              </c:strCache>
            </c:strRef>
          </c:tx>
          <c:marker>
            <c:symbol val="none"/>
          </c:marker>
          <c:cat>
            <c:strRef>
              <c:f>'[Диаграмма в Microsoft PowerPoint]Лист1'!$A$4:$A$26</c:f>
              <c:strCache>
                <c:ptCount val="23"/>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с.Патровка</c:v>
                </c:pt>
                <c:pt idx="6">
                  <c:v>Борский м.р</c:v>
                </c:pt>
                <c:pt idx="7">
                  <c:v>ГБОУ СОШ №1 с.Борское</c:v>
                </c:pt>
                <c:pt idx="8">
                  <c:v>ГБОУ СОШ №2 с.Борское</c:v>
                </c:pt>
                <c:pt idx="9">
                  <c:v>ГБОУ СОШ с. Петровка</c:v>
                </c:pt>
                <c:pt idx="10">
                  <c:v>ГБОУ ООШ с. Заплавное</c:v>
                </c:pt>
                <c:pt idx="11">
                  <c:v>ГБОУ ООШ с. Коноваловка</c:v>
                </c:pt>
                <c:pt idx="12">
                  <c:v>Нефтегорский м.р</c:v>
                </c:pt>
                <c:pt idx="13">
                  <c:v>ГБОУ СОШ №1 г.Нефтегорска</c:v>
                </c:pt>
                <c:pt idx="14">
                  <c:v>ГБОУ СОШ №2 г.Нефтегорска</c:v>
                </c:pt>
                <c:pt idx="15">
                  <c:v>ГБОУ СОШ №3 г.Нефтегорска</c:v>
                </c:pt>
                <c:pt idx="16">
                  <c:v>ГБОУ ООШ с.Покровка</c:v>
                </c:pt>
                <c:pt idx="17">
                  <c:v>ГБОУ СОШ с.Утевка</c:v>
                </c:pt>
                <c:pt idx="18">
                  <c:v>ГБОУ СОШ </c:v>
                </c:pt>
                <c:pt idx="19">
                  <c:v>с. Богдановка</c:v>
                </c:pt>
                <c:pt idx="20">
                  <c:v>ГБОУ СОШ </c:v>
                </c:pt>
                <c:pt idx="21">
                  <c:v>с. Дмитриевка</c:v>
                </c:pt>
                <c:pt idx="22">
                  <c:v>ГБОУ СОШ с. Зуевка</c:v>
                </c:pt>
              </c:strCache>
            </c:strRef>
          </c:cat>
          <c:val>
            <c:numRef>
              <c:f>'[Диаграмма в Microsoft PowerPoint]Лист1'!$D$4:$D$26</c:f>
              <c:numCache>
                <c:formatCode>General</c:formatCode>
                <c:ptCount val="23"/>
                <c:pt idx="0">
                  <c:v>38.660000000000011</c:v>
                </c:pt>
                <c:pt idx="1">
                  <c:v>38.800000000000004</c:v>
                </c:pt>
                <c:pt idx="2">
                  <c:v>29.09</c:v>
                </c:pt>
                <c:pt idx="3">
                  <c:v>27.27</c:v>
                </c:pt>
                <c:pt idx="4">
                  <c:v>66.669999999999987</c:v>
                </c:pt>
                <c:pt idx="5">
                  <c:v>25</c:v>
                </c:pt>
                <c:pt idx="6">
                  <c:v>40.910000000000004</c:v>
                </c:pt>
                <c:pt idx="7">
                  <c:v>44.44</c:v>
                </c:pt>
                <c:pt idx="8">
                  <c:v>43.75</c:v>
                </c:pt>
                <c:pt idx="9">
                  <c:v>23.08</c:v>
                </c:pt>
                <c:pt idx="10">
                  <c:v>44.44</c:v>
                </c:pt>
                <c:pt idx="11">
                  <c:v>42.86</c:v>
                </c:pt>
                <c:pt idx="12">
                  <c:v>41.54</c:v>
                </c:pt>
                <c:pt idx="13">
                  <c:v>52</c:v>
                </c:pt>
                <c:pt idx="14">
                  <c:v>43.48</c:v>
                </c:pt>
                <c:pt idx="15">
                  <c:v>43.48</c:v>
                </c:pt>
                <c:pt idx="16">
                  <c:v>33.33</c:v>
                </c:pt>
                <c:pt idx="17">
                  <c:v>55</c:v>
                </c:pt>
                <c:pt idx="18">
                  <c:v>9.09</c:v>
                </c:pt>
                <c:pt idx="20">
                  <c:v>16.670000000000005</c:v>
                </c:pt>
                <c:pt idx="22">
                  <c:v>50</c:v>
                </c:pt>
              </c:numCache>
            </c:numRef>
          </c:val>
        </c:ser>
        <c:ser>
          <c:idx val="3"/>
          <c:order val="3"/>
          <c:tx>
            <c:strRef>
              <c:f>'[Диаграмма в Microsoft PowerPoint]Лист1'!$E$3</c:f>
              <c:strCache>
                <c:ptCount val="1"/>
                <c:pt idx="0">
                  <c:v>«5»</c:v>
                </c:pt>
              </c:strCache>
            </c:strRef>
          </c:tx>
          <c:marker>
            <c:symbol val="none"/>
          </c:marker>
          <c:cat>
            <c:strRef>
              <c:f>'[Диаграмма в Microsoft PowerPoint]Лист1'!$A$4:$A$26</c:f>
              <c:strCache>
                <c:ptCount val="23"/>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с.Патровка</c:v>
                </c:pt>
                <c:pt idx="6">
                  <c:v>Борский м.р</c:v>
                </c:pt>
                <c:pt idx="7">
                  <c:v>ГБОУ СОШ №1 с.Борское</c:v>
                </c:pt>
                <c:pt idx="8">
                  <c:v>ГБОУ СОШ №2 с.Борское</c:v>
                </c:pt>
                <c:pt idx="9">
                  <c:v>ГБОУ СОШ с. Петровка</c:v>
                </c:pt>
                <c:pt idx="10">
                  <c:v>ГБОУ ООШ с. Заплавное</c:v>
                </c:pt>
                <c:pt idx="11">
                  <c:v>ГБОУ ООШ с. Коноваловка</c:v>
                </c:pt>
                <c:pt idx="12">
                  <c:v>Нефтегорский м.р</c:v>
                </c:pt>
                <c:pt idx="13">
                  <c:v>ГБОУ СОШ №1 г.Нефтегорска</c:v>
                </c:pt>
                <c:pt idx="14">
                  <c:v>ГБОУ СОШ №2 г.Нефтегорска</c:v>
                </c:pt>
                <c:pt idx="15">
                  <c:v>ГБОУ СОШ №3 г.Нефтегорска</c:v>
                </c:pt>
                <c:pt idx="16">
                  <c:v>ГБОУ ООШ с.Покровка</c:v>
                </c:pt>
                <c:pt idx="17">
                  <c:v>ГБОУ СОШ с.Утевка</c:v>
                </c:pt>
                <c:pt idx="18">
                  <c:v>ГБОУ СОШ </c:v>
                </c:pt>
                <c:pt idx="19">
                  <c:v>с. Богдановка</c:v>
                </c:pt>
                <c:pt idx="20">
                  <c:v>ГБОУ СОШ </c:v>
                </c:pt>
                <c:pt idx="21">
                  <c:v>с. Дмитриевка</c:v>
                </c:pt>
                <c:pt idx="22">
                  <c:v>ГБОУ СОШ с. Зуевка</c:v>
                </c:pt>
              </c:strCache>
            </c:strRef>
          </c:cat>
          <c:val>
            <c:numRef>
              <c:f>'[Диаграмма в Microsoft PowerPoint]Лист1'!$E$4:$E$26</c:f>
              <c:numCache>
                <c:formatCode>General</c:formatCode>
                <c:ptCount val="23"/>
                <c:pt idx="0">
                  <c:v>13.91</c:v>
                </c:pt>
                <c:pt idx="1">
                  <c:v>5.7</c:v>
                </c:pt>
                <c:pt idx="2">
                  <c:v>0</c:v>
                </c:pt>
                <c:pt idx="3">
                  <c:v>0</c:v>
                </c:pt>
                <c:pt idx="4">
                  <c:v>0</c:v>
                </c:pt>
                <c:pt idx="5">
                  <c:v>0</c:v>
                </c:pt>
                <c:pt idx="6">
                  <c:v>4.55</c:v>
                </c:pt>
                <c:pt idx="7">
                  <c:v>11.11</c:v>
                </c:pt>
                <c:pt idx="8">
                  <c:v>0</c:v>
                </c:pt>
                <c:pt idx="9">
                  <c:v>0</c:v>
                </c:pt>
                <c:pt idx="10">
                  <c:v>11.11</c:v>
                </c:pt>
                <c:pt idx="11">
                  <c:v>0</c:v>
                </c:pt>
                <c:pt idx="12">
                  <c:v>10.77</c:v>
                </c:pt>
                <c:pt idx="13">
                  <c:v>16</c:v>
                </c:pt>
                <c:pt idx="14">
                  <c:v>21.74</c:v>
                </c:pt>
                <c:pt idx="15">
                  <c:v>13.04</c:v>
                </c:pt>
                <c:pt idx="16">
                  <c:v>0</c:v>
                </c:pt>
                <c:pt idx="17">
                  <c:v>0</c:v>
                </c:pt>
                <c:pt idx="18">
                  <c:v>9.09</c:v>
                </c:pt>
                <c:pt idx="20">
                  <c:v>0</c:v>
                </c:pt>
                <c:pt idx="22">
                  <c:v>10</c:v>
                </c:pt>
              </c:numCache>
            </c:numRef>
          </c:val>
        </c:ser>
        <c:marker val="1"/>
        <c:axId val="166471168"/>
        <c:axId val="166472704"/>
      </c:lineChart>
      <c:catAx>
        <c:axId val="166471168"/>
        <c:scaling>
          <c:orientation val="minMax"/>
        </c:scaling>
        <c:axPos val="b"/>
        <c:tickLblPos val="nextTo"/>
        <c:crossAx val="166472704"/>
        <c:crosses val="autoZero"/>
        <c:auto val="1"/>
        <c:lblAlgn val="ctr"/>
        <c:lblOffset val="100"/>
      </c:catAx>
      <c:valAx>
        <c:axId val="166472704"/>
        <c:scaling>
          <c:orientation val="minMax"/>
        </c:scaling>
        <c:axPos val="l"/>
        <c:majorGridlines/>
        <c:numFmt formatCode="General" sourceLinked="1"/>
        <c:tickLblPos val="nextTo"/>
        <c:crossAx val="166471168"/>
        <c:crosses val="autoZero"/>
        <c:crossBetween val="between"/>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autoTitleDeleted val="1"/>
    <c:plotArea>
      <c:layout/>
      <c:barChart>
        <c:barDir val="col"/>
        <c:grouping val="clustered"/>
        <c:ser>
          <c:idx val="0"/>
          <c:order val="0"/>
          <c:tx>
            <c:strRef>
              <c:f>Лист1!$B$1</c:f>
              <c:strCache>
                <c:ptCount val="1"/>
                <c:pt idx="0">
                  <c:v>Доля участников, получивших отметки «3», «4» и «5» %</c:v>
                </c:pt>
              </c:strCache>
            </c:strRef>
          </c:tx>
          <c:dLbls>
            <c:txPr>
              <a:bodyPr/>
              <a:lstStyle/>
              <a:p>
                <a:pPr>
                  <a:defRPr sz="1200"/>
                </a:pPr>
                <a:endParaRPr lang="ru-RU"/>
              </a:p>
            </c:txPr>
            <c:showVal val="1"/>
          </c:dLbls>
          <c:cat>
            <c:strRef>
              <c:f>Лист1!$A$2:$A$17</c:f>
              <c:strCache>
                <c:ptCount val="16"/>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 Патровка</c:v>
                </c:pt>
                <c:pt idx="6">
                  <c:v>ГБОУ ООШ пос. Ильичевский</c:v>
                </c:pt>
                <c:pt idx="7">
                  <c:v>Борский м.р.</c:v>
                </c:pt>
                <c:pt idx="8">
                  <c:v>ГБОУ СОШ №1 с.Борское</c:v>
                </c:pt>
                <c:pt idx="9">
                  <c:v>ГБОУ СОШ №2 с.Борское</c:v>
                </c:pt>
                <c:pt idx="10">
                  <c:v>ГБОУ СОШ с. Петровка</c:v>
                </c:pt>
                <c:pt idx="11">
                  <c:v>ГБОУ ООШ с. Заплавное</c:v>
                </c:pt>
                <c:pt idx="12">
                  <c:v>Нефтегорский м.р.</c:v>
                </c:pt>
                <c:pt idx="13">
                  <c:v>ГБОУ СОШ №2 г.Нефтегорска</c:v>
                </c:pt>
                <c:pt idx="14">
                  <c:v>ГБОУ СОШ №3 г.Нефтегорска</c:v>
                </c:pt>
                <c:pt idx="15">
                  <c:v>ГБОУ СОШ с.Утевка</c:v>
                </c:pt>
              </c:strCache>
            </c:strRef>
          </c:cat>
          <c:val>
            <c:numRef>
              <c:f>Лист1!$B$2:$B$17</c:f>
              <c:numCache>
                <c:formatCode>General</c:formatCode>
                <c:ptCount val="16"/>
                <c:pt idx="0">
                  <c:v>96.34</c:v>
                </c:pt>
                <c:pt idx="1">
                  <c:v>98.7</c:v>
                </c:pt>
                <c:pt idx="2">
                  <c:v>100</c:v>
                </c:pt>
                <c:pt idx="3">
                  <c:v>100</c:v>
                </c:pt>
                <c:pt idx="4">
                  <c:v>100</c:v>
                </c:pt>
                <c:pt idx="5">
                  <c:v>100</c:v>
                </c:pt>
                <c:pt idx="6">
                  <c:v>100</c:v>
                </c:pt>
                <c:pt idx="7">
                  <c:v>96.36</c:v>
                </c:pt>
                <c:pt idx="8">
                  <c:v>95.83</c:v>
                </c:pt>
                <c:pt idx="9">
                  <c:v>95.240000000000023</c:v>
                </c:pt>
                <c:pt idx="10">
                  <c:v>100</c:v>
                </c:pt>
                <c:pt idx="11">
                  <c:v>100</c:v>
                </c:pt>
                <c:pt idx="12">
                  <c:v>98.31</c:v>
                </c:pt>
                <c:pt idx="13">
                  <c:v>100</c:v>
                </c:pt>
                <c:pt idx="14">
                  <c:v>94.740000000000023</c:v>
                </c:pt>
                <c:pt idx="15">
                  <c:v>100</c:v>
                </c:pt>
              </c:numCache>
            </c:numRef>
          </c:val>
        </c:ser>
        <c:ser>
          <c:idx val="1"/>
          <c:order val="1"/>
          <c:tx>
            <c:strRef>
              <c:f>Лист1!$C$1</c:f>
              <c:strCache>
                <c:ptCount val="1"/>
                <c:pt idx="0">
                  <c:v>Столбец2</c:v>
                </c:pt>
              </c:strCache>
            </c:strRef>
          </c:tx>
          <c:cat>
            <c:strRef>
              <c:f>Лист1!$A$2:$A$17</c:f>
              <c:strCache>
                <c:ptCount val="16"/>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 Патровка</c:v>
                </c:pt>
                <c:pt idx="6">
                  <c:v>ГБОУ ООШ пос. Ильичевский</c:v>
                </c:pt>
                <c:pt idx="7">
                  <c:v>Борский м.р.</c:v>
                </c:pt>
                <c:pt idx="8">
                  <c:v>ГБОУ СОШ №1 с.Борское</c:v>
                </c:pt>
                <c:pt idx="9">
                  <c:v>ГБОУ СОШ №2 с.Борское</c:v>
                </c:pt>
                <c:pt idx="10">
                  <c:v>ГБОУ СОШ с. Петровка</c:v>
                </c:pt>
                <c:pt idx="11">
                  <c:v>ГБОУ ООШ с. Заплавное</c:v>
                </c:pt>
                <c:pt idx="12">
                  <c:v>Нефтегорский м.р.</c:v>
                </c:pt>
                <c:pt idx="13">
                  <c:v>ГБОУ СОШ №2 г.Нефтегорска</c:v>
                </c:pt>
                <c:pt idx="14">
                  <c:v>ГБОУ СОШ №3 г.Нефтегорска</c:v>
                </c:pt>
                <c:pt idx="15">
                  <c:v>ГБОУ СОШ с.Утевка</c:v>
                </c:pt>
              </c:strCache>
            </c:strRef>
          </c:cat>
          <c:val>
            <c:numRef>
              <c:f>Лист1!$C$2:$C$17</c:f>
              <c:numCache>
                <c:formatCode>General</c:formatCode>
                <c:ptCount val="16"/>
              </c:numCache>
            </c:numRef>
          </c:val>
        </c:ser>
        <c:ser>
          <c:idx val="2"/>
          <c:order val="2"/>
          <c:tx>
            <c:strRef>
              <c:f>Лист1!$D$1</c:f>
              <c:strCache>
                <c:ptCount val="1"/>
                <c:pt idx="0">
                  <c:v>Столбец3</c:v>
                </c:pt>
              </c:strCache>
            </c:strRef>
          </c:tx>
          <c:cat>
            <c:strRef>
              <c:f>Лист1!$A$2:$A$17</c:f>
              <c:strCache>
                <c:ptCount val="16"/>
                <c:pt idx="0">
                  <c:v>Самарская область</c:v>
                </c:pt>
                <c:pt idx="1">
                  <c:v>Юго-Восточное ТУ</c:v>
                </c:pt>
                <c:pt idx="2">
                  <c:v>Алексеевский м.р.</c:v>
                </c:pt>
                <c:pt idx="3">
                  <c:v>ГБОУ СОШ с. Алексеевка</c:v>
                </c:pt>
                <c:pt idx="4">
                  <c:v>ГБОУ СОШ с.Герасимовка</c:v>
                </c:pt>
                <c:pt idx="5">
                  <c:v>ГБОУ СОШ с. Патровка</c:v>
                </c:pt>
                <c:pt idx="6">
                  <c:v>ГБОУ ООШ пос. Ильичевский</c:v>
                </c:pt>
                <c:pt idx="7">
                  <c:v>Борский м.р.</c:v>
                </c:pt>
                <c:pt idx="8">
                  <c:v>ГБОУ СОШ №1 с.Борское</c:v>
                </c:pt>
                <c:pt idx="9">
                  <c:v>ГБОУ СОШ №2 с.Борское</c:v>
                </c:pt>
                <c:pt idx="10">
                  <c:v>ГБОУ СОШ с. Петровка</c:v>
                </c:pt>
                <c:pt idx="11">
                  <c:v>ГБОУ ООШ с. Заплавное</c:v>
                </c:pt>
                <c:pt idx="12">
                  <c:v>Нефтегорский м.р.</c:v>
                </c:pt>
                <c:pt idx="13">
                  <c:v>ГБОУ СОШ №2 г.Нефтегорска</c:v>
                </c:pt>
                <c:pt idx="14">
                  <c:v>ГБОУ СОШ №3 г.Нефтегорска</c:v>
                </c:pt>
                <c:pt idx="15">
                  <c:v>ГБОУ СОШ с.Утевка</c:v>
                </c:pt>
              </c:strCache>
            </c:strRef>
          </c:cat>
          <c:val>
            <c:numRef>
              <c:f>Лист1!$D$2:$D$17</c:f>
              <c:numCache>
                <c:formatCode>General</c:formatCode>
                <c:ptCount val="16"/>
              </c:numCache>
            </c:numRef>
          </c:val>
        </c:ser>
        <c:dLbls>
          <c:showVal val="1"/>
        </c:dLbls>
        <c:gapWidth val="75"/>
        <c:axId val="198272512"/>
        <c:axId val="198274048"/>
      </c:barChart>
      <c:catAx>
        <c:axId val="198272512"/>
        <c:scaling>
          <c:orientation val="minMax"/>
        </c:scaling>
        <c:axPos val="b"/>
        <c:majorTickMark val="none"/>
        <c:tickLblPos val="nextTo"/>
        <c:txPr>
          <a:bodyPr/>
          <a:lstStyle/>
          <a:p>
            <a:pPr>
              <a:defRPr sz="1400"/>
            </a:pPr>
            <a:endParaRPr lang="ru-RU"/>
          </a:p>
        </c:txPr>
        <c:crossAx val="198274048"/>
        <c:crosses val="autoZero"/>
        <c:auto val="1"/>
        <c:lblAlgn val="ctr"/>
        <c:lblOffset val="100"/>
      </c:catAx>
      <c:valAx>
        <c:axId val="198274048"/>
        <c:scaling>
          <c:orientation val="minMax"/>
        </c:scaling>
        <c:axPos val="l"/>
        <c:numFmt formatCode="General" sourceLinked="1"/>
        <c:majorTickMark val="none"/>
        <c:tickLblPos val="nextTo"/>
        <c:crossAx val="198272512"/>
        <c:crosses val="autoZero"/>
        <c:crossBetween val="between"/>
      </c:valAx>
    </c:plotArea>
    <c:plotVisOnly val="1"/>
    <c:dispBlanksAs val="gap"/>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plotArea>
      <c:layout/>
      <c:lineChart>
        <c:grouping val="standard"/>
        <c:ser>
          <c:idx val="0"/>
          <c:order val="0"/>
          <c:tx>
            <c:strRef>
              <c:f>Лист1!$B$1</c:f>
              <c:strCache>
                <c:ptCount val="1"/>
                <c:pt idx="0">
                  <c:v>Округ</c:v>
                </c:pt>
              </c:strCache>
            </c:strRef>
          </c:tx>
          <c:marker>
            <c:symbol val="none"/>
          </c:marker>
          <c:dLbls>
            <c:showVal val="1"/>
          </c:dLbls>
          <c:cat>
            <c:numRef>
              <c:f>Лист1!$A$2:$A$12</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cat>
          <c:val>
            <c:numRef>
              <c:f>Лист1!$B$2:$B$12</c:f>
              <c:numCache>
                <c:formatCode>0.00</c:formatCode>
                <c:ptCount val="11"/>
                <c:pt idx="0">
                  <c:v>95.660000000000011</c:v>
                </c:pt>
                <c:pt idx="1">
                  <c:v>54.443333333333335</c:v>
                </c:pt>
                <c:pt idx="2">
                  <c:v>86.193333333333243</c:v>
                </c:pt>
                <c:pt idx="3">
                  <c:v>74.783333333333289</c:v>
                </c:pt>
                <c:pt idx="4">
                  <c:v>75.116666666666674</c:v>
                </c:pt>
                <c:pt idx="5">
                  <c:v>68.966666666666697</c:v>
                </c:pt>
                <c:pt idx="6">
                  <c:v>63.856666666666513</c:v>
                </c:pt>
                <c:pt idx="7">
                  <c:v>35.883333333333326</c:v>
                </c:pt>
                <c:pt idx="8">
                  <c:v>43.836666666666545</c:v>
                </c:pt>
                <c:pt idx="9">
                  <c:v>6.55</c:v>
                </c:pt>
                <c:pt idx="10">
                  <c:v>0.95666666666666655</c:v>
                </c:pt>
              </c:numCache>
            </c:numRef>
          </c:val>
          <c:extLst xmlns:c16r2="http://schemas.microsoft.com/office/drawing/2015/06/chart">
            <c:ext xmlns:c16="http://schemas.microsoft.com/office/drawing/2014/chart" uri="{C3380CC4-5D6E-409C-BE32-E72D297353CC}">
              <c16:uniqueId val="{00000000-94AC-4D15-BB51-7AE3C2142E8F}"/>
            </c:ext>
          </c:extLst>
        </c:ser>
        <c:ser>
          <c:idx val="1"/>
          <c:order val="1"/>
          <c:tx>
            <c:strRef>
              <c:f>Лист1!$C$1</c:f>
              <c:strCache>
                <c:ptCount val="1"/>
                <c:pt idx="0">
                  <c:v>Регион</c:v>
                </c:pt>
              </c:strCache>
            </c:strRef>
          </c:tx>
          <c:marker>
            <c:symbol val="none"/>
          </c:marker>
          <c:cat>
            <c:numRef>
              <c:f>Лист1!$A$2:$A$12</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cat>
          <c:val>
            <c:numRef>
              <c:f>Лист1!$C$2:$C$12</c:f>
              <c:numCache>
                <c:formatCode>General</c:formatCode>
                <c:ptCount val="11"/>
                <c:pt idx="0">
                  <c:v>85.13</c:v>
                </c:pt>
                <c:pt idx="1">
                  <c:v>54.05</c:v>
                </c:pt>
                <c:pt idx="2">
                  <c:v>79.69</c:v>
                </c:pt>
                <c:pt idx="3">
                  <c:v>66.28</c:v>
                </c:pt>
                <c:pt idx="4">
                  <c:v>69.45</c:v>
                </c:pt>
                <c:pt idx="5">
                  <c:v>71.099999999999994</c:v>
                </c:pt>
                <c:pt idx="6">
                  <c:v>63.89</c:v>
                </c:pt>
                <c:pt idx="7">
                  <c:v>38.690000000000012</c:v>
                </c:pt>
                <c:pt idx="8">
                  <c:v>42.97</c:v>
                </c:pt>
                <c:pt idx="9">
                  <c:v>13.3</c:v>
                </c:pt>
                <c:pt idx="10">
                  <c:v>5.39</c:v>
                </c:pt>
              </c:numCache>
            </c:numRef>
          </c:val>
          <c:extLst xmlns:c16r2="http://schemas.microsoft.com/office/drawing/2015/06/chart">
            <c:ext xmlns:c16="http://schemas.microsoft.com/office/drawing/2014/chart" uri="{C3380CC4-5D6E-409C-BE32-E72D297353CC}">
              <c16:uniqueId val="{00000001-94AC-4D15-BB51-7AE3C2142E8F}"/>
            </c:ext>
          </c:extLst>
        </c:ser>
        <c:marker val="1"/>
        <c:axId val="197387776"/>
        <c:axId val="197389312"/>
      </c:lineChart>
      <c:catAx>
        <c:axId val="197387776"/>
        <c:scaling>
          <c:orientation val="minMax"/>
        </c:scaling>
        <c:axPos val="b"/>
        <c:numFmt formatCode="General" sourceLinked="1"/>
        <c:tickLblPos val="nextTo"/>
        <c:crossAx val="197389312"/>
        <c:crosses val="autoZero"/>
        <c:auto val="1"/>
        <c:lblAlgn val="ctr"/>
        <c:lblOffset val="100"/>
      </c:catAx>
      <c:valAx>
        <c:axId val="197389312"/>
        <c:scaling>
          <c:orientation val="minMax"/>
        </c:scaling>
        <c:axPos val="l"/>
        <c:majorGridlines/>
        <c:numFmt formatCode="0.00" sourceLinked="1"/>
        <c:tickLblPos val="nextTo"/>
        <c:crossAx val="197387776"/>
        <c:crosses val="autoZero"/>
        <c:crossBetween val="between"/>
      </c:valAx>
    </c:plotArea>
    <c:legend>
      <c:legendPos val="r"/>
      <c:layout/>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80508D61-E042-4D59-B8CA-F9B54B52ACAA}" type="datetimeFigureOut">
              <a:rPr lang="ru-RU"/>
              <a:pPr>
                <a:defRPr/>
              </a:pPr>
              <a:t>05.09.24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2EAA960A-D67F-4CB1-A3DE-D1D8A66DB50A}" type="slidenum">
              <a:rPr lang="ru-RU"/>
              <a:pPr>
                <a:defRPr/>
              </a:pPr>
              <a:t>‹#›</a:t>
            </a:fld>
            <a:endParaRPr lang="ru-RU"/>
          </a:p>
        </p:txBody>
      </p:sp>
    </p:spTree>
    <p:extLst>
      <p:ext uri="{BB962C8B-B14F-4D97-AF65-F5344CB8AC3E}">
        <p14:creationId xmlns="" xmlns:p14="http://schemas.microsoft.com/office/powerpoint/2010/main" val="285234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BAB8FCF9-C93F-41E5-930A-EED368DFF02C}" type="datetimeFigureOut">
              <a:rPr lang="ru-RU"/>
              <a:pPr>
                <a:defRPr/>
              </a:pPr>
              <a:t>05.09.24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DEA17FC2-3A26-4A4F-9696-E56ED1C264CE}" type="slidenum">
              <a:rPr lang="ru-RU"/>
              <a:pPr>
                <a:defRPr/>
              </a:pPr>
              <a:t>‹#›</a:t>
            </a:fld>
            <a:endParaRPr lang="ru-RU"/>
          </a:p>
        </p:txBody>
      </p:sp>
    </p:spTree>
    <p:extLst>
      <p:ext uri="{BB962C8B-B14F-4D97-AF65-F5344CB8AC3E}">
        <p14:creationId xmlns="" xmlns:p14="http://schemas.microsoft.com/office/powerpoint/2010/main" val="3913093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D3308B09-793E-4F19-81A8-C8EAC411763B}" type="datetimeFigureOut">
              <a:rPr lang="ru-RU"/>
              <a:pPr>
                <a:defRPr/>
              </a:pPr>
              <a:t>05.09.24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39218060-2BC6-41D4-A0F7-745ACBC9033E}" type="slidenum">
              <a:rPr lang="ru-RU"/>
              <a:pPr>
                <a:defRPr/>
              </a:pPr>
              <a:t>‹#›</a:t>
            </a:fld>
            <a:endParaRPr lang="ru-RU"/>
          </a:p>
        </p:txBody>
      </p:sp>
    </p:spTree>
    <p:extLst>
      <p:ext uri="{BB962C8B-B14F-4D97-AF65-F5344CB8AC3E}">
        <p14:creationId xmlns="" xmlns:p14="http://schemas.microsoft.com/office/powerpoint/2010/main" val="329391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D25A75C8-5DC4-42D0-8163-BA015B36E5DD}" type="datetimeFigureOut">
              <a:rPr lang="ru-RU"/>
              <a:pPr>
                <a:defRPr/>
              </a:pPr>
              <a:t>05.09.24</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2863BA9-2B9C-419F-BEC8-D59E1BA90B4D}" type="slidenum">
              <a:rPr lang="ru-RU"/>
              <a:pPr>
                <a:defRPr/>
              </a:pPr>
              <a:t>‹#›</a:t>
            </a:fld>
            <a:endParaRPr lang="ru-RU"/>
          </a:p>
        </p:txBody>
      </p:sp>
    </p:spTree>
    <p:extLst>
      <p:ext uri="{BB962C8B-B14F-4D97-AF65-F5344CB8AC3E}">
        <p14:creationId xmlns="" xmlns:p14="http://schemas.microsoft.com/office/powerpoint/2010/main" val="298056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22437F79-AB73-4D67-B9D8-ADFF2EB660D8}" type="datetimeFigureOut">
              <a:rPr lang="ru-RU"/>
              <a:pPr>
                <a:defRPr/>
              </a:pPr>
              <a:t>05.09.24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7111B9A-0E23-4465-838D-4CBECBC638F7}" type="slidenum">
              <a:rPr lang="ru-RU"/>
              <a:pPr>
                <a:defRPr/>
              </a:pPr>
              <a:t>‹#›</a:t>
            </a:fld>
            <a:endParaRPr lang="ru-RU"/>
          </a:p>
        </p:txBody>
      </p:sp>
    </p:spTree>
    <p:extLst>
      <p:ext uri="{BB962C8B-B14F-4D97-AF65-F5344CB8AC3E}">
        <p14:creationId xmlns="" xmlns:p14="http://schemas.microsoft.com/office/powerpoint/2010/main" val="30648293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E93BD3E5-457D-4056-A95F-33846149D7F9}" type="datetimeFigureOut">
              <a:rPr lang="ru-RU"/>
              <a:pPr>
                <a:defRPr/>
              </a:pPr>
              <a:t>05.09.24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7A88645-7C5F-4922-BE99-08F90DB316C7}" type="slidenum">
              <a:rPr lang="ru-RU"/>
              <a:pPr>
                <a:defRPr/>
              </a:pPr>
              <a:t>‹#›</a:t>
            </a:fld>
            <a:endParaRPr lang="ru-RU"/>
          </a:p>
        </p:txBody>
      </p:sp>
    </p:spTree>
    <p:extLst>
      <p:ext uri="{BB962C8B-B14F-4D97-AF65-F5344CB8AC3E}">
        <p14:creationId xmlns="" xmlns:p14="http://schemas.microsoft.com/office/powerpoint/2010/main" val="55506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B3549C28-354E-4CA1-8AE0-8AAA7F2D47D8}" type="datetimeFigureOut">
              <a:rPr lang="ru-RU"/>
              <a:pPr>
                <a:defRPr/>
              </a:pPr>
              <a:t>05.09.24</a:t>
            </a:fld>
            <a:endParaRPr lang="ru-RU"/>
          </a:p>
        </p:txBody>
      </p:sp>
      <p:sp>
        <p:nvSpPr>
          <p:cNvPr id="9" name="Footer Placeholder 7"/>
          <p:cNvSpPr>
            <a:spLocks noGrp="1"/>
          </p:cNvSpPr>
          <p:nvPr>
            <p:ph type="ftr" sz="quarter" idx="11"/>
          </p:nvPr>
        </p:nvSpPr>
        <p:spPr/>
        <p:txBody>
          <a:bodyPr/>
          <a:lstStyle>
            <a:lvl1pPr>
              <a:defRPr/>
            </a:lvl1pPr>
          </a:lstStyle>
          <a:p>
            <a:pPr>
              <a:defRPr/>
            </a:pPr>
            <a:endParaRPr lang="ru-RU"/>
          </a:p>
        </p:txBody>
      </p:sp>
      <p:sp>
        <p:nvSpPr>
          <p:cNvPr id="10" name="Slide Number Placeholder 8"/>
          <p:cNvSpPr>
            <a:spLocks noGrp="1"/>
          </p:cNvSpPr>
          <p:nvPr>
            <p:ph type="sldNum" sz="quarter" idx="12"/>
          </p:nvPr>
        </p:nvSpPr>
        <p:spPr/>
        <p:txBody>
          <a:bodyPr/>
          <a:lstStyle>
            <a:lvl1pPr>
              <a:defRPr/>
            </a:lvl1pPr>
          </a:lstStyle>
          <a:p>
            <a:pPr>
              <a:defRPr/>
            </a:pPr>
            <a:fld id="{71137DE9-D89F-4CDA-A56A-337126E8F7AC}" type="slidenum">
              <a:rPr lang="ru-RU"/>
              <a:pPr>
                <a:defRPr/>
              </a:pPr>
              <a:t>‹#›</a:t>
            </a:fld>
            <a:endParaRPr lang="ru-RU"/>
          </a:p>
        </p:txBody>
      </p:sp>
    </p:spTree>
    <p:extLst>
      <p:ext uri="{BB962C8B-B14F-4D97-AF65-F5344CB8AC3E}">
        <p14:creationId xmlns="" xmlns:p14="http://schemas.microsoft.com/office/powerpoint/2010/main" val="1913301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7363FDA5-6497-45E6-ABCD-91C6F23D89CC}" type="datetimeFigureOut">
              <a:rPr lang="ru-RU"/>
              <a:pPr>
                <a:defRPr/>
              </a:pPr>
              <a:t>05.09.24</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2BFD8388-C027-4A05-A9DC-9D62AF154B46}" type="slidenum">
              <a:rPr lang="ru-RU"/>
              <a:pPr>
                <a:defRPr/>
              </a:pPr>
              <a:t>‹#›</a:t>
            </a:fld>
            <a:endParaRPr lang="ru-RU"/>
          </a:p>
        </p:txBody>
      </p:sp>
    </p:spTree>
    <p:extLst>
      <p:ext uri="{BB962C8B-B14F-4D97-AF65-F5344CB8AC3E}">
        <p14:creationId xmlns="" xmlns:p14="http://schemas.microsoft.com/office/powerpoint/2010/main" val="34562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A15BD9-D5EE-4B88-A8C0-19E881146B57}" type="datetimeFigureOut">
              <a:rPr lang="ru-RU"/>
              <a:pPr>
                <a:defRPr/>
              </a:pPr>
              <a:t>05.09.24</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9E2B34B5-5A38-4B83-B35B-9993CE6F0796}" type="slidenum">
              <a:rPr lang="ru-RU"/>
              <a:pPr>
                <a:defRPr/>
              </a:pPr>
              <a:t>‹#›</a:t>
            </a:fld>
            <a:endParaRPr lang="ru-RU"/>
          </a:p>
        </p:txBody>
      </p:sp>
    </p:spTree>
    <p:extLst>
      <p:ext uri="{BB962C8B-B14F-4D97-AF65-F5344CB8AC3E}">
        <p14:creationId xmlns="" xmlns:p14="http://schemas.microsoft.com/office/powerpoint/2010/main" val="4208786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FB438F7A-E065-4552-8F3F-A6F71C928490}" type="datetimeFigureOut">
              <a:rPr lang="ru-RU"/>
              <a:pPr>
                <a:defRPr/>
              </a:pPr>
              <a:t>05.09.24</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62347207-B17D-480E-B3D1-726897C2E7AC}" type="slidenum">
              <a:rPr lang="ru-RU"/>
              <a:pPr>
                <a:defRPr/>
              </a:pPr>
              <a:t>‹#›</a:t>
            </a:fld>
            <a:endParaRPr lang="ru-RU"/>
          </a:p>
        </p:txBody>
      </p:sp>
    </p:spTree>
    <p:extLst>
      <p:ext uri="{BB962C8B-B14F-4D97-AF65-F5344CB8AC3E}">
        <p14:creationId xmlns="" xmlns:p14="http://schemas.microsoft.com/office/powerpoint/2010/main" val="1189168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7949AEE2-A546-4121-9122-035C282D9826}" type="datetimeFigureOut">
              <a:rPr lang="ru-RU"/>
              <a:pPr>
                <a:defRPr/>
              </a:pPr>
              <a:t>05.09.24</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C67D73CB-2FF3-4333-8316-1233A4788252}" type="slidenum">
              <a:rPr lang="ru-RU"/>
              <a:pPr>
                <a:defRPr/>
              </a:pPr>
              <a:t>‹#›</a:t>
            </a:fld>
            <a:endParaRPr lang="ru-RU"/>
          </a:p>
        </p:txBody>
      </p:sp>
    </p:spTree>
    <p:extLst>
      <p:ext uri="{BB962C8B-B14F-4D97-AF65-F5344CB8AC3E}">
        <p14:creationId xmlns="" xmlns:p14="http://schemas.microsoft.com/office/powerpoint/2010/main" val="238780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smtClean="0">
                <a:solidFill>
                  <a:srgbClr val="FFFFFF"/>
                </a:solidFill>
                <a:latin typeface="+mn-lt"/>
                <a:cs typeface="+mn-cs"/>
              </a:defRPr>
            </a:lvl1pPr>
          </a:lstStyle>
          <a:p>
            <a:pPr>
              <a:defRPr/>
            </a:pPr>
            <a:fld id="{739A16F9-9EA1-4C98-8E51-EB783C971DC5}" type="datetimeFigureOut">
              <a:rPr lang="ru-RU"/>
              <a:pPr>
                <a:defRPr/>
              </a:pPr>
              <a:t>05.09.24</a:t>
            </a:fld>
            <a:endParaRPr lang="ru-RU"/>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smtClean="0">
                <a:solidFill>
                  <a:srgbClr val="FFFFFF"/>
                </a:solidFill>
                <a:latin typeface="+mn-lt"/>
                <a:cs typeface="+mn-cs"/>
              </a:defRPr>
            </a:lvl1pPr>
          </a:lstStyle>
          <a:p>
            <a:pPr>
              <a:defRPr/>
            </a:pPr>
            <a:fld id="{406E119C-35F1-4AC9-B9DD-373C5C7D97A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3" r:id="rId1"/>
    <p:sldLayoutId id="2147483676" r:id="rId2"/>
    <p:sldLayoutId id="2147483684" r:id="rId3"/>
    <p:sldLayoutId id="2147483677" r:id="rId4"/>
    <p:sldLayoutId id="2147483685" r:id="rId5"/>
    <p:sldLayoutId id="2147483678" r:id="rId6"/>
    <p:sldLayoutId id="2147483679" r:id="rId7"/>
    <p:sldLayoutId id="2147483686" r:id="rId8"/>
    <p:sldLayoutId id="2147483680" r:id="rId9"/>
    <p:sldLayoutId id="2147483681" r:id="rId10"/>
    <p:sldLayoutId id="2147483682" r:id="rId11"/>
  </p:sldLayoutIdLst>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_____Microsoft_Office_Excel_97-2003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oleObject" Target="../embeddings/_____Microsoft_Office_Excel_97-20032.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_____Microsoft_Office_Excel_97-20033.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_____Microsoft_Office_Excel_97-20034.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124744"/>
            <a:ext cx="7848600" cy="4032447"/>
          </a:xfrm>
        </p:spPr>
        <p:txBody>
          <a:bodyPr/>
          <a:lstStyle/>
          <a:p>
            <a:pPr algn="ct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400" b="1" dirty="0"/>
              <a:t>АНАЛИТИЧЕСКАЯ СПРАВКА</a:t>
            </a:r>
            <a:r>
              <a:rPr lang="ru-RU" sz="2400" dirty="0"/>
              <a:t/>
            </a:r>
            <a:br>
              <a:rPr lang="ru-RU" sz="2400" dirty="0"/>
            </a:br>
            <a:r>
              <a:rPr lang="ru-RU" sz="2400" b="1" dirty="0" smtClean="0"/>
              <a:t>по </a:t>
            </a:r>
            <a:r>
              <a:rPr lang="ru-RU" sz="2400" b="1" dirty="0"/>
              <a:t>итогам Всероссийских проверочных работ</a:t>
            </a:r>
            <a:r>
              <a:rPr lang="ru-RU" sz="2400" dirty="0"/>
              <a:t/>
            </a:r>
            <a:br>
              <a:rPr lang="ru-RU" sz="2400" dirty="0"/>
            </a:br>
            <a:r>
              <a:rPr lang="ru-RU" sz="2400" b="1" u="sng" dirty="0" smtClean="0"/>
              <a:t>ПО </a:t>
            </a:r>
            <a:r>
              <a:rPr lang="ru-RU" sz="2400" b="1" u="sng" dirty="0"/>
              <a:t>ФИЗИКЕ,</a:t>
            </a:r>
            <a:r>
              <a:rPr lang="ru-RU" sz="2400" dirty="0"/>
              <a:t/>
            </a:r>
            <a:br>
              <a:rPr lang="ru-RU" sz="2400" dirty="0"/>
            </a:br>
            <a:r>
              <a:rPr lang="ru-RU" sz="2400" dirty="0"/>
              <a:t> </a:t>
            </a:r>
            <a:r>
              <a:rPr lang="ru-RU" sz="2400" b="1" dirty="0" smtClean="0"/>
              <a:t>проведенных </a:t>
            </a:r>
            <a:r>
              <a:rPr lang="ru-RU" sz="2400" b="1" dirty="0"/>
              <a:t>в 2024 году в образовательных организациях Юго-Восточного управления</a:t>
            </a:r>
            <a:r>
              <a:rPr lang="ru-RU" sz="2400" dirty="0"/>
              <a:t/>
            </a:r>
            <a:br>
              <a:rPr lang="ru-RU" sz="2400" dirty="0"/>
            </a:br>
            <a:r>
              <a:rPr lang="ru-RU" sz="2400" b="1" dirty="0"/>
              <a:t>(в 7-8 классах)</a:t>
            </a:r>
            <a:r>
              <a:rPr lang="ru-RU" sz="2400" dirty="0"/>
              <a:t/>
            </a:r>
            <a:br>
              <a:rPr lang="ru-RU" sz="2400" dirty="0"/>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a:xfrm>
            <a:off x="683568" y="3933056"/>
            <a:ext cx="6400800" cy="1752600"/>
          </a:xfrm>
        </p:spPr>
        <p:txBody>
          <a:bodyPr rtlCol="0">
            <a:normAutofit fontScale="92500" lnSpcReduction="20000"/>
          </a:bodyPr>
          <a:lstStyle/>
          <a:p>
            <a:r>
              <a:rPr lang="ru-RU" altLang="ru-RU" b="1" dirty="0" err="1">
                <a:latin typeface="Times New Roman" pitchFamily="18" charset="0"/>
                <a:cs typeface="Times New Roman" pitchFamily="18" charset="0"/>
              </a:rPr>
              <a:t>Н.В.Борякина</a:t>
            </a:r>
            <a:r>
              <a:rPr lang="ru-RU" altLang="ru-RU" b="1" dirty="0">
                <a:latin typeface="Times New Roman" pitchFamily="18" charset="0"/>
                <a:cs typeface="Times New Roman" pitchFamily="18" charset="0"/>
              </a:rPr>
              <a:t>, </a:t>
            </a:r>
          </a:p>
          <a:p>
            <a:r>
              <a:rPr lang="ru-RU" altLang="ru-RU" i="1" dirty="0"/>
              <a:t>руководитель ОМО учителей физики ЮВУ МО СО</a:t>
            </a:r>
          </a:p>
          <a:p>
            <a:r>
              <a:rPr lang="ru-RU" altLang="ru-RU" b="1" dirty="0" err="1">
                <a:latin typeface="Times New Roman" pitchFamily="18" charset="0"/>
                <a:cs typeface="Times New Roman" pitchFamily="18" charset="0"/>
              </a:rPr>
              <a:t>В.А.Уколова</a:t>
            </a:r>
            <a:r>
              <a:rPr lang="ru-RU" altLang="ru-RU" b="1" dirty="0">
                <a:latin typeface="Times New Roman" pitchFamily="18" charset="0"/>
                <a:cs typeface="Times New Roman" pitchFamily="18" charset="0"/>
              </a:rPr>
              <a:t>, </a:t>
            </a:r>
          </a:p>
          <a:p>
            <a:r>
              <a:rPr lang="ru-RU" altLang="ru-RU" i="1" dirty="0" smtClean="0">
                <a:latin typeface="Times New Roman" pitchFamily="18" charset="0"/>
                <a:cs typeface="Times New Roman" pitchFamily="18" charset="0"/>
              </a:rPr>
              <a:t>учитель </a:t>
            </a:r>
            <a:r>
              <a:rPr lang="ru-RU" altLang="ru-RU" i="1" dirty="0">
                <a:latin typeface="Times New Roman" pitchFamily="18" charset="0"/>
                <a:cs typeface="Times New Roman" pitchFamily="18" charset="0"/>
              </a:rPr>
              <a:t>физики ГБОУ СОШ  №3 </a:t>
            </a:r>
            <a:r>
              <a:rPr lang="ru-RU" altLang="ru-RU" i="1" dirty="0" err="1">
                <a:latin typeface="Times New Roman" pitchFamily="18" charset="0"/>
                <a:cs typeface="Times New Roman" pitchFamily="18" charset="0"/>
              </a:rPr>
              <a:t>г.Нефтегорска</a:t>
            </a:r>
            <a:endParaRPr lang="ru-RU" altLang="ru-RU" i="1" dirty="0">
              <a:latin typeface="Times New Roman" pitchFamily="18" charset="0"/>
              <a:cs typeface="Times New Roman" pitchFamily="18" charset="0"/>
            </a:endParaRPr>
          </a:p>
          <a:p>
            <a:pPr fontAlgn="auto">
              <a:spcAft>
                <a:spcPts val="0"/>
              </a:spcAft>
              <a:buFont typeface="Arial" pitchFamily="34" charset="0"/>
              <a:buNone/>
              <a:defRPr/>
            </a:pP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836712"/>
            <a:ext cx="8784976"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2715197972"/>
              </p:ext>
            </p:extLst>
          </p:nvPr>
        </p:nvGraphicFramePr>
        <p:xfrm>
          <a:off x="179512" y="2348880"/>
          <a:ext cx="8712968" cy="3169920"/>
        </p:xfrm>
        <a:graphic>
          <a:graphicData uri="http://schemas.openxmlformats.org/drawingml/2006/table">
            <a:tbl>
              <a:tblPr firstRow="1" firstCol="1" bandRow="1">
                <a:tableStyleId>{5C22544A-7EE6-4342-B048-85BDC9FD1C3A}</a:tableStyleId>
              </a:tblPr>
              <a:tblGrid>
                <a:gridCol w="507431"/>
                <a:gridCol w="5667492"/>
                <a:gridCol w="633396"/>
                <a:gridCol w="886216"/>
                <a:gridCol w="1018433"/>
              </a:tblGrid>
              <a:tr h="822958">
                <a:tc gridSpan="2">
                  <a:txBody>
                    <a:bodyPr/>
                    <a:lstStyle/>
                    <a:p>
                      <a:pPr marL="71755" algn="ctr">
                        <a:lnSpc>
                          <a:spcPct val="105000"/>
                        </a:lnSpc>
                        <a:spcAft>
                          <a:spcPts val="0"/>
                        </a:spcAft>
                      </a:pPr>
                      <a:r>
                        <a:rPr lang="ru-RU" sz="1600" dirty="0">
                          <a:effectLst/>
                        </a:rPr>
                        <a:t>Блоки</a:t>
                      </a:r>
                      <a:r>
                        <a:rPr lang="ru-RU" sz="1600" spc="5" dirty="0">
                          <a:effectLst/>
                        </a:rPr>
                        <a:t> </a:t>
                      </a:r>
                      <a:r>
                        <a:rPr lang="ru-RU" sz="1600" dirty="0">
                          <a:effectLst/>
                        </a:rPr>
                        <a:t>ПООП</a:t>
                      </a:r>
                      <a:r>
                        <a:rPr lang="ru-RU" sz="1600" spc="-5" dirty="0">
                          <a:effectLst/>
                        </a:rPr>
                        <a:t> </a:t>
                      </a:r>
                      <a:r>
                        <a:rPr lang="ru-RU" sz="1600" dirty="0">
                          <a:effectLst/>
                        </a:rPr>
                        <a:t>о</a:t>
                      </a:r>
                      <a:r>
                        <a:rPr lang="ru-RU" sz="1600" spc="5" dirty="0">
                          <a:effectLst/>
                        </a:rPr>
                        <a:t>б</a:t>
                      </a:r>
                      <a:r>
                        <a:rPr lang="ru-RU" sz="1600" spc="-15" dirty="0">
                          <a:effectLst/>
                        </a:rPr>
                        <a:t>у</a:t>
                      </a:r>
                      <a:r>
                        <a:rPr lang="ru-RU" sz="1600" dirty="0">
                          <a:effectLst/>
                        </a:rPr>
                        <a:t>чаю</a:t>
                      </a:r>
                      <a:r>
                        <a:rPr lang="ru-RU" sz="1600" spc="10" dirty="0">
                          <a:effectLst/>
                        </a:rPr>
                        <a:t>щ</a:t>
                      </a:r>
                      <a:r>
                        <a:rPr lang="ru-RU" sz="1600" spc="5" dirty="0">
                          <a:effectLst/>
                        </a:rPr>
                        <a:t>ий</a:t>
                      </a:r>
                      <a:r>
                        <a:rPr lang="ru-RU" sz="1600" dirty="0">
                          <a:effectLst/>
                        </a:rPr>
                        <a:t>ся </a:t>
                      </a:r>
                      <a:r>
                        <a:rPr lang="ru-RU" sz="1600" spc="5" dirty="0">
                          <a:effectLst/>
                        </a:rPr>
                        <a:t>на</a:t>
                      </a:r>
                      <a:r>
                        <a:rPr lang="ru-RU" sz="1600" spc="-20" dirty="0">
                          <a:effectLst/>
                        </a:rPr>
                        <a:t>у</a:t>
                      </a:r>
                      <a:r>
                        <a:rPr lang="ru-RU" sz="1600" dirty="0">
                          <a:effectLst/>
                        </a:rPr>
                        <a:t>чится / </a:t>
                      </a:r>
                      <a:r>
                        <a:rPr lang="ru-RU" sz="1600" spc="10" dirty="0">
                          <a:effectLst/>
                        </a:rPr>
                        <a:t>п</a:t>
                      </a:r>
                      <a:r>
                        <a:rPr lang="ru-RU" sz="1600" dirty="0">
                          <a:effectLst/>
                        </a:rPr>
                        <a:t>о</a:t>
                      </a:r>
                      <a:r>
                        <a:rPr lang="ru-RU" sz="1600" spc="10" dirty="0">
                          <a:effectLst/>
                        </a:rPr>
                        <a:t>л</a:t>
                      </a:r>
                      <a:r>
                        <a:rPr lang="ru-RU" sz="1600" spc="-20" dirty="0">
                          <a:effectLst/>
                        </a:rPr>
                        <a:t>у</a:t>
                      </a:r>
                      <a:r>
                        <a:rPr lang="ru-RU" sz="1600" dirty="0">
                          <a:effectLst/>
                        </a:rPr>
                        <a:t>чит во</a:t>
                      </a:r>
                      <a:r>
                        <a:rPr lang="ru-RU" sz="1600" spc="5" dirty="0">
                          <a:effectLst/>
                        </a:rPr>
                        <a:t>з</a:t>
                      </a:r>
                      <a:r>
                        <a:rPr lang="ru-RU" sz="1600" dirty="0">
                          <a:effectLst/>
                        </a:rPr>
                        <a:t>можность н</a:t>
                      </a:r>
                      <a:r>
                        <a:rPr lang="ru-RU" sz="1600" spc="10" dirty="0">
                          <a:effectLst/>
                        </a:rPr>
                        <a:t>а</a:t>
                      </a:r>
                      <a:r>
                        <a:rPr lang="ru-RU" sz="1600" spc="-20" dirty="0">
                          <a:effectLst/>
                        </a:rPr>
                        <a:t>у</a:t>
                      </a:r>
                      <a:r>
                        <a:rPr lang="ru-RU" sz="1600" spc="-5" dirty="0">
                          <a:effectLst/>
                        </a:rPr>
                        <a:t>ч</a:t>
                      </a:r>
                      <a:r>
                        <a:rPr lang="ru-RU" sz="1600" spc="5" dirty="0">
                          <a:effectLst/>
                        </a:rPr>
                        <a:t>и</a:t>
                      </a:r>
                      <a:r>
                        <a:rPr lang="ru-RU" sz="1600" dirty="0">
                          <a:effectLst/>
                        </a:rPr>
                        <a:t>т</a:t>
                      </a:r>
                      <a:r>
                        <a:rPr lang="ru-RU" sz="1600" spc="5" dirty="0">
                          <a:effectLst/>
                        </a:rPr>
                        <a:t>ь</a:t>
                      </a:r>
                      <a:r>
                        <a:rPr lang="ru-RU" sz="1600" dirty="0">
                          <a:effectLst/>
                        </a:rPr>
                        <a:t>ся </a:t>
                      </a:r>
                      <a:r>
                        <a:rPr lang="ru-RU" sz="1600" spc="5" dirty="0">
                          <a:effectLst/>
                        </a:rPr>
                        <a:t>и</a:t>
                      </a:r>
                      <a:r>
                        <a:rPr lang="ru-RU" sz="1600" dirty="0">
                          <a:effectLst/>
                        </a:rPr>
                        <a:t>ли</a:t>
                      </a:r>
                      <a:r>
                        <a:rPr lang="ru-RU" sz="1600" spc="5" dirty="0">
                          <a:effectLst/>
                        </a:rPr>
                        <a:t> п</a:t>
                      </a:r>
                      <a:r>
                        <a:rPr lang="ru-RU" sz="1600" dirty="0">
                          <a:effectLst/>
                        </a:rPr>
                        <a:t>ров</a:t>
                      </a:r>
                      <a:r>
                        <a:rPr lang="ru-RU" sz="1600" spc="-5" dirty="0">
                          <a:effectLst/>
                        </a:rPr>
                        <a:t>е</a:t>
                      </a:r>
                      <a:r>
                        <a:rPr lang="ru-RU" sz="1600" dirty="0">
                          <a:effectLst/>
                        </a:rPr>
                        <a:t>ряе</a:t>
                      </a:r>
                      <a:r>
                        <a:rPr lang="ru-RU" sz="1600" spc="-5" dirty="0">
                          <a:effectLst/>
                        </a:rPr>
                        <a:t>м</a:t>
                      </a:r>
                      <a:r>
                        <a:rPr lang="ru-RU" sz="1600" dirty="0">
                          <a:effectLst/>
                        </a:rPr>
                        <a:t>ые требо</a:t>
                      </a:r>
                      <a:r>
                        <a:rPr lang="ru-RU" sz="1600" spc="5" dirty="0">
                          <a:effectLst/>
                        </a:rPr>
                        <a:t>в</a:t>
                      </a:r>
                      <a:r>
                        <a:rPr lang="ru-RU" sz="1600" dirty="0">
                          <a:effectLst/>
                        </a:rPr>
                        <a:t>ан</a:t>
                      </a:r>
                      <a:r>
                        <a:rPr lang="ru-RU" sz="1600" spc="5" dirty="0">
                          <a:effectLst/>
                        </a:rPr>
                        <a:t>и</a:t>
                      </a:r>
                      <a:r>
                        <a:rPr lang="ru-RU" sz="1600" dirty="0">
                          <a:effectLst/>
                        </a:rPr>
                        <a:t>я </a:t>
                      </a:r>
                      <a:r>
                        <a:rPr lang="ru-RU" sz="1600" spc="10" dirty="0">
                          <a:effectLst/>
                        </a:rPr>
                        <a:t>(</a:t>
                      </a:r>
                      <a:r>
                        <a:rPr lang="ru-RU" sz="1600" spc="-20" dirty="0">
                          <a:effectLst/>
                        </a:rPr>
                        <a:t>у</a:t>
                      </a:r>
                      <a:r>
                        <a:rPr lang="ru-RU" sz="1600" dirty="0">
                          <a:effectLst/>
                        </a:rPr>
                        <a:t>ме</a:t>
                      </a:r>
                      <a:r>
                        <a:rPr lang="ru-RU" sz="1600" spc="5" dirty="0">
                          <a:effectLst/>
                        </a:rPr>
                        <a:t>ни</a:t>
                      </a:r>
                      <a:r>
                        <a:rPr lang="ru-RU" sz="1600" dirty="0">
                          <a:effectLst/>
                        </a:rPr>
                        <a:t>я) в соотв</a:t>
                      </a:r>
                      <a:r>
                        <a:rPr lang="ru-RU" sz="1600" spc="-5" dirty="0">
                          <a:effectLst/>
                        </a:rPr>
                        <a:t>е</a:t>
                      </a:r>
                      <a:r>
                        <a:rPr lang="ru-RU" sz="1600" dirty="0">
                          <a:effectLst/>
                        </a:rPr>
                        <a:t>тств</a:t>
                      </a:r>
                      <a:r>
                        <a:rPr lang="ru-RU" sz="1600" spc="5" dirty="0">
                          <a:effectLst/>
                        </a:rPr>
                        <a:t>и</a:t>
                      </a:r>
                      <a:r>
                        <a:rPr lang="ru-RU" sz="1600" dirty="0">
                          <a:effectLst/>
                        </a:rPr>
                        <a:t>и </a:t>
                      </a:r>
                      <a:r>
                        <a:rPr lang="ru-RU" sz="1600" spc="5" dirty="0">
                          <a:effectLst/>
                        </a:rPr>
                        <a:t>с</a:t>
                      </a:r>
                      <a:r>
                        <a:rPr lang="ru-RU" sz="1600" dirty="0">
                          <a:effectLst/>
                        </a:rPr>
                        <a:t> ФГОС</a:t>
                      </a:r>
                      <a:endParaRPr lang="ru-RU" sz="1600" dirty="0">
                        <a:effectLst/>
                        <a:latin typeface="Calibri"/>
                        <a:ea typeface="Calibri"/>
                      </a:endParaRPr>
                    </a:p>
                  </a:txBody>
                  <a:tcPr marL="33162" marR="33162" marT="0" marB="0"/>
                </a:tc>
                <a:tc hMerge="1">
                  <a:txBody>
                    <a:bodyPr/>
                    <a:lstStyle/>
                    <a:p>
                      <a:endParaRPr lang="ru-RU"/>
                    </a:p>
                  </a:txBody>
                  <a:tcPr/>
                </a:tc>
                <a:tc>
                  <a:txBody>
                    <a:bodyPr/>
                    <a:lstStyle/>
                    <a:p>
                      <a:pPr>
                        <a:spcAft>
                          <a:spcPts val="0"/>
                        </a:spcAft>
                      </a:pPr>
                      <a:r>
                        <a:rPr lang="ru-RU" sz="1600" dirty="0">
                          <a:effectLst/>
                        </a:rPr>
                        <a:t>Макс балл</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Юго-Восточное управление</a:t>
                      </a:r>
                      <a:endParaRPr lang="ru-RU" sz="1600" dirty="0">
                        <a:effectLst/>
                        <a:latin typeface="Calibri"/>
                        <a:ea typeface="Calibri"/>
                      </a:endParaRPr>
                    </a:p>
                  </a:txBody>
                  <a:tcPr marL="33162" marR="33162" marT="0" marB="0"/>
                </a:tc>
                <a:tc>
                  <a:txBody>
                    <a:bodyPr/>
                    <a:lstStyle/>
                    <a:p>
                      <a:pPr>
                        <a:spcAft>
                          <a:spcPts val="0"/>
                        </a:spcAft>
                      </a:pPr>
                      <a:r>
                        <a:rPr lang="ru-RU" sz="1600">
                          <a:effectLst/>
                        </a:rPr>
                        <a:t>Самарская</a:t>
                      </a:r>
                    </a:p>
                    <a:p>
                      <a:pPr>
                        <a:spcAft>
                          <a:spcPts val="0"/>
                        </a:spcAft>
                      </a:pPr>
                      <a:r>
                        <a:rPr lang="ru-RU" sz="1600">
                          <a:effectLst/>
                        </a:rPr>
                        <a:t>область </a:t>
                      </a:r>
                      <a:endParaRPr lang="ru-RU" sz="1600">
                        <a:effectLst/>
                        <a:latin typeface="Calibri"/>
                        <a:ea typeface="Calibri"/>
                      </a:endParaRPr>
                    </a:p>
                  </a:txBody>
                  <a:tcPr marL="33162" marR="33162" marT="0" marB="0"/>
                </a:tc>
              </a:tr>
              <a:tr h="1237741">
                <a:tc>
                  <a:txBody>
                    <a:bodyPr/>
                    <a:lstStyle/>
                    <a:p>
                      <a:pPr marR="387985">
                        <a:lnSpc>
                          <a:spcPct val="99000"/>
                        </a:lnSpc>
                        <a:spcAft>
                          <a:spcPts val="0"/>
                        </a:spcAft>
                      </a:pPr>
                      <a:r>
                        <a:rPr lang="ru-RU" sz="1600" dirty="0">
                          <a:effectLst/>
                        </a:rPr>
                        <a:t>3</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Решать задачи, используя физические законы (закон Гука, закон Архимеда) и формулы, связывающие физические величины (путь, скорость, масса тела, плотность вещества, сила, давление, кинетическая энергия, потенциальная энергия, сила трения скольжения, коэффициент трения): на основе анализа условия задачи выделять физические величины, законы и формулы, необходимые для ее решения, проводить расчеты</a:t>
                      </a:r>
                      <a:endParaRPr lang="ru-RU" sz="1600" dirty="0">
                        <a:effectLst/>
                        <a:latin typeface="Calibri"/>
                        <a:ea typeface="Calibri"/>
                      </a:endParaRPr>
                    </a:p>
                  </a:txBody>
                  <a:tcPr marL="33162" marR="33162" marT="0" marB="0"/>
                </a:tc>
                <a:tc>
                  <a:txBody>
                    <a:bodyPr/>
                    <a:lstStyle/>
                    <a:p>
                      <a:pPr algn="ctr">
                        <a:spcAft>
                          <a:spcPts val="0"/>
                        </a:spcAft>
                      </a:pPr>
                      <a:r>
                        <a:rPr lang="ru-RU" sz="1600">
                          <a:effectLst/>
                        </a:rPr>
                        <a:t>1</a:t>
                      </a:r>
                      <a:endParaRPr lang="ru-RU" sz="1600">
                        <a:effectLst/>
                        <a:latin typeface="Calibri"/>
                        <a:ea typeface="Calibri"/>
                      </a:endParaRPr>
                    </a:p>
                  </a:txBody>
                  <a:tcPr marL="33162" marR="33162" marT="0" marB="0" anchor="ctr"/>
                </a:tc>
                <a:tc>
                  <a:txBody>
                    <a:bodyPr/>
                    <a:lstStyle/>
                    <a:p>
                      <a:pPr algn="ctr">
                        <a:lnSpc>
                          <a:spcPct val="105000"/>
                        </a:lnSpc>
                        <a:spcAft>
                          <a:spcPts val="0"/>
                        </a:spcAft>
                      </a:pPr>
                      <a:r>
                        <a:rPr lang="ru-RU" sz="1600">
                          <a:effectLst/>
                        </a:rPr>
                        <a:t>60,75</a:t>
                      </a:r>
                      <a:endParaRPr lang="ru-RU" sz="1600">
                        <a:effectLst/>
                        <a:latin typeface="Calibri"/>
                        <a:ea typeface="Calibri"/>
                      </a:endParaRPr>
                    </a:p>
                  </a:txBody>
                  <a:tcPr marL="33162" marR="33162" marT="0" marB="0" anchor="ctr"/>
                </a:tc>
                <a:tc>
                  <a:txBody>
                    <a:bodyPr/>
                    <a:lstStyle/>
                    <a:p>
                      <a:pPr algn="ctr">
                        <a:lnSpc>
                          <a:spcPct val="300000"/>
                        </a:lnSpc>
                        <a:spcAft>
                          <a:spcPts val="1200"/>
                        </a:spcAft>
                      </a:pPr>
                      <a:r>
                        <a:rPr lang="ru-RU" sz="1600" dirty="0">
                          <a:effectLst/>
                        </a:rPr>
                        <a:t>81,32</a:t>
                      </a:r>
                      <a:endParaRPr lang="ru-RU" sz="1600" dirty="0">
                        <a:effectLst/>
                        <a:latin typeface="Calibri"/>
                        <a:ea typeface="Calibri"/>
                      </a:endParaRPr>
                    </a:p>
                  </a:txBody>
                  <a:tcPr marL="33162" marR="33162" marT="0" marB="0" anchor="b"/>
                </a:tc>
              </a:tr>
            </a:tbl>
          </a:graphicData>
        </a:graphic>
      </p:graphicFrame>
    </p:spTree>
    <p:extLst>
      <p:ext uri="{BB962C8B-B14F-4D97-AF65-F5344CB8AC3E}">
        <p14:creationId xmlns="" xmlns:p14="http://schemas.microsoft.com/office/powerpoint/2010/main" val="3889122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908720"/>
            <a:ext cx="8784976"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3037172878"/>
              </p:ext>
            </p:extLst>
          </p:nvPr>
        </p:nvGraphicFramePr>
        <p:xfrm>
          <a:off x="179512" y="2708920"/>
          <a:ext cx="8712968" cy="2694432"/>
        </p:xfrm>
        <a:graphic>
          <a:graphicData uri="http://schemas.openxmlformats.org/drawingml/2006/table">
            <a:tbl>
              <a:tblPr firstRow="1" firstCol="1" bandRow="1">
                <a:tableStyleId>{5C22544A-7EE6-4342-B048-85BDC9FD1C3A}</a:tableStyleId>
              </a:tblPr>
              <a:tblGrid>
                <a:gridCol w="507431"/>
                <a:gridCol w="5667492"/>
                <a:gridCol w="633396"/>
                <a:gridCol w="886216"/>
                <a:gridCol w="1018433"/>
              </a:tblGrid>
              <a:tr h="822958">
                <a:tc gridSpan="2">
                  <a:txBody>
                    <a:bodyPr/>
                    <a:lstStyle/>
                    <a:p>
                      <a:pPr marL="71755" algn="ctr">
                        <a:lnSpc>
                          <a:spcPct val="105000"/>
                        </a:lnSpc>
                        <a:spcAft>
                          <a:spcPts val="0"/>
                        </a:spcAft>
                      </a:pPr>
                      <a:r>
                        <a:rPr lang="ru-RU" sz="1600" dirty="0">
                          <a:effectLst/>
                        </a:rPr>
                        <a:t>Блоки</a:t>
                      </a:r>
                      <a:r>
                        <a:rPr lang="ru-RU" sz="1600" spc="5" dirty="0">
                          <a:effectLst/>
                        </a:rPr>
                        <a:t> </a:t>
                      </a:r>
                      <a:r>
                        <a:rPr lang="ru-RU" sz="1600" dirty="0">
                          <a:effectLst/>
                        </a:rPr>
                        <a:t>ПООП</a:t>
                      </a:r>
                      <a:r>
                        <a:rPr lang="ru-RU" sz="1600" spc="-5" dirty="0">
                          <a:effectLst/>
                        </a:rPr>
                        <a:t> </a:t>
                      </a:r>
                      <a:r>
                        <a:rPr lang="ru-RU" sz="1600" dirty="0">
                          <a:effectLst/>
                        </a:rPr>
                        <a:t>о</a:t>
                      </a:r>
                      <a:r>
                        <a:rPr lang="ru-RU" sz="1600" spc="5" dirty="0">
                          <a:effectLst/>
                        </a:rPr>
                        <a:t>б</a:t>
                      </a:r>
                      <a:r>
                        <a:rPr lang="ru-RU" sz="1600" spc="-15" dirty="0">
                          <a:effectLst/>
                        </a:rPr>
                        <a:t>у</a:t>
                      </a:r>
                      <a:r>
                        <a:rPr lang="ru-RU" sz="1600" dirty="0">
                          <a:effectLst/>
                        </a:rPr>
                        <a:t>чаю</a:t>
                      </a:r>
                      <a:r>
                        <a:rPr lang="ru-RU" sz="1600" spc="10" dirty="0">
                          <a:effectLst/>
                        </a:rPr>
                        <a:t>щ</a:t>
                      </a:r>
                      <a:r>
                        <a:rPr lang="ru-RU" sz="1600" spc="5" dirty="0">
                          <a:effectLst/>
                        </a:rPr>
                        <a:t>ий</a:t>
                      </a:r>
                      <a:r>
                        <a:rPr lang="ru-RU" sz="1600" dirty="0">
                          <a:effectLst/>
                        </a:rPr>
                        <a:t>ся </a:t>
                      </a:r>
                      <a:r>
                        <a:rPr lang="ru-RU" sz="1600" spc="5" dirty="0">
                          <a:effectLst/>
                        </a:rPr>
                        <a:t>на</a:t>
                      </a:r>
                      <a:r>
                        <a:rPr lang="ru-RU" sz="1600" spc="-20" dirty="0">
                          <a:effectLst/>
                        </a:rPr>
                        <a:t>у</a:t>
                      </a:r>
                      <a:r>
                        <a:rPr lang="ru-RU" sz="1600" dirty="0">
                          <a:effectLst/>
                        </a:rPr>
                        <a:t>чится / </a:t>
                      </a:r>
                      <a:r>
                        <a:rPr lang="ru-RU" sz="1600" spc="10" dirty="0">
                          <a:effectLst/>
                        </a:rPr>
                        <a:t>п</a:t>
                      </a:r>
                      <a:r>
                        <a:rPr lang="ru-RU" sz="1600" dirty="0">
                          <a:effectLst/>
                        </a:rPr>
                        <a:t>о</a:t>
                      </a:r>
                      <a:r>
                        <a:rPr lang="ru-RU" sz="1600" spc="10" dirty="0">
                          <a:effectLst/>
                        </a:rPr>
                        <a:t>л</a:t>
                      </a:r>
                      <a:r>
                        <a:rPr lang="ru-RU" sz="1600" spc="-20" dirty="0">
                          <a:effectLst/>
                        </a:rPr>
                        <a:t>у</a:t>
                      </a:r>
                      <a:r>
                        <a:rPr lang="ru-RU" sz="1600" dirty="0">
                          <a:effectLst/>
                        </a:rPr>
                        <a:t>чит во</a:t>
                      </a:r>
                      <a:r>
                        <a:rPr lang="ru-RU" sz="1600" spc="5" dirty="0">
                          <a:effectLst/>
                        </a:rPr>
                        <a:t>з</a:t>
                      </a:r>
                      <a:r>
                        <a:rPr lang="ru-RU" sz="1600" dirty="0">
                          <a:effectLst/>
                        </a:rPr>
                        <a:t>можность н</a:t>
                      </a:r>
                      <a:r>
                        <a:rPr lang="ru-RU" sz="1600" spc="10" dirty="0">
                          <a:effectLst/>
                        </a:rPr>
                        <a:t>а</a:t>
                      </a:r>
                      <a:r>
                        <a:rPr lang="ru-RU" sz="1600" spc="-20" dirty="0">
                          <a:effectLst/>
                        </a:rPr>
                        <a:t>у</a:t>
                      </a:r>
                      <a:r>
                        <a:rPr lang="ru-RU" sz="1600" spc="-5" dirty="0">
                          <a:effectLst/>
                        </a:rPr>
                        <a:t>ч</a:t>
                      </a:r>
                      <a:r>
                        <a:rPr lang="ru-RU" sz="1600" spc="5" dirty="0">
                          <a:effectLst/>
                        </a:rPr>
                        <a:t>и</a:t>
                      </a:r>
                      <a:r>
                        <a:rPr lang="ru-RU" sz="1600" dirty="0">
                          <a:effectLst/>
                        </a:rPr>
                        <a:t>т</a:t>
                      </a:r>
                      <a:r>
                        <a:rPr lang="ru-RU" sz="1600" spc="5" dirty="0">
                          <a:effectLst/>
                        </a:rPr>
                        <a:t>ь</a:t>
                      </a:r>
                      <a:r>
                        <a:rPr lang="ru-RU" sz="1600" dirty="0">
                          <a:effectLst/>
                        </a:rPr>
                        <a:t>ся </a:t>
                      </a:r>
                      <a:r>
                        <a:rPr lang="ru-RU" sz="1600" spc="5" dirty="0">
                          <a:effectLst/>
                        </a:rPr>
                        <a:t>и</a:t>
                      </a:r>
                      <a:r>
                        <a:rPr lang="ru-RU" sz="1600" dirty="0">
                          <a:effectLst/>
                        </a:rPr>
                        <a:t>ли</a:t>
                      </a:r>
                      <a:r>
                        <a:rPr lang="ru-RU" sz="1600" spc="5" dirty="0">
                          <a:effectLst/>
                        </a:rPr>
                        <a:t> п</a:t>
                      </a:r>
                      <a:r>
                        <a:rPr lang="ru-RU" sz="1600" dirty="0">
                          <a:effectLst/>
                        </a:rPr>
                        <a:t>ров</a:t>
                      </a:r>
                      <a:r>
                        <a:rPr lang="ru-RU" sz="1600" spc="-5" dirty="0">
                          <a:effectLst/>
                        </a:rPr>
                        <a:t>е</a:t>
                      </a:r>
                      <a:r>
                        <a:rPr lang="ru-RU" sz="1600" dirty="0">
                          <a:effectLst/>
                        </a:rPr>
                        <a:t>ряе</a:t>
                      </a:r>
                      <a:r>
                        <a:rPr lang="ru-RU" sz="1600" spc="-5" dirty="0">
                          <a:effectLst/>
                        </a:rPr>
                        <a:t>м</a:t>
                      </a:r>
                      <a:r>
                        <a:rPr lang="ru-RU" sz="1600" dirty="0">
                          <a:effectLst/>
                        </a:rPr>
                        <a:t>ые требо</a:t>
                      </a:r>
                      <a:r>
                        <a:rPr lang="ru-RU" sz="1600" spc="5" dirty="0">
                          <a:effectLst/>
                        </a:rPr>
                        <a:t>в</a:t>
                      </a:r>
                      <a:r>
                        <a:rPr lang="ru-RU" sz="1600" dirty="0">
                          <a:effectLst/>
                        </a:rPr>
                        <a:t>ан</a:t>
                      </a:r>
                      <a:r>
                        <a:rPr lang="ru-RU" sz="1600" spc="5" dirty="0">
                          <a:effectLst/>
                        </a:rPr>
                        <a:t>и</a:t>
                      </a:r>
                      <a:r>
                        <a:rPr lang="ru-RU" sz="1600" dirty="0">
                          <a:effectLst/>
                        </a:rPr>
                        <a:t>я </a:t>
                      </a:r>
                      <a:r>
                        <a:rPr lang="ru-RU" sz="1600" spc="10" dirty="0">
                          <a:effectLst/>
                        </a:rPr>
                        <a:t>(</a:t>
                      </a:r>
                      <a:r>
                        <a:rPr lang="ru-RU" sz="1600" spc="-20" dirty="0">
                          <a:effectLst/>
                        </a:rPr>
                        <a:t>у</a:t>
                      </a:r>
                      <a:r>
                        <a:rPr lang="ru-RU" sz="1600" dirty="0">
                          <a:effectLst/>
                        </a:rPr>
                        <a:t>ме</a:t>
                      </a:r>
                      <a:r>
                        <a:rPr lang="ru-RU" sz="1600" spc="5" dirty="0">
                          <a:effectLst/>
                        </a:rPr>
                        <a:t>ни</a:t>
                      </a:r>
                      <a:r>
                        <a:rPr lang="ru-RU" sz="1600" dirty="0">
                          <a:effectLst/>
                        </a:rPr>
                        <a:t>я) в соотв</a:t>
                      </a:r>
                      <a:r>
                        <a:rPr lang="ru-RU" sz="1600" spc="-5" dirty="0">
                          <a:effectLst/>
                        </a:rPr>
                        <a:t>е</a:t>
                      </a:r>
                      <a:r>
                        <a:rPr lang="ru-RU" sz="1600" dirty="0">
                          <a:effectLst/>
                        </a:rPr>
                        <a:t>тств</a:t>
                      </a:r>
                      <a:r>
                        <a:rPr lang="ru-RU" sz="1600" spc="5" dirty="0">
                          <a:effectLst/>
                        </a:rPr>
                        <a:t>и</a:t>
                      </a:r>
                      <a:r>
                        <a:rPr lang="ru-RU" sz="1600" dirty="0">
                          <a:effectLst/>
                        </a:rPr>
                        <a:t>и </a:t>
                      </a:r>
                      <a:r>
                        <a:rPr lang="ru-RU" sz="1600" spc="5" dirty="0">
                          <a:effectLst/>
                        </a:rPr>
                        <a:t>с</a:t>
                      </a:r>
                      <a:r>
                        <a:rPr lang="ru-RU" sz="1600" dirty="0">
                          <a:effectLst/>
                        </a:rPr>
                        <a:t> ФГОС</a:t>
                      </a:r>
                      <a:endParaRPr lang="ru-RU" sz="1600" dirty="0">
                        <a:effectLst/>
                        <a:latin typeface="Calibri"/>
                        <a:ea typeface="Calibri"/>
                      </a:endParaRPr>
                    </a:p>
                  </a:txBody>
                  <a:tcPr marL="33162" marR="33162" marT="0" marB="0"/>
                </a:tc>
                <a:tc hMerge="1">
                  <a:txBody>
                    <a:bodyPr/>
                    <a:lstStyle/>
                    <a:p>
                      <a:endParaRPr lang="ru-RU"/>
                    </a:p>
                  </a:txBody>
                  <a:tcPr/>
                </a:tc>
                <a:tc>
                  <a:txBody>
                    <a:bodyPr/>
                    <a:lstStyle/>
                    <a:p>
                      <a:pPr>
                        <a:spcAft>
                          <a:spcPts val="0"/>
                        </a:spcAft>
                      </a:pPr>
                      <a:r>
                        <a:rPr lang="ru-RU" sz="1600" dirty="0">
                          <a:effectLst/>
                        </a:rPr>
                        <a:t>Макс балл</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Юго-Восточное управление</a:t>
                      </a:r>
                      <a:endParaRPr lang="ru-RU" sz="1600" dirty="0">
                        <a:effectLst/>
                        <a:latin typeface="Calibri"/>
                        <a:ea typeface="Calibri"/>
                      </a:endParaRPr>
                    </a:p>
                  </a:txBody>
                  <a:tcPr marL="33162" marR="33162" marT="0" marB="0"/>
                </a:tc>
                <a:tc>
                  <a:txBody>
                    <a:bodyPr/>
                    <a:lstStyle/>
                    <a:p>
                      <a:pPr>
                        <a:spcAft>
                          <a:spcPts val="0"/>
                        </a:spcAft>
                      </a:pPr>
                      <a:r>
                        <a:rPr lang="ru-RU" sz="1600">
                          <a:effectLst/>
                        </a:rPr>
                        <a:t>Самарская</a:t>
                      </a:r>
                    </a:p>
                    <a:p>
                      <a:pPr>
                        <a:spcAft>
                          <a:spcPts val="0"/>
                        </a:spcAft>
                      </a:pPr>
                      <a:r>
                        <a:rPr lang="ru-RU" sz="1600">
                          <a:effectLst/>
                        </a:rPr>
                        <a:t>область </a:t>
                      </a:r>
                      <a:endParaRPr lang="ru-RU" sz="1600">
                        <a:effectLst/>
                        <a:latin typeface="Calibri"/>
                        <a:ea typeface="Calibri"/>
                      </a:endParaRPr>
                    </a:p>
                  </a:txBody>
                  <a:tcPr marL="33162" marR="33162" marT="0" marB="0"/>
                </a:tc>
              </a:tr>
              <a:tr h="773588">
                <a:tc>
                  <a:txBody>
                    <a:bodyPr/>
                    <a:lstStyle/>
                    <a:p>
                      <a:pPr marR="387985">
                        <a:lnSpc>
                          <a:spcPct val="99000"/>
                        </a:lnSpc>
                        <a:spcAft>
                          <a:spcPts val="0"/>
                        </a:spcAft>
                      </a:pPr>
                      <a:r>
                        <a:rPr lang="ru-RU" sz="1600" dirty="0">
                          <a:effectLst/>
                        </a:rPr>
                        <a:t>4</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Решать задачи, используя формулы, связывающие физические величины (путь, скорость тела): на основе анализа условия задачи записывать краткое условие, выделять физические величины, законы и формулы, необходимые для ее решения, проводить расчеты</a:t>
                      </a:r>
                      <a:endParaRPr lang="ru-RU" sz="1600" dirty="0">
                        <a:effectLst/>
                        <a:latin typeface="Calibri"/>
                        <a:ea typeface="Calibri"/>
                      </a:endParaRPr>
                    </a:p>
                  </a:txBody>
                  <a:tcPr marL="33162" marR="33162" marT="0" marB="0"/>
                </a:tc>
                <a:tc>
                  <a:txBody>
                    <a:bodyPr/>
                    <a:lstStyle/>
                    <a:p>
                      <a:pPr algn="ctr">
                        <a:spcAft>
                          <a:spcPts val="0"/>
                        </a:spcAft>
                      </a:pPr>
                      <a:r>
                        <a:rPr lang="ru-RU" sz="1600" dirty="0">
                          <a:effectLst/>
                        </a:rPr>
                        <a:t>1</a:t>
                      </a:r>
                      <a:endParaRPr lang="ru-RU" sz="1600" dirty="0">
                        <a:effectLst/>
                        <a:latin typeface="Calibri"/>
                        <a:ea typeface="Calibri"/>
                      </a:endParaRPr>
                    </a:p>
                  </a:txBody>
                  <a:tcPr marL="33162" marR="33162" marT="0" marB="0" anchor="ctr"/>
                </a:tc>
                <a:tc>
                  <a:txBody>
                    <a:bodyPr/>
                    <a:lstStyle/>
                    <a:p>
                      <a:pPr algn="ctr">
                        <a:lnSpc>
                          <a:spcPct val="105000"/>
                        </a:lnSpc>
                        <a:spcAft>
                          <a:spcPts val="0"/>
                        </a:spcAft>
                      </a:pPr>
                      <a:r>
                        <a:rPr lang="ru-RU" sz="1600" dirty="0">
                          <a:effectLst/>
                        </a:rPr>
                        <a:t>76,57</a:t>
                      </a:r>
                      <a:endParaRPr lang="ru-RU" sz="1600" dirty="0">
                        <a:effectLst/>
                        <a:latin typeface="Calibri"/>
                        <a:ea typeface="Calibri"/>
                      </a:endParaRPr>
                    </a:p>
                  </a:txBody>
                  <a:tcPr marL="33162" marR="33162" marT="0" marB="0" anchor="ctr"/>
                </a:tc>
                <a:tc>
                  <a:txBody>
                    <a:bodyPr/>
                    <a:lstStyle/>
                    <a:p>
                      <a:pPr algn="ctr">
                        <a:lnSpc>
                          <a:spcPct val="160000"/>
                        </a:lnSpc>
                        <a:spcAft>
                          <a:spcPts val="1200"/>
                        </a:spcAft>
                      </a:pPr>
                      <a:r>
                        <a:rPr lang="ru-RU" sz="1600" dirty="0">
                          <a:effectLst/>
                        </a:rPr>
                        <a:t>82,69</a:t>
                      </a:r>
                      <a:endParaRPr lang="ru-RU" sz="1600" dirty="0">
                        <a:effectLst/>
                        <a:latin typeface="Calibri"/>
                        <a:ea typeface="Calibri"/>
                      </a:endParaRPr>
                    </a:p>
                  </a:txBody>
                  <a:tcPr marL="33162" marR="33162" marT="0" marB="0" anchor="b"/>
                </a:tc>
              </a:tr>
              <a:tr h="194944">
                <a:tc>
                  <a:txBody>
                    <a:bodyPr/>
                    <a:lstStyle/>
                    <a:p>
                      <a:pPr marR="387985">
                        <a:lnSpc>
                          <a:spcPct val="99000"/>
                        </a:lnSpc>
                        <a:spcAft>
                          <a:spcPts val="0"/>
                        </a:spcAft>
                      </a:pPr>
                      <a:r>
                        <a:rPr lang="ru-RU" sz="1600">
                          <a:effectLst/>
                        </a:rPr>
                        <a:t>5</a:t>
                      </a:r>
                      <a:endParaRPr lang="ru-RU" sz="1600">
                        <a:effectLst/>
                        <a:latin typeface="Calibri"/>
                        <a:ea typeface="Calibri"/>
                      </a:endParaRPr>
                    </a:p>
                  </a:txBody>
                  <a:tcPr marL="33162" marR="33162" marT="0" marB="0"/>
                </a:tc>
                <a:tc>
                  <a:txBody>
                    <a:bodyPr/>
                    <a:lstStyle/>
                    <a:p>
                      <a:pPr>
                        <a:spcAft>
                          <a:spcPts val="0"/>
                        </a:spcAft>
                      </a:pPr>
                      <a:r>
                        <a:rPr lang="ru-RU" sz="1600" dirty="0">
                          <a:effectLst/>
                        </a:rPr>
                        <a:t>Интерпретировать результаты наблюдений и опытов</a:t>
                      </a:r>
                      <a:endParaRPr lang="ru-RU" sz="1600" dirty="0">
                        <a:effectLst/>
                        <a:latin typeface="Calibri"/>
                        <a:ea typeface="Calibri"/>
                      </a:endParaRPr>
                    </a:p>
                  </a:txBody>
                  <a:tcPr marL="33162" marR="33162" marT="0" marB="0"/>
                </a:tc>
                <a:tc>
                  <a:txBody>
                    <a:bodyPr/>
                    <a:lstStyle/>
                    <a:p>
                      <a:pPr>
                        <a:spcAft>
                          <a:spcPts val="0"/>
                        </a:spcAft>
                      </a:pPr>
                      <a:r>
                        <a:rPr lang="ru-RU" sz="1600">
                          <a:effectLst/>
                        </a:rPr>
                        <a:t>   1</a:t>
                      </a:r>
                      <a:endParaRPr lang="ru-RU" sz="1600">
                        <a:effectLst/>
                        <a:latin typeface="Calibri"/>
                        <a:ea typeface="Calibri"/>
                      </a:endParaRPr>
                    </a:p>
                  </a:txBody>
                  <a:tcPr marL="33162" marR="33162" marT="0" marB="0"/>
                </a:tc>
                <a:tc>
                  <a:txBody>
                    <a:bodyPr/>
                    <a:lstStyle/>
                    <a:p>
                      <a:pPr algn="ctr">
                        <a:lnSpc>
                          <a:spcPct val="105000"/>
                        </a:lnSpc>
                        <a:spcAft>
                          <a:spcPts val="0"/>
                        </a:spcAft>
                      </a:pPr>
                      <a:r>
                        <a:rPr lang="ru-RU" sz="1600">
                          <a:effectLst/>
                        </a:rPr>
                        <a:t>74,02</a:t>
                      </a:r>
                      <a:endParaRPr lang="ru-RU" sz="1600">
                        <a:effectLst/>
                        <a:latin typeface="Calibri"/>
                        <a:ea typeface="Calibri"/>
                      </a:endParaRPr>
                    </a:p>
                  </a:txBody>
                  <a:tcPr marL="33162" marR="33162" marT="0" marB="0" anchor="ctr"/>
                </a:tc>
                <a:tc>
                  <a:txBody>
                    <a:bodyPr/>
                    <a:lstStyle/>
                    <a:p>
                      <a:pPr algn="ctr">
                        <a:lnSpc>
                          <a:spcPct val="105000"/>
                        </a:lnSpc>
                        <a:spcAft>
                          <a:spcPts val="0"/>
                        </a:spcAft>
                      </a:pPr>
                      <a:r>
                        <a:rPr lang="ru-RU" sz="1600" dirty="0">
                          <a:effectLst/>
                        </a:rPr>
                        <a:t>78,13</a:t>
                      </a:r>
                      <a:endParaRPr lang="ru-RU" sz="1600" dirty="0">
                        <a:effectLst/>
                        <a:latin typeface="Calibri"/>
                        <a:ea typeface="Calibri"/>
                      </a:endParaRPr>
                    </a:p>
                  </a:txBody>
                  <a:tcPr marL="33162" marR="33162" marT="0" marB="0" anchor="b"/>
                </a:tc>
              </a:tr>
            </a:tbl>
          </a:graphicData>
        </a:graphic>
      </p:graphicFrame>
    </p:spTree>
    <p:extLst>
      <p:ext uri="{BB962C8B-B14F-4D97-AF65-F5344CB8AC3E}">
        <p14:creationId xmlns="" xmlns:p14="http://schemas.microsoft.com/office/powerpoint/2010/main" val="1804878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4" name="Таблица 3"/>
          <p:cNvGraphicFramePr>
            <a:graphicFrameLocks noGrp="1"/>
          </p:cNvGraphicFramePr>
          <p:nvPr>
            <p:extLst>
              <p:ext uri="{D42A27DB-BD31-4B8C-83A1-F6EECF244321}">
                <p14:modId xmlns="" xmlns:p14="http://schemas.microsoft.com/office/powerpoint/2010/main" val="488681350"/>
              </p:ext>
            </p:extLst>
          </p:nvPr>
        </p:nvGraphicFramePr>
        <p:xfrm>
          <a:off x="179512" y="1772816"/>
          <a:ext cx="8712968" cy="3929863"/>
        </p:xfrm>
        <a:graphic>
          <a:graphicData uri="http://schemas.openxmlformats.org/drawingml/2006/table">
            <a:tbl>
              <a:tblPr firstRow="1" firstCol="1" bandRow="1">
                <a:tableStyleId>{5C22544A-7EE6-4342-B048-85BDC9FD1C3A}</a:tableStyleId>
              </a:tblPr>
              <a:tblGrid>
                <a:gridCol w="507431"/>
                <a:gridCol w="5667492"/>
                <a:gridCol w="633396"/>
                <a:gridCol w="886216"/>
                <a:gridCol w="1018433"/>
              </a:tblGrid>
              <a:tr h="1296144">
                <a:tc gridSpan="2">
                  <a:txBody>
                    <a:bodyPr/>
                    <a:lstStyle/>
                    <a:p>
                      <a:pPr marL="71755" algn="ctr">
                        <a:lnSpc>
                          <a:spcPct val="105000"/>
                        </a:lnSpc>
                        <a:spcAft>
                          <a:spcPts val="0"/>
                        </a:spcAft>
                      </a:pPr>
                      <a:r>
                        <a:rPr lang="ru-RU" sz="1600" dirty="0">
                          <a:effectLst/>
                        </a:rPr>
                        <a:t>Блоки</a:t>
                      </a:r>
                      <a:r>
                        <a:rPr lang="ru-RU" sz="1600" spc="5" dirty="0">
                          <a:effectLst/>
                        </a:rPr>
                        <a:t> </a:t>
                      </a:r>
                      <a:r>
                        <a:rPr lang="ru-RU" sz="1600" dirty="0">
                          <a:effectLst/>
                        </a:rPr>
                        <a:t>ПООП</a:t>
                      </a:r>
                      <a:r>
                        <a:rPr lang="ru-RU" sz="1600" spc="-5" dirty="0">
                          <a:effectLst/>
                        </a:rPr>
                        <a:t> </a:t>
                      </a:r>
                      <a:r>
                        <a:rPr lang="ru-RU" sz="1600" dirty="0">
                          <a:effectLst/>
                        </a:rPr>
                        <a:t>о</a:t>
                      </a:r>
                      <a:r>
                        <a:rPr lang="ru-RU" sz="1600" spc="5" dirty="0">
                          <a:effectLst/>
                        </a:rPr>
                        <a:t>б</a:t>
                      </a:r>
                      <a:r>
                        <a:rPr lang="ru-RU" sz="1600" spc="-15" dirty="0">
                          <a:effectLst/>
                        </a:rPr>
                        <a:t>у</a:t>
                      </a:r>
                      <a:r>
                        <a:rPr lang="ru-RU" sz="1600" dirty="0">
                          <a:effectLst/>
                        </a:rPr>
                        <a:t>чаю</a:t>
                      </a:r>
                      <a:r>
                        <a:rPr lang="ru-RU" sz="1600" spc="10" dirty="0">
                          <a:effectLst/>
                        </a:rPr>
                        <a:t>щ</a:t>
                      </a:r>
                      <a:r>
                        <a:rPr lang="ru-RU" sz="1600" spc="5" dirty="0">
                          <a:effectLst/>
                        </a:rPr>
                        <a:t>ий</a:t>
                      </a:r>
                      <a:r>
                        <a:rPr lang="ru-RU" sz="1600" dirty="0">
                          <a:effectLst/>
                        </a:rPr>
                        <a:t>ся </a:t>
                      </a:r>
                      <a:r>
                        <a:rPr lang="ru-RU" sz="1600" spc="5" dirty="0">
                          <a:effectLst/>
                        </a:rPr>
                        <a:t>на</a:t>
                      </a:r>
                      <a:r>
                        <a:rPr lang="ru-RU" sz="1600" spc="-20" dirty="0">
                          <a:effectLst/>
                        </a:rPr>
                        <a:t>у</a:t>
                      </a:r>
                      <a:r>
                        <a:rPr lang="ru-RU" sz="1600" dirty="0">
                          <a:effectLst/>
                        </a:rPr>
                        <a:t>чится / </a:t>
                      </a:r>
                      <a:r>
                        <a:rPr lang="ru-RU" sz="1600" spc="10" dirty="0">
                          <a:effectLst/>
                        </a:rPr>
                        <a:t>п</a:t>
                      </a:r>
                      <a:r>
                        <a:rPr lang="ru-RU" sz="1600" dirty="0">
                          <a:effectLst/>
                        </a:rPr>
                        <a:t>о</a:t>
                      </a:r>
                      <a:r>
                        <a:rPr lang="ru-RU" sz="1600" spc="10" dirty="0">
                          <a:effectLst/>
                        </a:rPr>
                        <a:t>л</a:t>
                      </a:r>
                      <a:r>
                        <a:rPr lang="ru-RU" sz="1600" spc="-20" dirty="0">
                          <a:effectLst/>
                        </a:rPr>
                        <a:t>у</a:t>
                      </a:r>
                      <a:r>
                        <a:rPr lang="ru-RU" sz="1600" dirty="0">
                          <a:effectLst/>
                        </a:rPr>
                        <a:t>чит во</a:t>
                      </a:r>
                      <a:r>
                        <a:rPr lang="ru-RU" sz="1600" spc="5" dirty="0">
                          <a:effectLst/>
                        </a:rPr>
                        <a:t>з</a:t>
                      </a:r>
                      <a:r>
                        <a:rPr lang="ru-RU" sz="1600" dirty="0">
                          <a:effectLst/>
                        </a:rPr>
                        <a:t>можность н</a:t>
                      </a:r>
                      <a:r>
                        <a:rPr lang="ru-RU" sz="1600" spc="10" dirty="0">
                          <a:effectLst/>
                        </a:rPr>
                        <a:t>а</a:t>
                      </a:r>
                      <a:r>
                        <a:rPr lang="ru-RU" sz="1600" spc="-20" dirty="0">
                          <a:effectLst/>
                        </a:rPr>
                        <a:t>у</a:t>
                      </a:r>
                      <a:r>
                        <a:rPr lang="ru-RU" sz="1600" spc="-5" dirty="0">
                          <a:effectLst/>
                        </a:rPr>
                        <a:t>ч</a:t>
                      </a:r>
                      <a:r>
                        <a:rPr lang="ru-RU" sz="1600" spc="5" dirty="0">
                          <a:effectLst/>
                        </a:rPr>
                        <a:t>и</a:t>
                      </a:r>
                      <a:r>
                        <a:rPr lang="ru-RU" sz="1600" dirty="0">
                          <a:effectLst/>
                        </a:rPr>
                        <a:t>т</a:t>
                      </a:r>
                      <a:r>
                        <a:rPr lang="ru-RU" sz="1600" spc="5" dirty="0">
                          <a:effectLst/>
                        </a:rPr>
                        <a:t>ь</a:t>
                      </a:r>
                      <a:r>
                        <a:rPr lang="ru-RU" sz="1600" dirty="0">
                          <a:effectLst/>
                        </a:rPr>
                        <a:t>ся </a:t>
                      </a:r>
                      <a:r>
                        <a:rPr lang="ru-RU" sz="1600" spc="5" dirty="0">
                          <a:effectLst/>
                        </a:rPr>
                        <a:t>и</a:t>
                      </a:r>
                      <a:r>
                        <a:rPr lang="ru-RU" sz="1600" dirty="0">
                          <a:effectLst/>
                        </a:rPr>
                        <a:t>ли</a:t>
                      </a:r>
                      <a:r>
                        <a:rPr lang="ru-RU" sz="1600" spc="5" dirty="0">
                          <a:effectLst/>
                        </a:rPr>
                        <a:t> п</a:t>
                      </a:r>
                      <a:r>
                        <a:rPr lang="ru-RU" sz="1600" dirty="0">
                          <a:effectLst/>
                        </a:rPr>
                        <a:t>ров</a:t>
                      </a:r>
                      <a:r>
                        <a:rPr lang="ru-RU" sz="1600" spc="-5" dirty="0">
                          <a:effectLst/>
                        </a:rPr>
                        <a:t>е</a:t>
                      </a:r>
                      <a:r>
                        <a:rPr lang="ru-RU" sz="1600" dirty="0">
                          <a:effectLst/>
                        </a:rPr>
                        <a:t>ряе</a:t>
                      </a:r>
                      <a:r>
                        <a:rPr lang="ru-RU" sz="1600" spc="-5" dirty="0">
                          <a:effectLst/>
                        </a:rPr>
                        <a:t>м</a:t>
                      </a:r>
                      <a:r>
                        <a:rPr lang="ru-RU" sz="1600" dirty="0">
                          <a:effectLst/>
                        </a:rPr>
                        <a:t>ые требо</a:t>
                      </a:r>
                      <a:r>
                        <a:rPr lang="ru-RU" sz="1600" spc="5" dirty="0">
                          <a:effectLst/>
                        </a:rPr>
                        <a:t>в</a:t>
                      </a:r>
                      <a:r>
                        <a:rPr lang="ru-RU" sz="1600" dirty="0">
                          <a:effectLst/>
                        </a:rPr>
                        <a:t>ан</a:t>
                      </a:r>
                      <a:r>
                        <a:rPr lang="ru-RU" sz="1600" spc="5" dirty="0">
                          <a:effectLst/>
                        </a:rPr>
                        <a:t>и</a:t>
                      </a:r>
                      <a:r>
                        <a:rPr lang="ru-RU" sz="1600" dirty="0">
                          <a:effectLst/>
                        </a:rPr>
                        <a:t>я </a:t>
                      </a:r>
                      <a:r>
                        <a:rPr lang="ru-RU" sz="1600" spc="10" dirty="0">
                          <a:effectLst/>
                        </a:rPr>
                        <a:t>(</a:t>
                      </a:r>
                      <a:r>
                        <a:rPr lang="ru-RU" sz="1600" spc="-20" dirty="0">
                          <a:effectLst/>
                        </a:rPr>
                        <a:t>у</a:t>
                      </a:r>
                      <a:r>
                        <a:rPr lang="ru-RU" sz="1600" dirty="0">
                          <a:effectLst/>
                        </a:rPr>
                        <a:t>ме</a:t>
                      </a:r>
                      <a:r>
                        <a:rPr lang="ru-RU" sz="1600" spc="5" dirty="0">
                          <a:effectLst/>
                        </a:rPr>
                        <a:t>ни</a:t>
                      </a:r>
                      <a:r>
                        <a:rPr lang="ru-RU" sz="1600" dirty="0">
                          <a:effectLst/>
                        </a:rPr>
                        <a:t>я) в соотв</a:t>
                      </a:r>
                      <a:r>
                        <a:rPr lang="ru-RU" sz="1600" spc="-5" dirty="0">
                          <a:effectLst/>
                        </a:rPr>
                        <a:t>е</a:t>
                      </a:r>
                      <a:r>
                        <a:rPr lang="ru-RU" sz="1600" dirty="0">
                          <a:effectLst/>
                        </a:rPr>
                        <a:t>тств</a:t>
                      </a:r>
                      <a:r>
                        <a:rPr lang="ru-RU" sz="1600" spc="5" dirty="0">
                          <a:effectLst/>
                        </a:rPr>
                        <a:t>и</a:t>
                      </a:r>
                      <a:r>
                        <a:rPr lang="ru-RU" sz="1600" dirty="0">
                          <a:effectLst/>
                        </a:rPr>
                        <a:t>и </a:t>
                      </a:r>
                      <a:r>
                        <a:rPr lang="ru-RU" sz="1600" spc="5" dirty="0">
                          <a:effectLst/>
                        </a:rPr>
                        <a:t>с</a:t>
                      </a:r>
                      <a:r>
                        <a:rPr lang="ru-RU" sz="1600" dirty="0">
                          <a:effectLst/>
                        </a:rPr>
                        <a:t> ФГОС</a:t>
                      </a:r>
                      <a:endParaRPr lang="ru-RU" sz="1600" dirty="0">
                        <a:effectLst/>
                        <a:latin typeface="Calibri"/>
                        <a:ea typeface="Calibri"/>
                      </a:endParaRPr>
                    </a:p>
                  </a:txBody>
                  <a:tcPr marL="33162" marR="33162" marT="0" marB="0"/>
                </a:tc>
                <a:tc hMerge="1">
                  <a:txBody>
                    <a:bodyPr/>
                    <a:lstStyle/>
                    <a:p>
                      <a:endParaRPr lang="ru-RU"/>
                    </a:p>
                  </a:txBody>
                  <a:tcPr/>
                </a:tc>
                <a:tc>
                  <a:txBody>
                    <a:bodyPr/>
                    <a:lstStyle/>
                    <a:p>
                      <a:pPr>
                        <a:spcAft>
                          <a:spcPts val="0"/>
                        </a:spcAft>
                      </a:pPr>
                      <a:r>
                        <a:rPr lang="ru-RU" sz="1600" dirty="0">
                          <a:effectLst/>
                        </a:rPr>
                        <a:t>Макс балл</a:t>
                      </a:r>
                      <a:endParaRPr lang="ru-RU" sz="1600" dirty="0">
                        <a:effectLst/>
                        <a:latin typeface="Calibri"/>
                        <a:ea typeface="Calibri"/>
                      </a:endParaRPr>
                    </a:p>
                  </a:txBody>
                  <a:tcPr marL="33162" marR="33162" marT="0" marB="0"/>
                </a:tc>
                <a:tc>
                  <a:txBody>
                    <a:bodyPr/>
                    <a:lstStyle/>
                    <a:p>
                      <a:pPr>
                        <a:spcAft>
                          <a:spcPts val="0"/>
                        </a:spcAft>
                      </a:pPr>
                      <a:r>
                        <a:rPr lang="ru-RU" sz="1600">
                          <a:effectLst/>
                        </a:rPr>
                        <a:t>Юго-Восточное управление</a:t>
                      </a:r>
                      <a:endParaRPr lang="ru-RU" sz="1600">
                        <a:effectLst/>
                        <a:latin typeface="Calibri"/>
                        <a:ea typeface="Calibri"/>
                      </a:endParaRPr>
                    </a:p>
                  </a:txBody>
                  <a:tcPr marL="33162" marR="33162" marT="0" marB="0"/>
                </a:tc>
                <a:tc>
                  <a:txBody>
                    <a:bodyPr/>
                    <a:lstStyle/>
                    <a:p>
                      <a:pPr>
                        <a:spcAft>
                          <a:spcPts val="0"/>
                        </a:spcAft>
                      </a:pPr>
                      <a:r>
                        <a:rPr lang="ru-RU" sz="1600">
                          <a:effectLst/>
                        </a:rPr>
                        <a:t>Самарская</a:t>
                      </a:r>
                    </a:p>
                    <a:p>
                      <a:pPr>
                        <a:spcAft>
                          <a:spcPts val="0"/>
                        </a:spcAft>
                      </a:pPr>
                      <a:r>
                        <a:rPr lang="ru-RU" sz="1600">
                          <a:effectLst/>
                        </a:rPr>
                        <a:t>область </a:t>
                      </a:r>
                      <a:endParaRPr lang="ru-RU" sz="1600">
                        <a:effectLst/>
                        <a:latin typeface="Calibri"/>
                        <a:ea typeface="Calibri"/>
                      </a:endParaRPr>
                    </a:p>
                  </a:txBody>
                  <a:tcPr marL="33162" marR="33162" marT="0" marB="0"/>
                </a:tc>
              </a:tr>
              <a:tr h="1755813">
                <a:tc>
                  <a:txBody>
                    <a:bodyPr/>
                    <a:lstStyle/>
                    <a:p>
                      <a:pPr marR="387985">
                        <a:lnSpc>
                          <a:spcPct val="99000"/>
                        </a:lnSpc>
                        <a:spcAft>
                          <a:spcPts val="0"/>
                        </a:spcAft>
                      </a:pPr>
                      <a:r>
                        <a:rPr lang="ru-RU" sz="1600" dirty="0">
                          <a:effectLst/>
                        </a:rPr>
                        <a:t>6</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Анализировать ситуации практико-ориентированного характера, узнавать в них проявление изученных физических явлений или закономерностей и применять имеющиеся знания для их объяснения</a:t>
                      </a:r>
                      <a:endParaRPr lang="ru-RU" sz="1600" dirty="0">
                        <a:effectLst/>
                        <a:latin typeface="Calibri"/>
                        <a:ea typeface="Calibri"/>
                      </a:endParaRPr>
                    </a:p>
                  </a:txBody>
                  <a:tcPr marL="33162" marR="33162" marT="0" marB="0"/>
                </a:tc>
                <a:tc>
                  <a:txBody>
                    <a:bodyPr/>
                    <a:lstStyle/>
                    <a:p>
                      <a:pPr algn="ctr">
                        <a:spcAft>
                          <a:spcPts val="0"/>
                        </a:spcAft>
                      </a:pPr>
                      <a:r>
                        <a:rPr lang="ru-RU" sz="1600" dirty="0">
                          <a:effectLst/>
                        </a:rPr>
                        <a:t>1</a:t>
                      </a:r>
                      <a:endParaRPr lang="ru-RU" sz="1600" dirty="0">
                        <a:effectLst/>
                        <a:latin typeface="Calibri"/>
                        <a:ea typeface="Calibri"/>
                      </a:endParaRPr>
                    </a:p>
                  </a:txBody>
                  <a:tcPr marL="33162" marR="33162" marT="0" marB="0" anchor="ctr"/>
                </a:tc>
                <a:tc>
                  <a:txBody>
                    <a:bodyPr/>
                    <a:lstStyle/>
                    <a:p>
                      <a:pPr algn="ctr">
                        <a:lnSpc>
                          <a:spcPct val="105000"/>
                        </a:lnSpc>
                        <a:spcAft>
                          <a:spcPts val="0"/>
                        </a:spcAft>
                      </a:pPr>
                      <a:r>
                        <a:rPr lang="ru-RU" sz="1600" dirty="0">
                          <a:effectLst/>
                        </a:rPr>
                        <a:t>57,43</a:t>
                      </a:r>
                      <a:endParaRPr lang="ru-RU" sz="1600" dirty="0">
                        <a:effectLst/>
                        <a:latin typeface="Calibri"/>
                        <a:ea typeface="Calibri"/>
                      </a:endParaRPr>
                    </a:p>
                  </a:txBody>
                  <a:tcPr marL="33162" marR="33162" marT="0" marB="0" anchor="ctr"/>
                </a:tc>
                <a:tc>
                  <a:txBody>
                    <a:bodyPr/>
                    <a:lstStyle/>
                    <a:p>
                      <a:pPr algn="ctr">
                        <a:lnSpc>
                          <a:spcPct val="200000"/>
                        </a:lnSpc>
                        <a:spcAft>
                          <a:spcPts val="0"/>
                        </a:spcAft>
                      </a:pPr>
                      <a:r>
                        <a:rPr lang="ru-RU" sz="1600" dirty="0">
                          <a:effectLst/>
                        </a:rPr>
                        <a:t>62,45</a:t>
                      </a:r>
                      <a:endParaRPr lang="ru-RU" sz="1600" dirty="0">
                        <a:effectLst/>
                        <a:latin typeface="Calibri"/>
                        <a:ea typeface="Calibri"/>
                      </a:endParaRPr>
                    </a:p>
                  </a:txBody>
                  <a:tcPr marL="33162" marR="33162" marT="0" marB="0" anchor="b"/>
                </a:tc>
              </a:tr>
              <a:tr h="877906">
                <a:tc>
                  <a:txBody>
                    <a:bodyPr/>
                    <a:lstStyle/>
                    <a:p>
                      <a:pPr marR="387985">
                        <a:lnSpc>
                          <a:spcPct val="99000"/>
                        </a:lnSpc>
                        <a:spcAft>
                          <a:spcPts val="0"/>
                        </a:spcAft>
                      </a:pPr>
                      <a:r>
                        <a:rPr lang="ru-RU" sz="1600">
                          <a:effectLst/>
                        </a:rPr>
                        <a:t>7</a:t>
                      </a:r>
                      <a:endParaRPr lang="ru-RU" sz="1600">
                        <a:effectLst/>
                        <a:latin typeface="Calibri"/>
                        <a:ea typeface="Calibri"/>
                      </a:endParaRPr>
                    </a:p>
                  </a:txBody>
                  <a:tcPr marL="33162" marR="33162" marT="0" marB="0"/>
                </a:tc>
                <a:tc>
                  <a:txBody>
                    <a:bodyPr/>
                    <a:lstStyle/>
                    <a:p>
                      <a:pPr>
                        <a:spcAft>
                          <a:spcPts val="0"/>
                        </a:spcAft>
                      </a:pPr>
                      <a:r>
                        <a:rPr lang="ru-RU" sz="1600">
                          <a:effectLst/>
                        </a:rPr>
                        <a:t>Использовать при выполнении учебных задач справочные материалы;  делать выводы по результатам исследования</a:t>
                      </a:r>
                      <a:endParaRPr lang="ru-RU" sz="1600">
                        <a:effectLst/>
                        <a:latin typeface="Calibri"/>
                        <a:ea typeface="Calibri"/>
                      </a:endParaRPr>
                    </a:p>
                  </a:txBody>
                  <a:tcPr marL="33162" marR="33162" marT="0" marB="0"/>
                </a:tc>
                <a:tc>
                  <a:txBody>
                    <a:bodyPr/>
                    <a:lstStyle/>
                    <a:p>
                      <a:pPr algn="ctr">
                        <a:spcAft>
                          <a:spcPts val="0"/>
                        </a:spcAft>
                      </a:pPr>
                      <a:r>
                        <a:rPr lang="ru-RU" sz="1600">
                          <a:effectLst/>
                        </a:rPr>
                        <a:t>2</a:t>
                      </a:r>
                      <a:endParaRPr lang="ru-RU" sz="1600">
                        <a:effectLst/>
                        <a:latin typeface="Calibri"/>
                        <a:ea typeface="Calibri"/>
                      </a:endParaRPr>
                    </a:p>
                  </a:txBody>
                  <a:tcPr marL="33162" marR="33162" marT="0" marB="0" anchor="ctr"/>
                </a:tc>
                <a:tc>
                  <a:txBody>
                    <a:bodyPr/>
                    <a:lstStyle/>
                    <a:p>
                      <a:pPr algn="ctr">
                        <a:lnSpc>
                          <a:spcPct val="105000"/>
                        </a:lnSpc>
                        <a:spcAft>
                          <a:spcPts val="0"/>
                        </a:spcAft>
                      </a:pPr>
                      <a:r>
                        <a:rPr lang="ru-RU" sz="1600">
                          <a:effectLst/>
                        </a:rPr>
                        <a:t>44,78</a:t>
                      </a:r>
                      <a:endParaRPr lang="ru-RU" sz="1600">
                        <a:effectLst/>
                        <a:latin typeface="Calibri"/>
                        <a:ea typeface="Calibri"/>
                      </a:endParaRPr>
                    </a:p>
                  </a:txBody>
                  <a:tcPr marL="33162" marR="33162" marT="0" marB="0" anchor="ctr"/>
                </a:tc>
                <a:tc>
                  <a:txBody>
                    <a:bodyPr/>
                    <a:lstStyle/>
                    <a:p>
                      <a:pPr algn="ctr">
                        <a:lnSpc>
                          <a:spcPct val="105000"/>
                        </a:lnSpc>
                        <a:spcAft>
                          <a:spcPts val="0"/>
                        </a:spcAft>
                      </a:pPr>
                      <a:r>
                        <a:rPr lang="ru-RU" sz="1600" dirty="0">
                          <a:effectLst/>
                        </a:rPr>
                        <a:t>39,59</a:t>
                      </a:r>
                      <a:endParaRPr lang="ru-RU" sz="1600" dirty="0">
                        <a:effectLst/>
                        <a:latin typeface="Calibri"/>
                        <a:ea typeface="Calibri"/>
                      </a:endParaRPr>
                    </a:p>
                  </a:txBody>
                  <a:tcPr marL="33162" marR="33162" marT="0" marB="0" anchor="b"/>
                </a:tc>
              </a:tr>
            </a:tbl>
          </a:graphicData>
        </a:graphic>
      </p:graphicFrame>
    </p:spTree>
    <p:extLst>
      <p:ext uri="{BB962C8B-B14F-4D97-AF65-F5344CB8AC3E}">
        <p14:creationId xmlns="" xmlns:p14="http://schemas.microsoft.com/office/powerpoint/2010/main" val="1514532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692696"/>
            <a:ext cx="8856984"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4" name="Таблица 3"/>
          <p:cNvGraphicFramePr>
            <a:graphicFrameLocks noGrp="1"/>
          </p:cNvGraphicFramePr>
          <p:nvPr>
            <p:extLst>
              <p:ext uri="{D42A27DB-BD31-4B8C-83A1-F6EECF244321}">
                <p14:modId xmlns="" xmlns:p14="http://schemas.microsoft.com/office/powerpoint/2010/main" val="436281353"/>
              </p:ext>
            </p:extLst>
          </p:nvPr>
        </p:nvGraphicFramePr>
        <p:xfrm>
          <a:off x="251520" y="1628800"/>
          <a:ext cx="8568953" cy="5112567"/>
        </p:xfrm>
        <a:graphic>
          <a:graphicData uri="http://schemas.openxmlformats.org/drawingml/2006/table">
            <a:tbl>
              <a:tblPr firstRow="1" firstCol="1" bandRow="1">
                <a:tableStyleId>{5C22544A-7EE6-4342-B048-85BDC9FD1C3A}</a:tableStyleId>
              </a:tblPr>
              <a:tblGrid>
                <a:gridCol w="499043"/>
                <a:gridCol w="5573815"/>
                <a:gridCol w="622927"/>
                <a:gridCol w="871568"/>
                <a:gridCol w="1001600"/>
              </a:tblGrid>
              <a:tr h="1531822">
                <a:tc gridSpan="2">
                  <a:txBody>
                    <a:bodyPr/>
                    <a:lstStyle/>
                    <a:p>
                      <a:pPr marL="71755" algn="ctr">
                        <a:lnSpc>
                          <a:spcPct val="105000"/>
                        </a:lnSpc>
                        <a:spcAft>
                          <a:spcPts val="0"/>
                        </a:spcAft>
                      </a:pPr>
                      <a:r>
                        <a:rPr lang="ru-RU" sz="1600" dirty="0">
                          <a:effectLst/>
                        </a:rPr>
                        <a:t>Блоки</a:t>
                      </a:r>
                      <a:r>
                        <a:rPr lang="ru-RU" sz="1600" spc="5" dirty="0">
                          <a:effectLst/>
                        </a:rPr>
                        <a:t> </a:t>
                      </a:r>
                      <a:r>
                        <a:rPr lang="ru-RU" sz="1600" dirty="0">
                          <a:effectLst/>
                        </a:rPr>
                        <a:t>ПООП</a:t>
                      </a:r>
                      <a:r>
                        <a:rPr lang="ru-RU" sz="1600" spc="-5" dirty="0">
                          <a:effectLst/>
                        </a:rPr>
                        <a:t> </a:t>
                      </a:r>
                      <a:r>
                        <a:rPr lang="ru-RU" sz="1600" dirty="0">
                          <a:effectLst/>
                        </a:rPr>
                        <a:t>о</a:t>
                      </a:r>
                      <a:r>
                        <a:rPr lang="ru-RU" sz="1600" spc="5" dirty="0">
                          <a:effectLst/>
                        </a:rPr>
                        <a:t>б</a:t>
                      </a:r>
                      <a:r>
                        <a:rPr lang="ru-RU" sz="1600" spc="-15" dirty="0">
                          <a:effectLst/>
                        </a:rPr>
                        <a:t>у</a:t>
                      </a:r>
                      <a:r>
                        <a:rPr lang="ru-RU" sz="1600" dirty="0">
                          <a:effectLst/>
                        </a:rPr>
                        <a:t>чаю</a:t>
                      </a:r>
                      <a:r>
                        <a:rPr lang="ru-RU" sz="1600" spc="10" dirty="0">
                          <a:effectLst/>
                        </a:rPr>
                        <a:t>щ</a:t>
                      </a:r>
                      <a:r>
                        <a:rPr lang="ru-RU" sz="1600" spc="5" dirty="0">
                          <a:effectLst/>
                        </a:rPr>
                        <a:t>ий</a:t>
                      </a:r>
                      <a:r>
                        <a:rPr lang="ru-RU" sz="1600" dirty="0">
                          <a:effectLst/>
                        </a:rPr>
                        <a:t>ся </a:t>
                      </a:r>
                      <a:r>
                        <a:rPr lang="ru-RU" sz="1600" spc="5" dirty="0">
                          <a:effectLst/>
                        </a:rPr>
                        <a:t>на</a:t>
                      </a:r>
                      <a:r>
                        <a:rPr lang="ru-RU" sz="1600" spc="-20" dirty="0">
                          <a:effectLst/>
                        </a:rPr>
                        <a:t>у</a:t>
                      </a:r>
                      <a:r>
                        <a:rPr lang="ru-RU" sz="1600" dirty="0">
                          <a:effectLst/>
                        </a:rPr>
                        <a:t>чится / </a:t>
                      </a:r>
                      <a:r>
                        <a:rPr lang="ru-RU" sz="1600" spc="10" dirty="0">
                          <a:effectLst/>
                        </a:rPr>
                        <a:t>п</a:t>
                      </a:r>
                      <a:r>
                        <a:rPr lang="ru-RU" sz="1600" dirty="0">
                          <a:effectLst/>
                        </a:rPr>
                        <a:t>о</a:t>
                      </a:r>
                      <a:r>
                        <a:rPr lang="ru-RU" sz="1600" spc="10" dirty="0">
                          <a:effectLst/>
                        </a:rPr>
                        <a:t>л</a:t>
                      </a:r>
                      <a:r>
                        <a:rPr lang="ru-RU" sz="1600" spc="-20" dirty="0">
                          <a:effectLst/>
                        </a:rPr>
                        <a:t>у</a:t>
                      </a:r>
                      <a:r>
                        <a:rPr lang="ru-RU" sz="1600" dirty="0">
                          <a:effectLst/>
                        </a:rPr>
                        <a:t>чит во</a:t>
                      </a:r>
                      <a:r>
                        <a:rPr lang="ru-RU" sz="1600" spc="5" dirty="0">
                          <a:effectLst/>
                        </a:rPr>
                        <a:t>з</a:t>
                      </a:r>
                      <a:r>
                        <a:rPr lang="ru-RU" sz="1600" dirty="0">
                          <a:effectLst/>
                        </a:rPr>
                        <a:t>можность н</a:t>
                      </a:r>
                      <a:r>
                        <a:rPr lang="ru-RU" sz="1600" spc="10" dirty="0">
                          <a:effectLst/>
                        </a:rPr>
                        <a:t>а</a:t>
                      </a:r>
                      <a:r>
                        <a:rPr lang="ru-RU" sz="1600" spc="-20" dirty="0">
                          <a:effectLst/>
                        </a:rPr>
                        <a:t>у</a:t>
                      </a:r>
                      <a:r>
                        <a:rPr lang="ru-RU" sz="1600" spc="-5" dirty="0">
                          <a:effectLst/>
                        </a:rPr>
                        <a:t>ч</a:t>
                      </a:r>
                      <a:r>
                        <a:rPr lang="ru-RU" sz="1600" spc="5" dirty="0">
                          <a:effectLst/>
                        </a:rPr>
                        <a:t>и</a:t>
                      </a:r>
                      <a:r>
                        <a:rPr lang="ru-RU" sz="1600" dirty="0">
                          <a:effectLst/>
                        </a:rPr>
                        <a:t>т</a:t>
                      </a:r>
                      <a:r>
                        <a:rPr lang="ru-RU" sz="1600" spc="5" dirty="0">
                          <a:effectLst/>
                        </a:rPr>
                        <a:t>ь</a:t>
                      </a:r>
                      <a:r>
                        <a:rPr lang="ru-RU" sz="1600" dirty="0">
                          <a:effectLst/>
                        </a:rPr>
                        <a:t>ся </a:t>
                      </a:r>
                      <a:r>
                        <a:rPr lang="ru-RU" sz="1600" spc="5" dirty="0">
                          <a:effectLst/>
                        </a:rPr>
                        <a:t>и</a:t>
                      </a:r>
                      <a:r>
                        <a:rPr lang="ru-RU" sz="1600" dirty="0">
                          <a:effectLst/>
                        </a:rPr>
                        <a:t>ли</a:t>
                      </a:r>
                      <a:r>
                        <a:rPr lang="ru-RU" sz="1600" spc="5" dirty="0">
                          <a:effectLst/>
                        </a:rPr>
                        <a:t> п</a:t>
                      </a:r>
                      <a:r>
                        <a:rPr lang="ru-RU" sz="1600" dirty="0">
                          <a:effectLst/>
                        </a:rPr>
                        <a:t>ров</a:t>
                      </a:r>
                      <a:r>
                        <a:rPr lang="ru-RU" sz="1600" spc="-5" dirty="0">
                          <a:effectLst/>
                        </a:rPr>
                        <a:t>е</a:t>
                      </a:r>
                      <a:r>
                        <a:rPr lang="ru-RU" sz="1600" dirty="0">
                          <a:effectLst/>
                        </a:rPr>
                        <a:t>ряе</a:t>
                      </a:r>
                      <a:r>
                        <a:rPr lang="ru-RU" sz="1600" spc="-5" dirty="0">
                          <a:effectLst/>
                        </a:rPr>
                        <a:t>м</a:t>
                      </a:r>
                      <a:r>
                        <a:rPr lang="ru-RU" sz="1600" dirty="0">
                          <a:effectLst/>
                        </a:rPr>
                        <a:t>ые требо</a:t>
                      </a:r>
                      <a:r>
                        <a:rPr lang="ru-RU" sz="1600" spc="5" dirty="0">
                          <a:effectLst/>
                        </a:rPr>
                        <a:t>в</a:t>
                      </a:r>
                      <a:r>
                        <a:rPr lang="ru-RU" sz="1600" dirty="0">
                          <a:effectLst/>
                        </a:rPr>
                        <a:t>ан</a:t>
                      </a:r>
                      <a:r>
                        <a:rPr lang="ru-RU" sz="1600" spc="5" dirty="0">
                          <a:effectLst/>
                        </a:rPr>
                        <a:t>и</a:t>
                      </a:r>
                      <a:r>
                        <a:rPr lang="ru-RU" sz="1600" dirty="0">
                          <a:effectLst/>
                        </a:rPr>
                        <a:t>я </a:t>
                      </a:r>
                      <a:r>
                        <a:rPr lang="ru-RU" sz="1600" spc="10" dirty="0">
                          <a:effectLst/>
                        </a:rPr>
                        <a:t>(</a:t>
                      </a:r>
                      <a:r>
                        <a:rPr lang="ru-RU" sz="1600" spc="-20" dirty="0">
                          <a:effectLst/>
                        </a:rPr>
                        <a:t>у</a:t>
                      </a:r>
                      <a:r>
                        <a:rPr lang="ru-RU" sz="1600" dirty="0">
                          <a:effectLst/>
                        </a:rPr>
                        <a:t>ме</a:t>
                      </a:r>
                      <a:r>
                        <a:rPr lang="ru-RU" sz="1600" spc="5" dirty="0">
                          <a:effectLst/>
                        </a:rPr>
                        <a:t>ни</a:t>
                      </a:r>
                      <a:r>
                        <a:rPr lang="ru-RU" sz="1600" dirty="0">
                          <a:effectLst/>
                        </a:rPr>
                        <a:t>я) в соотв</a:t>
                      </a:r>
                      <a:r>
                        <a:rPr lang="ru-RU" sz="1600" spc="-5" dirty="0">
                          <a:effectLst/>
                        </a:rPr>
                        <a:t>е</a:t>
                      </a:r>
                      <a:r>
                        <a:rPr lang="ru-RU" sz="1600" dirty="0">
                          <a:effectLst/>
                        </a:rPr>
                        <a:t>тств</a:t>
                      </a:r>
                      <a:r>
                        <a:rPr lang="ru-RU" sz="1600" spc="5" dirty="0">
                          <a:effectLst/>
                        </a:rPr>
                        <a:t>и</a:t>
                      </a:r>
                      <a:r>
                        <a:rPr lang="ru-RU" sz="1600" dirty="0">
                          <a:effectLst/>
                        </a:rPr>
                        <a:t>и </a:t>
                      </a:r>
                      <a:r>
                        <a:rPr lang="ru-RU" sz="1600" spc="5" dirty="0">
                          <a:effectLst/>
                        </a:rPr>
                        <a:t>с</a:t>
                      </a:r>
                      <a:r>
                        <a:rPr lang="ru-RU" sz="1600" dirty="0">
                          <a:effectLst/>
                        </a:rPr>
                        <a:t> ФГОС</a:t>
                      </a:r>
                      <a:endParaRPr lang="ru-RU" sz="1600" dirty="0">
                        <a:effectLst/>
                        <a:latin typeface="Calibri"/>
                        <a:ea typeface="Calibri"/>
                      </a:endParaRPr>
                    </a:p>
                  </a:txBody>
                  <a:tcPr marL="33162" marR="33162" marT="0" marB="0"/>
                </a:tc>
                <a:tc hMerge="1">
                  <a:txBody>
                    <a:bodyPr/>
                    <a:lstStyle/>
                    <a:p>
                      <a:endParaRPr lang="ru-RU"/>
                    </a:p>
                  </a:txBody>
                  <a:tcPr/>
                </a:tc>
                <a:tc>
                  <a:txBody>
                    <a:bodyPr/>
                    <a:lstStyle/>
                    <a:p>
                      <a:pPr>
                        <a:spcAft>
                          <a:spcPts val="0"/>
                        </a:spcAft>
                      </a:pPr>
                      <a:r>
                        <a:rPr lang="ru-RU" sz="1600" dirty="0">
                          <a:effectLst/>
                        </a:rPr>
                        <a:t>Макс балл</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Юго-Восточное управление</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Самарская</a:t>
                      </a:r>
                    </a:p>
                    <a:p>
                      <a:pPr>
                        <a:spcAft>
                          <a:spcPts val="0"/>
                        </a:spcAft>
                      </a:pPr>
                      <a:r>
                        <a:rPr lang="ru-RU" sz="1600" dirty="0">
                          <a:effectLst/>
                        </a:rPr>
                        <a:t>область </a:t>
                      </a:r>
                      <a:endParaRPr lang="ru-RU" sz="1600" dirty="0">
                        <a:effectLst/>
                        <a:latin typeface="Calibri"/>
                        <a:ea typeface="Calibri"/>
                      </a:endParaRPr>
                    </a:p>
                  </a:txBody>
                  <a:tcPr marL="33162" marR="33162" marT="0" marB="0"/>
                </a:tc>
              </a:tr>
              <a:tr h="3580745">
                <a:tc>
                  <a:txBody>
                    <a:bodyPr/>
                    <a:lstStyle/>
                    <a:p>
                      <a:pPr>
                        <a:spcAft>
                          <a:spcPts val="0"/>
                        </a:spcAft>
                      </a:pPr>
                      <a:r>
                        <a:rPr lang="ru-RU" sz="1600" dirty="0">
                          <a:effectLst/>
                        </a:rPr>
                        <a:t>10</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Решать задачи, используя физические законы (закон сохранения энергии, закон Гука, закон Паскаля, закон Архимеда) и формулы, связывающие физические величины (путь, скорость, масса тела, плотность вещества, сила, давление, кинетическая энергия, потенциальная энергия, механическая работа, механическая мощность, КПД простого механизма, сила трения скольжения, коэффициент трения): на основе анализа условия задачи записывать краткое условие, выделять физические величины, законы и формулы, необходимые для ее решения, проводить расчеты и оценивать реальность полученного значения физической величины</a:t>
                      </a:r>
                      <a:endParaRPr lang="ru-RU" sz="1600" dirty="0">
                        <a:effectLst/>
                        <a:latin typeface="Calibri"/>
                        <a:ea typeface="Calibri"/>
                      </a:endParaRPr>
                    </a:p>
                  </a:txBody>
                  <a:tcPr marL="33162" marR="33162" marT="0" marB="0"/>
                </a:tc>
                <a:tc>
                  <a:txBody>
                    <a:bodyPr/>
                    <a:lstStyle/>
                    <a:p>
                      <a:pPr algn="ctr">
                        <a:spcAft>
                          <a:spcPts val="0"/>
                        </a:spcAft>
                      </a:pPr>
                      <a:r>
                        <a:rPr lang="ru-RU" sz="1600" dirty="0">
                          <a:effectLst/>
                        </a:rPr>
                        <a:t>3</a:t>
                      </a:r>
                      <a:endParaRPr lang="ru-RU" sz="1600" dirty="0">
                        <a:effectLst/>
                        <a:latin typeface="Calibri"/>
                        <a:ea typeface="Calibri"/>
                      </a:endParaRPr>
                    </a:p>
                  </a:txBody>
                  <a:tcPr marL="33162" marR="33162" marT="0" marB="0" anchor="ctr"/>
                </a:tc>
                <a:tc>
                  <a:txBody>
                    <a:bodyPr/>
                    <a:lstStyle/>
                    <a:p>
                      <a:pPr algn="ctr">
                        <a:lnSpc>
                          <a:spcPct val="105000"/>
                        </a:lnSpc>
                        <a:spcAft>
                          <a:spcPts val="0"/>
                        </a:spcAft>
                      </a:pPr>
                      <a:r>
                        <a:rPr lang="ru-RU" sz="1600" dirty="0">
                          <a:effectLst/>
                        </a:rPr>
                        <a:t>8,49</a:t>
                      </a:r>
                      <a:endParaRPr lang="ru-RU" sz="1600" dirty="0">
                        <a:effectLst/>
                        <a:latin typeface="Calibri"/>
                        <a:ea typeface="Calibri"/>
                      </a:endParaRPr>
                    </a:p>
                  </a:txBody>
                  <a:tcPr marL="33162" marR="33162" marT="0" marB="0" anchor="ctr"/>
                </a:tc>
                <a:tc>
                  <a:txBody>
                    <a:bodyPr/>
                    <a:lstStyle/>
                    <a:p>
                      <a:pPr algn="ctr">
                        <a:lnSpc>
                          <a:spcPct val="500000"/>
                        </a:lnSpc>
                        <a:spcAft>
                          <a:spcPts val="0"/>
                        </a:spcAft>
                      </a:pPr>
                      <a:r>
                        <a:rPr lang="ru-RU" sz="1600" dirty="0">
                          <a:effectLst/>
                        </a:rPr>
                        <a:t>14,84</a:t>
                      </a:r>
                      <a:endParaRPr lang="ru-RU" sz="1600" dirty="0">
                        <a:effectLst/>
                        <a:latin typeface="Calibri"/>
                        <a:ea typeface="Calibri"/>
                      </a:endParaRPr>
                    </a:p>
                  </a:txBody>
                  <a:tcPr marL="33162" marR="33162" marT="0" marB="0" anchor="b"/>
                </a:tc>
              </a:tr>
            </a:tbl>
          </a:graphicData>
        </a:graphic>
      </p:graphicFrame>
    </p:spTree>
    <p:extLst>
      <p:ext uri="{BB962C8B-B14F-4D97-AF65-F5344CB8AC3E}">
        <p14:creationId xmlns="" xmlns:p14="http://schemas.microsoft.com/office/powerpoint/2010/main" val="18158253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620688"/>
            <a:ext cx="8712968"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4" name="Таблица 3"/>
          <p:cNvGraphicFramePr>
            <a:graphicFrameLocks noGrp="1"/>
          </p:cNvGraphicFramePr>
          <p:nvPr>
            <p:extLst>
              <p:ext uri="{D42A27DB-BD31-4B8C-83A1-F6EECF244321}">
                <p14:modId xmlns="" xmlns:p14="http://schemas.microsoft.com/office/powerpoint/2010/main" val="862416783"/>
              </p:ext>
            </p:extLst>
          </p:nvPr>
        </p:nvGraphicFramePr>
        <p:xfrm>
          <a:off x="107504" y="1700808"/>
          <a:ext cx="8640960" cy="4881736"/>
        </p:xfrm>
        <a:graphic>
          <a:graphicData uri="http://schemas.openxmlformats.org/drawingml/2006/table">
            <a:tbl>
              <a:tblPr firstRow="1" firstCol="1" bandRow="1">
                <a:tableStyleId>{5C22544A-7EE6-4342-B048-85BDC9FD1C3A}</a:tableStyleId>
              </a:tblPr>
              <a:tblGrid>
                <a:gridCol w="503237"/>
                <a:gridCol w="5620654"/>
                <a:gridCol w="628161"/>
                <a:gridCol w="878892"/>
                <a:gridCol w="1010016"/>
              </a:tblGrid>
              <a:tr h="1224136">
                <a:tc gridSpan="2">
                  <a:txBody>
                    <a:bodyPr/>
                    <a:lstStyle/>
                    <a:p>
                      <a:pPr marL="71755" algn="ctr">
                        <a:lnSpc>
                          <a:spcPct val="105000"/>
                        </a:lnSpc>
                        <a:spcAft>
                          <a:spcPts val="0"/>
                        </a:spcAft>
                      </a:pPr>
                      <a:r>
                        <a:rPr lang="ru-RU" sz="1600" dirty="0">
                          <a:effectLst/>
                        </a:rPr>
                        <a:t>Блоки</a:t>
                      </a:r>
                      <a:r>
                        <a:rPr lang="ru-RU" sz="1600" spc="5" dirty="0">
                          <a:effectLst/>
                        </a:rPr>
                        <a:t> </a:t>
                      </a:r>
                      <a:r>
                        <a:rPr lang="ru-RU" sz="1600" dirty="0">
                          <a:effectLst/>
                        </a:rPr>
                        <a:t>ПООП</a:t>
                      </a:r>
                      <a:r>
                        <a:rPr lang="ru-RU" sz="1600" spc="-5" dirty="0">
                          <a:effectLst/>
                        </a:rPr>
                        <a:t> </a:t>
                      </a:r>
                      <a:r>
                        <a:rPr lang="ru-RU" sz="1600" dirty="0">
                          <a:effectLst/>
                        </a:rPr>
                        <a:t>о</a:t>
                      </a:r>
                      <a:r>
                        <a:rPr lang="ru-RU" sz="1600" spc="5" dirty="0">
                          <a:effectLst/>
                        </a:rPr>
                        <a:t>б</a:t>
                      </a:r>
                      <a:r>
                        <a:rPr lang="ru-RU" sz="1600" spc="-15" dirty="0">
                          <a:effectLst/>
                        </a:rPr>
                        <a:t>у</a:t>
                      </a:r>
                      <a:r>
                        <a:rPr lang="ru-RU" sz="1600" dirty="0">
                          <a:effectLst/>
                        </a:rPr>
                        <a:t>чаю</a:t>
                      </a:r>
                      <a:r>
                        <a:rPr lang="ru-RU" sz="1600" spc="10" dirty="0">
                          <a:effectLst/>
                        </a:rPr>
                        <a:t>щ</a:t>
                      </a:r>
                      <a:r>
                        <a:rPr lang="ru-RU" sz="1600" spc="5" dirty="0">
                          <a:effectLst/>
                        </a:rPr>
                        <a:t>ий</a:t>
                      </a:r>
                      <a:r>
                        <a:rPr lang="ru-RU" sz="1600" dirty="0">
                          <a:effectLst/>
                        </a:rPr>
                        <a:t>ся </a:t>
                      </a:r>
                      <a:r>
                        <a:rPr lang="ru-RU" sz="1600" spc="5" dirty="0">
                          <a:effectLst/>
                        </a:rPr>
                        <a:t>на</a:t>
                      </a:r>
                      <a:r>
                        <a:rPr lang="ru-RU" sz="1600" spc="-20" dirty="0">
                          <a:effectLst/>
                        </a:rPr>
                        <a:t>у</a:t>
                      </a:r>
                      <a:r>
                        <a:rPr lang="ru-RU" sz="1600" dirty="0">
                          <a:effectLst/>
                        </a:rPr>
                        <a:t>чится / </a:t>
                      </a:r>
                      <a:r>
                        <a:rPr lang="ru-RU" sz="1600" spc="10" dirty="0">
                          <a:effectLst/>
                        </a:rPr>
                        <a:t>п</a:t>
                      </a:r>
                      <a:r>
                        <a:rPr lang="ru-RU" sz="1600" dirty="0">
                          <a:effectLst/>
                        </a:rPr>
                        <a:t>о</a:t>
                      </a:r>
                      <a:r>
                        <a:rPr lang="ru-RU" sz="1600" spc="10" dirty="0">
                          <a:effectLst/>
                        </a:rPr>
                        <a:t>л</a:t>
                      </a:r>
                      <a:r>
                        <a:rPr lang="ru-RU" sz="1600" spc="-20" dirty="0">
                          <a:effectLst/>
                        </a:rPr>
                        <a:t>у</a:t>
                      </a:r>
                      <a:r>
                        <a:rPr lang="ru-RU" sz="1600" dirty="0">
                          <a:effectLst/>
                        </a:rPr>
                        <a:t>чит во</a:t>
                      </a:r>
                      <a:r>
                        <a:rPr lang="ru-RU" sz="1600" spc="5" dirty="0">
                          <a:effectLst/>
                        </a:rPr>
                        <a:t>з</a:t>
                      </a:r>
                      <a:r>
                        <a:rPr lang="ru-RU" sz="1600" dirty="0">
                          <a:effectLst/>
                        </a:rPr>
                        <a:t>можность н</a:t>
                      </a:r>
                      <a:r>
                        <a:rPr lang="ru-RU" sz="1600" spc="10" dirty="0">
                          <a:effectLst/>
                        </a:rPr>
                        <a:t>а</a:t>
                      </a:r>
                      <a:r>
                        <a:rPr lang="ru-RU" sz="1600" spc="-20" dirty="0">
                          <a:effectLst/>
                        </a:rPr>
                        <a:t>у</a:t>
                      </a:r>
                      <a:r>
                        <a:rPr lang="ru-RU" sz="1600" spc="-5" dirty="0">
                          <a:effectLst/>
                        </a:rPr>
                        <a:t>ч</a:t>
                      </a:r>
                      <a:r>
                        <a:rPr lang="ru-RU" sz="1600" spc="5" dirty="0">
                          <a:effectLst/>
                        </a:rPr>
                        <a:t>и</a:t>
                      </a:r>
                      <a:r>
                        <a:rPr lang="ru-RU" sz="1600" dirty="0">
                          <a:effectLst/>
                        </a:rPr>
                        <a:t>т</a:t>
                      </a:r>
                      <a:r>
                        <a:rPr lang="ru-RU" sz="1600" spc="5" dirty="0">
                          <a:effectLst/>
                        </a:rPr>
                        <a:t>ь</a:t>
                      </a:r>
                      <a:r>
                        <a:rPr lang="ru-RU" sz="1600" dirty="0">
                          <a:effectLst/>
                        </a:rPr>
                        <a:t>ся </a:t>
                      </a:r>
                      <a:r>
                        <a:rPr lang="ru-RU" sz="1600" spc="5" dirty="0">
                          <a:effectLst/>
                        </a:rPr>
                        <a:t>и</a:t>
                      </a:r>
                      <a:r>
                        <a:rPr lang="ru-RU" sz="1600" dirty="0">
                          <a:effectLst/>
                        </a:rPr>
                        <a:t>ли</a:t>
                      </a:r>
                      <a:r>
                        <a:rPr lang="ru-RU" sz="1600" spc="5" dirty="0">
                          <a:effectLst/>
                        </a:rPr>
                        <a:t> п</a:t>
                      </a:r>
                      <a:r>
                        <a:rPr lang="ru-RU" sz="1600" dirty="0">
                          <a:effectLst/>
                        </a:rPr>
                        <a:t>ров</a:t>
                      </a:r>
                      <a:r>
                        <a:rPr lang="ru-RU" sz="1600" spc="-5" dirty="0">
                          <a:effectLst/>
                        </a:rPr>
                        <a:t>е</a:t>
                      </a:r>
                      <a:r>
                        <a:rPr lang="ru-RU" sz="1600" dirty="0">
                          <a:effectLst/>
                        </a:rPr>
                        <a:t>ряе</a:t>
                      </a:r>
                      <a:r>
                        <a:rPr lang="ru-RU" sz="1600" spc="-5" dirty="0">
                          <a:effectLst/>
                        </a:rPr>
                        <a:t>м</a:t>
                      </a:r>
                      <a:r>
                        <a:rPr lang="ru-RU" sz="1600" dirty="0">
                          <a:effectLst/>
                        </a:rPr>
                        <a:t>ые требо</a:t>
                      </a:r>
                      <a:r>
                        <a:rPr lang="ru-RU" sz="1600" spc="5" dirty="0">
                          <a:effectLst/>
                        </a:rPr>
                        <a:t>в</a:t>
                      </a:r>
                      <a:r>
                        <a:rPr lang="ru-RU" sz="1600" dirty="0">
                          <a:effectLst/>
                        </a:rPr>
                        <a:t>ан</a:t>
                      </a:r>
                      <a:r>
                        <a:rPr lang="ru-RU" sz="1600" spc="5" dirty="0">
                          <a:effectLst/>
                        </a:rPr>
                        <a:t>и</a:t>
                      </a:r>
                      <a:r>
                        <a:rPr lang="ru-RU" sz="1600" dirty="0">
                          <a:effectLst/>
                        </a:rPr>
                        <a:t>я </a:t>
                      </a:r>
                      <a:r>
                        <a:rPr lang="ru-RU" sz="1600" spc="10" dirty="0">
                          <a:effectLst/>
                        </a:rPr>
                        <a:t>(</a:t>
                      </a:r>
                      <a:r>
                        <a:rPr lang="ru-RU" sz="1600" spc="-20" dirty="0">
                          <a:effectLst/>
                        </a:rPr>
                        <a:t>у</a:t>
                      </a:r>
                      <a:r>
                        <a:rPr lang="ru-RU" sz="1600" dirty="0">
                          <a:effectLst/>
                        </a:rPr>
                        <a:t>ме</a:t>
                      </a:r>
                      <a:r>
                        <a:rPr lang="ru-RU" sz="1600" spc="5" dirty="0">
                          <a:effectLst/>
                        </a:rPr>
                        <a:t>ни</a:t>
                      </a:r>
                      <a:r>
                        <a:rPr lang="ru-RU" sz="1600" dirty="0">
                          <a:effectLst/>
                        </a:rPr>
                        <a:t>я) в соотв</a:t>
                      </a:r>
                      <a:r>
                        <a:rPr lang="ru-RU" sz="1600" spc="-5" dirty="0">
                          <a:effectLst/>
                        </a:rPr>
                        <a:t>е</a:t>
                      </a:r>
                      <a:r>
                        <a:rPr lang="ru-RU" sz="1600" dirty="0">
                          <a:effectLst/>
                        </a:rPr>
                        <a:t>тств</a:t>
                      </a:r>
                      <a:r>
                        <a:rPr lang="ru-RU" sz="1600" spc="5" dirty="0">
                          <a:effectLst/>
                        </a:rPr>
                        <a:t>и</a:t>
                      </a:r>
                      <a:r>
                        <a:rPr lang="ru-RU" sz="1600" dirty="0">
                          <a:effectLst/>
                        </a:rPr>
                        <a:t>и </a:t>
                      </a:r>
                      <a:r>
                        <a:rPr lang="ru-RU" sz="1600" spc="5" dirty="0">
                          <a:effectLst/>
                        </a:rPr>
                        <a:t>с</a:t>
                      </a:r>
                      <a:r>
                        <a:rPr lang="ru-RU" sz="1600" dirty="0">
                          <a:effectLst/>
                        </a:rPr>
                        <a:t> ФГОС</a:t>
                      </a:r>
                      <a:endParaRPr lang="ru-RU" sz="1600" dirty="0">
                        <a:effectLst/>
                        <a:latin typeface="Calibri"/>
                        <a:ea typeface="Calibri"/>
                      </a:endParaRPr>
                    </a:p>
                  </a:txBody>
                  <a:tcPr marL="33162" marR="33162" marT="0" marB="0"/>
                </a:tc>
                <a:tc hMerge="1">
                  <a:txBody>
                    <a:bodyPr/>
                    <a:lstStyle/>
                    <a:p>
                      <a:endParaRPr lang="ru-RU"/>
                    </a:p>
                  </a:txBody>
                  <a:tcPr/>
                </a:tc>
                <a:tc>
                  <a:txBody>
                    <a:bodyPr/>
                    <a:lstStyle/>
                    <a:p>
                      <a:pPr>
                        <a:spcAft>
                          <a:spcPts val="0"/>
                        </a:spcAft>
                      </a:pPr>
                      <a:r>
                        <a:rPr lang="ru-RU" sz="1600">
                          <a:effectLst/>
                        </a:rPr>
                        <a:t>Макс балл</a:t>
                      </a:r>
                      <a:endParaRPr lang="ru-RU" sz="1600">
                        <a:effectLst/>
                        <a:latin typeface="Calibri"/>
                        <a:ea typeface="Calibri"/>
                      </a:endParaRPr>
                    </a:p>
                  </a:txBody>
                  <a:tcPr marL="33162" marR="33162" marT="0" marB="0"/>
                </a:tc>
                <a:tc>
                  <a:txBody>
                    <a:bodyPr/>
                    <a:lstStyle/>
                    <a:p>
                      <a:pPr>
                        <a:spcAft>
                          <a:spcPts val="0"/>
                        </a:spcAft>
                      </a:pPr>
                      <a:r>
                        <a:rPr lang="ru-RU" sz="1600">
                          <a:effectLst/>
                        </a:rPr>
                        <a:t>Юго-Восточное управление</a:t>
                      </a:r>
                      <a:endParaRPr lang="ru-RU" sz="1600">
                        <a:effectLst/>
                        <a:latin typeface="Calibri"/>
                        <a:ea typeface="Calibri"/>
                      </a:endParaRPr>
                    </a:p>
                  </a:txBody>
                  <a:tcPr marL="33162" marR="33162" marT="0" marB="0"/>
                </a:tc>
                <a:tc>
                  <a:txBody>
                    <a:bodyPr/>
                    <a:lstStyle/>
                    <a:p>
                      <a:pPr>
                        <a:spcAft>
                          <a:spcPts val="0"/>
                        </a:spcAft>
                      </a:pPr>
                      <a:r>
                        <a:rPr lang="ru-RU" sz="1600" dirty="0">
                          <a:effectLst/>
                        </a:rPr>
                        <a:t>Самарская</a:t>
                      </a:r>
                    </a:p>
                    <a:p>
                      <a:pPr>
                        <a:spcAft>
                          <a:spcPts val="0"/>
                        </a:spcAft>
                      </a:pPr>
                      <a:r>
                        <a:rPr lang="ru-RU" sz="1600" dirty="0">
                          <a:effectLst/>
                        </a:rPr>
                        <a:t>область </a:t>
                      </a:r>
                      <a:endParaRPr lang="ru-RU" sz="1600" dirty="0">
                        <a:effectLst/>
                        <a:latin typeface="Calibri"/>
                        <a:ea typeface="Calibri"/>
                      </a:endParaRPr>
                    </a:p>
                  </a:txBody>
                  <a:tcPr marL="33162" marR="33162" marT="0" marB="0"/>
                </a:tc>
              </a:tr>
              <a:tr h="3576993">
                <a:tc>
                  <a:txBody>
                    <a:bodyPr/>
                    <a:lstStyle/>
                    <a:p>
                      <a:pPr>
                        <a:spcAft>
                          <a:spcPts val="0"/>
                        </a:spcAft>
                      </a:pPr>
                      <a:r>
                        <a:rPr lang="ru-RU" sz="1600" dirty="0">
                          <a:effectLst/>
                        </a:rPr>
                        <a:t>11</a:t>
                      </a:r>
                      <a:endParaRPr lang="ru-RU" sz="1600" dirty="0">
                        <a:effectLst/>
                        <a:latin typeface="Calibri"/>
                        <a:ea typeface="Calibri"/>
                      </a:endParaRPr>
                    </a:p>
                  </a:txBody>
                  <a:tcPr marL="33162" marR="33162" marT="0" marB="0"/>
                </a:tc>
                <a:tc>
                  <a:txBody>
                    <a:bodyPr/>
                    <a:lstStyle/>
                    <a:p>
                      <a:pPr>
                        <a:spcAft>
                          <a:spcPts val="0"/>
                        </a:spcAft>
                      </a:pPr>
                      <a:r>
                        <a:rPr lang="ru-RU" sz="1600" dirty="0">
                          <a:effectLst/>
                        </a:rPr>
                        <a:t>Анализировать отдельные этапы проведения исследований и интерпретировать результаты наблюдений и опытов;  решать задачи, используя физические законы (закон сохранения энергии, закон Гука, закон Паскаля, закон Архимеда) и формулы, связывающие физические величины (путь, скорость, масса тела, плотность вещества, сила, давление, кинетическая энергия, потенциальная энергия, механическая работа, механическая мощность, КПД простого механизма, сила трения скольжения, коэффициент трения): на основе анализа условия задачи записывать краткое условие, выделять физические величины, законы и формулы, необходимые для ее решения, проводить расчеты и оценивать реальность полученного значения физической величины  </a:t>
                      </a:r>
                      <a:endParaRPr lang="ru-RU" sz="1600" dirty="0">
                        <a:effectLst/>
                        <a:latin typeface="Calibri"/>
                        <a:ea typeface="Calibri"/>
                      </a:endParaRPr>
                    </a:p>
                  </a:txBody>
                  <a:tcPr marL="33162" marR="33162" marT="0" marB="0"/>
                </a:tc>
                <a:tc>
                  <a:txBody>
                    <a:bodyPr/>
                    <a:lstStyle/>
                    <a:p>
                      <a:pPr algn="ctr">
                        <a:spcAft>
                          <a:spcPts val="0"/>
                        </a:spcAft>
                      </a:pPr>
                      <a:r>
                        <a:rPr lang="ru-RU" sz="1600" dirty="0">
                          <a:effectLst/>
                        </a:rPr>
                        <a:t>3</a:t>
                      </a:r>
                      <a:endParaRPr lang="ru-RU" sz="1600" dirty="0">
                        <a:effectLst/>
                        <a:latin typeface="Calibri"/>
                        <a:ea typeface="Calibri"/>
                      </a:endParaRPr>
                    </a:p>
                  </a:txBody>
                  <a:tcPr marL="33162" marR="33162" marT="0" marB="0" anchor="ctr"/>
                </a:tc>
                <a:tc>
                  <a:txBody>
                    <a:bodyPr/>
                    <a:lstStyle/>
                    <a:p>
                      <a:pPr algn="ctr">
                        <a:lnSpc>
                          <a:spcPct val="105000"/>
                        </a:lnSpc>
                        <a:spcAft>
                          <a:spcPts val="0"/>
                        </a:spcAft>
                      </a:pPr>
                      <a:r>
                        <a:rPr lang="ru-RU" sz="1600">
                          <a:effectLst/>
                        </a:rPr>
                        <a:t>0,60</a:t>
                      </a:r>
                      <a:endParaRPr lang="ru-RU" sz="1600">
                        <a:effectLst/>
                        <a:latin typeface="Calibri"/>
                        <a:ea typeface="Calibri"/>
                      </a:endParaRPr>
                    </a:p>
                  </a:txBody>
                  <a:tcPr marL="33162" marR="33162" marT="0" marB="0" anchor="ctr"/>
                </a:tc>
                <a:tc>
                  <a:txBody>
                    <a:bodyPr/>
                    <a:lstStyle/>
                    <a:p>
                      <a:pPr algn="ctr">
                        <a:lnSpc>
                          <a:spcPct val="500000"/>
                        </a:lnSpc>
                        <a:spcAft>
                          <a:spcPts val="0"/>
                        </a:spcAft>
                      </a:pPr>
                      <a:r>
                        <a:rPr lang="ru-RU" sz="1600" dirty="0">
                          <a:effectLst/>
                        </a:rPr>
                        <a:t>7,71</a:t>
                      </a:r>
                      <a:endParaRPr lang="ru-RU" sz="1600" dirty="0">
                        <a:effectLst/>
                        <a:latin typeface="Calibri"/>
                        <a:ea typeface="Calibri"/>
                      </a:endParaRPr>
                    </a:p>
                  </a:txBody>
                  <a:tcPr marL="33162" marR="33162" marT="0" marB="0" anchor="b"/>
                </a:tc>
              </a:tr>
            </a:tbl>
          </a:graphicData>
        </a:graphic>
      </p:graphicFrame>
    </p:spTree>
    <p:extLst>
      <p:ext uri="{BB962C8B-B14F-4D97-AF65-F5344CB8AC3E}">
        <p14:creationId xmlns="" xmlns:p14="http://schemas.microsoft.com/office/powerpoint/2010/main" val="2856081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Соответствие отметок за выполненную работу и отметок по журналу</a:t>
            </a:r>
          </a:p>
        </p:txBody>
      </p:sp>
      <p:graphicFrame>
        <p:nvGraphicFramePr>
          <p:cNvPr id="4" name="Объект 3"/>
          <p:cNvGraphicFramePr>
            <a:graphicFrameLocks noGrp="1"/>
          </p:cNvGraphicFramePr>
          <p:nvPr>
            <p:ph idx="1"/>
          </p:nvPr>
        </p:nvGraphicFramePr>
        <p:xfrm>
          <a:off x="395288" y="1989138"/>
          <a:ext cx="8424862" cy="3608428"/>
        </p:xfrm>
        <a:graphic>
          <a:graphicData uri="http://schemas.openxmlformats.org/drawingml/2006/table">
            <a:tbl>
              <a:tblPr firstRow="1" firstCol="1" bandRow="1">
                <a:tableStyleId>{5C22544A-7EE6-4342-B048-85BDC9FD1C3A}</a:tableStyleId>
              </a:tblPr>
              <a:tblGrid>
                <a:gridCol w="5707193"/>
                <a:gridCol w="1371592"/>
                <a:gridCol w="1346077"/>
              </a:tblGrid>
              <a:tr h="792076">
                <a:tc>
                  <a:txBody>
                    <a:bodyPr/>
                    <a:lstStyle/>
                    <a:p>
                      <a:pPr marL="1312545">
                        <a:lnSpc>
                          <a:spcPct val="105000"/>
                        </a:lnSpc>
                        <a:spcAft>
                          <a:spcPts val="0"/>
                        </a:spcAft>
                      </a:pPr>
                      <a:r>
                        <a:rPr lang="ru-RU" sz="2000" dirty="0">
                          <a:effectLst/>
                        </a:rPr>
                        <a:t>Соответств</a:t>
                      </a:r>
                      <a:r>
                        <a:rPr lang="ru-RU" sz="2000" spc="5" dirty="0">
                          <a:effectLst/>
                        </a:rPr>
                        <a:t>и</a:t>
                      </a:r>
                      <a:r>
                        <a:rPr lang="ru-RU" sz="2000" dirty="0">
                          <a:effectLst/>
                        </a:rPr>
                        <a:t>е отметок</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2000">
                          <a:effectLst/>
                        </a:rPr>
                        <a:t>Ко</a:t>
                      </a:r>
                      <a:r>
                        <a:rPr lang="ru-RU" sz="2000" spc="5">
                          <a:effectLst/>
                        </a:rPr>
                        <a:t>л</a:t>
                      </a:r>
                      <a:r>
                        <a:rPr lang="ru-RU" sz="2000">
                          <a:effectLst/>
                        </a:rPr>
                        <a:t>-во</a:t>
                      </a:r>
                      <a:r>
                        <a:rPr lang="ru-RU" sz="2000" spc="5">
                          <a:effectLst/>
                        </a:rPr>
                        <a:t> </a:t>
                      </a:r>
                      <a:r>
                        <a:rPr lang="ru-RU" sz="2000" spc="-20">
                          <a:effectLst/>
                        </a:rPr>
                        <a:t>у</a:t>
                      </a:r>
                      <a:r>
                        <a:rPr lang="ru-RU" sz="2000">
                          <a:effectLst/>
                        </a:rPr>
                        <a:t>ч.</a:t>
                      </a:r>
                      <a:endParaRPr lang="ru-RU" sz="1800">
                        <a:effectLst/>
                        <a:latin typeface="Calibri"/>
                        <a:ea typeface="Calibri"/>
                      </a:endParaRPr>
                    </a:p>
                  </a:txBody>
                  <a:tcPr marL="68579" marR="68579" marT="0" marB="0"/>
                </a:tc>
                <a:tc>
                  <a:txBody>
                    <a:bodyPr/>
                    <a:lstStyle/>
                    <a:p>
                      <a:pPr>
                        <a:lnSpc>
                          <a:spcPct val="105000"/>
                        </a:lnSpc>
                        <a:spcAft>
                          <a:spcPts val="0"/>
                        </a:spcAft>
                      </a:pPr>
                      <a:r>
                        <a:rPr lang="ru-RU" sz="2000">
                          <a:effectLst/>
                        </a:rPr>
                        <a:t>%</a:t>
                      </a:r>
                      <a:endParaRPr lang="ru-RU" sz="1800">
                        <a:effectLst/>
                        <a:latin typeface="Calibri"/>
                        <a:ea typeface="Calibri"/>
                      </a:endParaRPr>
                    </a:p>
                  </a:txBody>
                  <a:tcPr marL="68579" marR="68579" marT="0" marB="0"/>
                </a:tc>
              </a:tr>
              <a:tr h="928102">
                <a:tc>
                  <a:txBody>
                    <a:bodyPr/>
                    <a:lstStyle/>
                    <a:p>
                      <a:pPr marL="18415">
                        <a:lnSpc>
                          <a:spcPct val="105000"/>
                        </a:lnSpc>
                        <a:spcAft>
                          <a:spcPts val="0"/>
                        </a:spcAft>
                      </a:pPr>
                      <a:r>
                        <a:rPr lang="ru-RU" sz="2000" dirty="0">
                          <a:effectLst/>
                        </a:rPr>
                        <a:t>Пон</a:t>
                      </a:r>
                      <a:r>
                        <a:rPr lang="ru-RU" sz="2000" spc="5" dirty="0">
                          <a:effectLst/>
                        </a:rPr>
                        <a:t>и</a:t>
                      </a:r>
                      <a:r>
                        <a:rPr lang="ru-RU" sz="2000" dirty="0">
                          <a:effectLst/>
                        </a:rPr>
                        <a:t>зили</a:t>
                      </a:r>
                      <a:r>
                        <a:rPr lang="ru-RU" sz="2000" spc="10" dirty="0">
                          <a:effectLst/>
                        </a:rPr>
                        <a:t> </a:t>
                      </a:r>
                      <a:r>
                        <a:rPr lang="ru-RU" sz="2000" dirty="0">
                          <a:effectLst/>
                        </a:rPr>
                        <a:t>ре</a:t>
                      </a:r>
                      <a:r>
                        <a:rPr lang="ru-RU" sz="2000" spc="10" dirty="0">
                          <a:effectLst/>
                        </a:rPr>
                        <a:t>з</a:t>
                      </a:r>
                      <a:r>
                        <a:rPr lang="ru-RU" sz="2000" spc="-30" dirty="0">
                          <a:effectLst/>
                        </a:rPr>
                        <a:t>у</a:t>
                      </a:r>
                      <a:r>
                        <a:rPr lang="ru-RU" sz="2000" dirty="0">
                          <a:effectLst/>
                        </a:rPr>
                        <a:t>льтат</a:t>
                      </a:r>
                      <a:r>
                        <a:rPr lang="ru-RU" sz="2000" spc="10" dirty="0">
                          <a:effectLst/>
                        </a:rPr>
                        <a:t> </a:t>
                      </a:r>
                      <a:r>
                        <a:rPr lang="ru-RU" sz="2000" dirty="0">
                          <a:effectLst/>
                        </a:rPr>
                        <a:t>(Отм</a:t>
                      </a:r>
                      <a:r>
                        <a:rPr lang="ru-RU" sz="2000" spc="-5" dirty="0">
                          <a:effectLst/>
                        </a:rPr>
                        <a:t>е</a:t>
                      </a:r>
                      <a:r>
                        <a:rPr lang="ru-RU" sz="2000" dirty="0">
                          <a:effectLst/>
                        </a:rPr>
                        <a:t>т</a:t>
                      </a:r>
                      <a:r>
                        <a:rPr lang="ru-RU" sz="2000" spc="5" dirty="0">
                          <a:effectLst/>
                        </a:rPr>
                        <a:t>к</a:t>
                      </a:r>
                      <a:r>
                        <a:rPr lang="ru-RU" sz="2000" dirty="0">
                          <a:effectLst/>
                        </a:rPr>
                        <a:t>а </a:t>
                      </a:r>
                      <a:r>
                        <a:rPr lang="ru-RU" sz="2000" spc="-5" dirty="0">
                          <a:effectLst/>
                        </a:rPr>
                        <a:t>В</a:t>
                      </a:r>
                      <a:r>
                        <a:rPr lang="ru-RU" sz="2000" dirty="0">
                          <a:effectLst/>
                        </a:rPr>
                        <a:t>ПР&lt; Отм</a:t>
                      </a:r>
                      <a:r>
                        <a:rPr lang="ru-RU" sz="2000" spc="5" dirty="0">
                          <a:effectLst/>
                        </a:rPr>
                        <a:t>е</a:t>
                      </a:r>
                      <a:r>
                        <a:rPr lang="ru-RU" sz="2000" dirty="0">
                          <a:effectLst/>
                        </a:rPr>
                        <a:t>тка </a:t>
                      </a:r>
                      <a:r>
                        <a:rPr lang="ru-RU" sz="2000" spc="5" dirty="0">
                          <a:effectLst/>
                        </a:rPr>
                        <a:t>п</a:t>
                      </a:r>
                      <a:r>
                        <a:rPr lang="ru-RU" sz="2000" dirty="0">
                          <a:effectLst/>
                        </a:rPr>
                        <a:t>о </a:t>
                      </a:r>
                      <a:r>
                        <a:rPr lang="ru-RU" sz="2000" spc="10" dirty="0">
                          <a:effectLst/>
                        </a:rPr>
                        <a:t>ж</a:t>
                      </a:r>
                      <a:r>
                        <a:rPr lang="ru-RU" sz="2000" spc="-20" dirty="0">
                          <a:effectLst/>
                        </a:rPr>
                        <a:t>у</a:t>
                      </a:r>
                      <a:r>
                        <a:rPr lang="ru-RU" sz="2000" dirty="0">
                          <a:effectLst/>
                        </a:rPr>
                        <a:t>рна</a:t>
                      </a:r>
                      <a:r>
                        <a:rPr lang="ru-RU" sz="2000" spc="10" dirty="0">
                          <a:effectLst/>
                        </a:rPr>
                        <a:t>л</a:t>
                      </a:r>
                      <a:r>
                        <a:rPr lang="ru-RU" sz="2000" spc="-20" dirty="0">
                          <a:effectLst/>
                        </a:rPr>
                        <a:t>у</a:t>
                      </a:r>
                      <a:r>
                        <a:rPr lang="ru-RU" sz="2000" dirty="0">
                          <a:effectLst/>
                        </a:rPr>
                        <a:t>)</a:t>
                      </a:r>
                      <a:endParaRPr lang="ru-RU" sz="1800" dirty="0">
                        <a:effectLst/>
                      </a:endParaRPr>
                    </a:p>
                    <a:p>
                      <a:pPr>
                        <a:lnSpc>
                          <a:spcPct val="105000"/>
                        </a:lnSpc>
                        <a:spcAft>
                          <a:spcPts val="0"/>
                        </a:spcAft>
                      </a:pPr>
                      <a:r>
                        <a:rPr lang="ru-RU" sz="1800" dirty="0">
                          <a:effectLst/>
                        </a:rPr>
                        <a:t> </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1800">
                          <a:effectLst/>
                        </a:rPr>
                        <a:t>34</a:t>
                      </a:r>
                      <a:endParaRPr lang="ru-RU" sz="1800">
                        <a:effectLst/>
                        <a:latin typeface="Calibri"/>
                        <a:ea typeface="Calibri"/>
                      </a:endParaRPr>
                    </a:p>
                  </a:txBody>
                  <a:tcPr marL="68579" marR="68579" marT="0" marB="0"/>
                </a:tc>
                <a:tc>
                  <a:txBody>
                    <a:bodyPr/>
                    <a:lstStyle/>
                    <a:p>
                      <a:pPr>
                        <a:lnSpc>
                          <a:spcPct val="105000"/>
                        </a:lnSpc>
                        <a:spcAft>
                          <a:spcPts val="0"/>
                        </a:spcAft>
                      </a:pPr>
                      <a:r>
                        <a:rPr lang="ru-RU" sz="1800">
                          <a:effectLst/>
                        </a:rPr>
                        <a:t>9,0</a:t>
                      </a:r>
                      <a:endParaRPr lang="ru-RU" sz="1800">
                        <a:effectLst/>
                        <a:latin typeface="Calibri"/>
                        <a:ea typeface="Calibri"/>
                      </a:endParaRPr>
                    </a:p>
                  </a:txBody>
                  <a:tcPr marL="68579" marR="68579" marT="0" marB="0"/>
                </a:tc>
              </a:tr>
              <a:tr h="928102">
                <a:tc>
                  <a:txBody>
                    <a:bodyPr/>
                    <a:lstStyle/>
                    <a:p>
                      <a:pPr marL="18415">
                        <a:lnSpc>
                          <a:spcPct val="105000"/>
                        </a:lnSpc>
                        <a:spcAft>
                          <a:spcPts val="0"/>
                        </a:spcAft>
                      </a:pPr>
                      <a:r>
                        <a:rPr lang="ru-RU" sz="2000" dirty="0">
                          <a:effectLst/>
                        </a:rPr>
                        <a:t>Подтвердили</a:t>
                      </a:r>
                      <a:r>
                        <a:rPr lang="ru-RU" sz="2000" spc="10" dirty="0">
                          <a:effectLst/>
                        </a:rPr>
                        <a:t> </a:t>
                      </a:r>
                      <a:r>
                        <a:rPr lang="ru-RU" sz="2000" dirty="0">
                          <a:effectLst/>
                        </a:rPr>
                        <a:t>ре</a:t>
                      </a:r>
                      <a:r>
                        <a:rPr lang="ru-RU" sz="2000" spc="15" dirty="0">
                          <a:effectLst/>
                        </a:rPr>
                        <a:t>з</a:t>
                      </a:r>
                      <a:r>
                        <a:rPr lang="ru-RU" sz="2000" spc="-30" dirty="0">
                          <a:effectLst/>
                        </a:rPr>
                        <a:t>у</a:t>
                      </a:r>
                      <a:r>
                        <a:rPr lang="ru-RU" sz="2000" dirty="0">
                          <a:effectLst/>
                        </a:rPr>
                        <a:t>льтат</a:t>
                      </a:r>
                      <a:r>
                        <a:rPr lang="ru-RU" sz="2000" spc="5" dirty="0">
                          <a:effectLst/>
                        </a:rPr>
                        <a:t> </a:t>
                      </a:r>
                      <a:r>
                        <a:rPr lang="ru-RU" sz="2000" dirty="0">
                          <a:effectLst/>
                        </a:rPr>
                        <a:t>(Отметка ВПР=Отм</a:t>
                      </a:r>
                      <a:r>
                        <a:rPr lang="ru-RU" sz="2000" spc="-5" dirty="0">
                          <a:effectLst/>
                        </a:rPr>
                        <a:t>е</a:t>
                      </a:r>
                      <a:r>
                        <a:rPr lang="ru-RU" sz="2000" dirty="0">
                          <a:effectLst/>
                        </a:rPr>
                        <a:t>т</a:t>
                      </a:r>
                      <a:r>
                        <a:rPr lang="ru-RU" sz="2000" spc="5" dirty="0">
                          <a:effectLst/>
                        </a:rPr>
                        <a:t>к</a:t>
                      </a:r>
                      <a:r>
                        <a:rPr lang="ru-RU" sz="2000" dirty="0">
                          <a:effectLst/>
                        </a:rPr>
                        <a:t>а </a:t>
                      </a:r>
                      <a:r>
                        <a:rPr lang="ru-RU" sz="2000" spc="5" dirty="0">
                          <a:effectLst/>
                        </a:rPr>
                        <a:t>п</a:t>
                      </a:r>
                      <a:r>
                        <a:rPr lang="ru-RU" sz="2000" dirty="0">
                          <a:effectLst/>
                        </a:rPr>
                        <a:t>о </a:t>
                      </a:r>
                      <a:r>
                        <a:rPr lang="ru-RU" sz="2000" spc="10" dirty="0">
                          <a:effectLst/>
                        </a:rPr>
                        <a:t>ж</a:t>
                      </a:r>
                      <a:r>
                        <a:rPr lang="ru-RU" sz="2000" spc="-20" dirty="0">
                          <a:effectLst/>
                        </a:rPr>
                        <a:t>у</a:t>
                      </a:r>
                      <a:r>
                        <a:rPr lang="ru-RU" sz="2000" dirty="0">
                          <a:effectLst/>
                        </a:rPr>
                        <a:t>рна</a:t>
                      </a:r>
                      <a:r>
                        <a:rPr lang="ru-RU" sz="2000" spc="25" dirty="0">
                          <a:effectLst/>
                        </a:rPr>
                        <a:t>л</a:t>
                      </a:r>
                      <a:r>
                        <a:rPr lang="ru-RU" sz="2000" spc="-20" dirty="0">
                          <a:effectLst/>
                        </a:rPr>
                        <a:t>у</a:t>
                      </a:r>
                      <a:r>
                        <a:rPr lang="ru-RU" sz="2000" dirty="0">
                          <a:effectLst/>
                        </a:rPr>
                        <a:t>)</a:t>
                      </a:r>
                      <a:endParaRPr lang="ru-RU" sz="1800" dirty="0">
                        <a:effectLst/>
                      </a:endParaRPr>
                    </a:p>
                    <a:p>
                      <a:pPr>
                        <a:lnSpc>
                          <a:spcPct val="105000"/>
                        </a:lnSpc>
                        <a:spcAft>
                          <a:spcPts val="0"/>
                        </a:spcAft>
                      </a:pPr>
                      <a:r>
                        <a:rPr lang="ru-RU" sz="1800" dirty="0">
                          <a:effectLst/>
                        </a:rPr>
                        <a:t> </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1800" dirty="0">
                          <a:effectLst/>
                        </a:rPr>
                        <a:t>225</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1800" dirty="0">
                          <a:effectLst/>
                        </a:rPr>
                        <a:t>87,9</a:t>
                      </a:r>
                      <a:endParaRPr lang="ru-RU" sz="1800" dirty="0">
                        <a:effectLst/>
                        <a:latin typeface="Calibri"/>
                        <a:ea typeface="Calibri"/>
                      </a:endParaRPr>
                    </a:p>
                  </a:txBody>
                  <a:tcPr marL="68579" marR="68579" marT="0" marB="0"/>
                </a:tc>
              </a:tr>
              <a:tr h="640071">
                <a:tc>
                  <a:txBody>
                    <a:bodyPr/>
                    <a:lstStyle/>
                    <a:p>
                      <a:pPr marL="18415">
                        <a:lnSpc>
                          <a:spcPct val="105000"/>
                        </a:lnSpc>
                        <a:spcAft>
                          <a:spcPts val="0"/>
                        </a:spcAft>
                      </a:pPr>
                      <a:r>
                        <a:rPr lang="ru-RU" sz="2000">
                          <a:effectLst/>
                        </a:rPr>
                        <a:t>Повы</a:t>
                      </a:r>
                      <a:r>
                        <a:rPr lang="ru-RU" sz="2000" spc="-10">
                          <a:effectLst/>
                        </a:rPr>
                        <a:t>с</a:t>
                      </a:r>
                      <a:r>
                        <a:rPr lang="ru-RU" sz="2000" spc="5">
                          <a:effectLst/>
                        </a:rPr>
                        <a:t>и</a:t>
                      </a:r>
                      <a:r>
                        <a:rPr lang="ru-RU" sz="2000">
                          <a:effectLst/>
                        </a:rPr>
                        <a:t>ли</a:t>
                      </a:r>
                      <a:r>
                        <a:rPr lang="ru-RU" sz="2000" spc="5">
                          <a:effectLst/>
                        </a:rPr>
                        <a:t> </a:t>
                      </a:r>
                      <a:r>
                        <a:rPr lang="ru-RU" sz="2000">
                          <a:effectLst/>
                        </a:rPr>
                        <a:t>ре</a:t>
                      </a:r>
                      <a:r>
                        <a:rPr lang="ru-RU" sz="2000" spc="15">
                          <a:effectLst/>
                        </a:rPr>
                        <a:t>з</a:t>
                      </a:r>
                      <a:r>
                        <a:rPr lang="ru-RU" sz="2000" spc="-20">
                          <a:effectLst/>
                        </a:rPr>
                        <a:t>у</a:t>
                      </a:r>
                      <a:r>
                        <a:rPr lang="ru-RU" sz="2000">
                          <a:effectLst/>
                        </a:rPr>
                        <a:t>льтат</a:t>
                      </a:r>
                      <a:r>
                        <a:rPr lang="ru-RU" sz="2000" spc="10">
                          <a:effectLst/>
                        </a:rPr>
                        <a:t> </a:t>
                      </a:r>
                      <a:r>
                        <a:rPr lang="ru-RU" sz="2000">
                          <a:effectLst/>
                        </a:rPr>
                        <a:t>(</a:t>
                      </a:r>
                      <a:r>
                        <a:rPr lang="ru-RU" sz="2000" spc="5">
                          <a:effectLst/>
                        </a:rPr>
                        <a:t>О</a:t>
                      </a:r>
                      <a:r>
                        <a:rPr lang="ru-RU" sz="2000">
                          <a:effectLst/>
                        </a:rPr>
                        <a:t>тмет</a:t>
                      </a:r>
                      <a:r>
                        <a:rPr lang="ru-RU" sz="2000" spc="5">
                          <a:effectLst/>
                        </a:rPr>
                        <a:t>к</a:t>
                      </a:r>
                      <a:r>
                        <a:rPr lang="ru-RU" sz="2000">
                          <a:effectLst/>
                        </a:rPr>
                        <a:t>а </a:t>
                      </a:r>
                      <a:r>
                        <a:rPr lang="ru-RU" sz="2000" spc="-5">
                          <a:effectLst/>
                        </a:rPr>
                        <a:t>В</a:t>
                      </a:r>
                      <a:r>
                        <a:rPr lang="ru-RU" sz="2000">
                          <a:effectLst/>
                        </a:rPr>
                        <a:t>ПР&gt; Отмет</a:t>
                      </a:r>
                      <a:r>
                        <a:rPr lang="ru-RU" sz="2000" spc="5">
                          <a:effectLst/>
                        </a:rPr>
                        <a:t>ка</a:t>
                      </a:r>
                      <a:r>
                        <a:rPr lang="ru-RU" sz="2000">
                          <a:effectLst/>
                        </a:rPr>
                        <a:t> </a:t>
                      </a:r>
                      <a:r>
                        <a:rPr lang="ru-RU" sz="2000" spc="5">
                          <a:effectLst/>
                        </a:rPr>
                        <a:t>п</a:t>
                      </a:r>
                      <a:r>
                        <a:rPr lang="ru-RU" sz="2000">
                          <a:effectLst/>
                        </a:rPr>
                        <a:t>о </a:t>
                      </a:r>
                      <a:r>
                        <a:rPr lang="ru-RU" sz="2000" spc="10">
                          <a:effectLst/>
                        </a:rPr>
                        <a:t>ж</a:t>
                      </a:r>
                      <a:r>
                        <a:rPr lang="ru-RU" sz="2000" spc="-20">
                          <a:effectLst/>
                        </a:rPr>
                        <a:t>у</a:t>
                      </a:r>
                      <a:r>
                        <a:rPr lang="ru-RU" sz="2000">
                          <a:effectLst/>
                        </a:rPr>
                        <a:t>рна</a:t>
                      </a:r>
                      <a:r>
                        <a:rPr lang="ru-RU" sz="2000" spc="10">
                          <a:effectLst/>
                        </a:rPr>
                        <a:t>л</a:t>
                      </a:r>
                      <a:r>
                        <a:rPr lang="ru-RU" sz="2000" spc="-20">
                          <a:effectLst/>
                        </a:rPr>
                        <a:t>у</a:t>
                      </a:r>
                      <a:r>
                        <a:rPr lang="ru-RU" sz="2000">
                          <a:effectLst/>
                        </a:rPr>
                        <a:t>)</a:t>
                      </a:r>
                      <a:endParaRPr lang="ru-RU" sz="1800">
                        <a:effectLst/>
                        <a:latin typeface="Calibri"/>
                        <a:ea typeface="Calibri"/>
                      </a:endParaRPr>
                    </a:p>
                  </a:txBody>
                  <a:tcPr marL="68579" marR="68579" marT="0" marB="0"/>
                </a:tc>
                <a:tc>
                  <a:txBody>
                    <a:bodyPr/>
                    <a:lstStyle/>
                    <a:p>
                      <a:pPr>
                        <a:lnSpc>
                          <a:spcPct val="105000"/>
                        </a:lnSpc>
                        <a:spcAft>
                          <a:spcPts val="0"/>
                        </a:spcAft>
                      </a:pPr>
                      <a:r>
                        <a:rPr lang="ru-RU" sz="1800" dirty="0">
                          <a:effectLst/>
                        </a:rPr>
                        <a:t>14</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1800" dirty="0">
                          <a:effectLst/>
                        </a:rPr>
                        <a:t>3,3</a:t>
                      </a:r>
                      <a:endParaRPr lang="ru-RU" sz="1800" dirty="0">
                        <a:effectLst/>
                        <a:latin typeface="Calibri"/>
                        <a:ea typeface="Calibri"/>
                      </a:endParaRPr>
                    </a:p>
                  </a:txBody>
                  <a:tcPr marL="68579" marR="68579" marT="0" marB="0"/>
                </a:tc>
              </a:tr>
              <a:tr h="320035">
                <a:tc>
                  <a:txBody>
                    <a:bodyPr/>
                    <a:lstStyle/>
                    <a:p>
                      <a:pPr marL="18415">
                        <a:lnSpc>
                          <a:spcPct val="105000"/>
                        </a:lnSpc>
                        <a:spcAft>
                          <a:spcPts val="0"/>
                        </a:spcAft>
                      </a:pPr>
                      <a:r>
                        <a:rPr lang="ru-RU" sz="2000" spc="-5" dirty="0">
                          <a:effectLst/>
                        </a:rPr>
                        <a:t>Все</a:t>
                      </a:r>
                      <a:r>
                        <a:rPr lang="ru-RU" sz="2000" spc="10" dirty="0">
                          <a:effectLst/>
                        </a:rPr>
                        <a:t>г</a:t>
                      </a:r>
                      <a:r>
                        <a:rPr lang="ru-RU" sz="2000" dirty="0">
                          <a:effectLst/>
                        </a:rPr>
                        <a:t>о:</a:t>
                      </a:r>
                      <a:endParaRPr lang="ru-RU" sz="1800" dirty="0">
                        <a:effectLst/>
                        <a:latin typeface="Calibri"/>
                        <a:ea typeface="Calibri"/>
                      </a:endParaRPr>
                    </a:p>
                  </a:txBody>
                  <a:tcPr marL="68579" marR="68579" marT="0" marB="0"/>
                </a:tc>
                <a:tc>
                  <a:txBody>
                    <a:bodyPr/>
                    <a:lstStyle/>
                    <a:p>
                      <a:pPr>
                        <a:lnSpc>
                          <a:spcPct val="105000"/>
                        </a:lnSpc>
                        <a:spcAft>
                          <a:spcPts val="0"/>
                        </a:spcAft>
                      </a:pPr>
                      <a:r>
                        <a:rPr lang="ru-RU" sz="1800">
                          <a:effectLst/>
                        </a:rPr>
                        <a:t>273</a:t>
                      </a:r>
                      <a:endParaRPr lang="ru-RU" sz="1800">
                        <a:effectLst/>
                        <a:latin typeface="Calibri"/>
                        <a:ea typeface="Calibri"/>
                      </a:endParaRPr>
                    </a:p>
                  </a:txBody>
                  <a:tcPr marL="68579" marR="68579" marT="0" marB="0"/>
                </a:tc>
                <a:tc>
                  <a:txBody>
                    <a:bodyPr/>
                    <a:lstStyle/>
                    <a:p>
                      <a:pPr>
                        <a:lnSpc>
                          <a:spcPct val="105000"/>
                        </a:lnSpc>
                        <a:spcAft>
                          <a:spcPts val="0"/>
                        </a:spcAft>
                      </a:pPr>
                      <a:r>
                        <a:rPr lang="ru-RU" sz="1800" dirty="0">
                          <a:effectLst/>
                        </a:rPr>
                        <a:t>100</a:t>
                      </a:r>
                      <a:endParaRPr lang="ru-RU" sz="1800" dirty="0">
                        <a:effectLst/>
                        <a:latin typeface="Calibri"/>
                        <a:ea typeface="Calibri"/>
                      </a:endParaRPr>
                    </a:p>
                  </a:txBody>
                  <a:tcPr marL="68579" marR="68579" marT="0" marB="0"/>
                </a:tc>
              </a:tr>
            </a:tbl>
          </a:graphicData>
        </a:graphic>
      </p:graphicFrame>
    </p:spTree>
    <p:extLst>
      <p:ext uri="{BB962C8B-B14F-4D97-AF65-F5344CB8AC3E}">
        <p14:creationId xmlns="" xmlns:p14="http://schemas.microsoft.com/office/powerpoint/2010/main" val="20519548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Соответствие отметок за выполненную работу и отметок по журналу</a:t>
            </a:r>
          </a:p>
        </p:txBody>
      </p:sp>
      <p:graphicFrame>
        <p:nvGraphicFramePr>
          <p:cNvPr id="4" name="Объект 3"/>
          <p:cNvGraphicFramePr>
            <a:graphicFrameLocks noGrp="1"/>
          </p:cNvGraphicFramePr>
          <p:nvPr>
            <p:ph idx="1"/>
          </p:nvPr>
        </p:nvGraphicFramePr>
        <p:xfrm>
          <a:off x="395288" y="1600200"/>
          <a:ext cx="8569325" cy="4877633"/>
        </p:xfrm>
        <a:graphic>
          <a:graphicData uri="http://schemas.openxmlformats.org/drawingml/2006/table">
            <a:tbl>
              <a:tblPr firstRow="1" firstCol="1" bandRow="1">
                <a:tableStyleId>{5C22544A-7EE6-4342-B048-85BDC9FD1C3A}</a:tableStyleId>
              </a:tblPr>
              <a:tblGrid>
                <a:gridCol w="3951241"/>
                <a:gridCol w="1412515"/>
                <a:gridCol w="1535738"/>
                <a:gridCol w="1669831"/>
              </a:tblGrid>
              <a:tr h="460804">
                <a:tc>
                  <a:txBody>
                    <a:bodyPr/>
                    <a:lstStyle/>
                    <a:p>
                      <a:pPr marL="58420" algn="ctr">
                        <a:lnSpc>
                          <a:spcPct val="126000"/>
                        </a:lnSpc>
                        <a:spcAft>
                          <a:spcPts val="0"/>
                        </a:spcAft>
                      </a:pPr>
                      <a:r>
                        <a:rPr lang="ru-RU" sz="1200" dirty="0">
                          <a:effectLst/>
                        </a:rPr>
                        <a:t>ОО</a:t>
                      </a:r>
                      <a:endParaRPr lang="ru-RU" sz="1100" dirty="0">
                        <a:effectLst/>
                      </a:endParaRPr>
                    </a:p>
                    <a:p>
                      <a:pPr marL="58420" algn="ctr">
                        <a:lnSpc>
                          <a:spcPct val="126000"/>
                        </a:lnSpc>
                        <a:spcAft>
                          <a:spcPts val="0"/>
                        </a:spcAft>
                      </a:pPr>
                      <a:r>
                        <a:rPr lang="ru-RU" sz="1200" dirty="0">
                          <a:effectLst/>
                        </a:rPr>
                        <a:t> </a:t>
                      </a:r>
                      <a:endParaRPr lang="ru-RU" sz="1100" dirty="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Понизили</a:t>
                      </a:r>
                      <a:endParaRPr lang="ru-RU" sz="1100">
                        <a:effectLst/>
                      </a:endParaRPr>
                    </a:p>
                    <a:p>
                      <a:pPr marL="58420" algn="ctr">
                        <a:lnSpc>
                          <a:spcPct val="126000"/>
                        </a:lnSpc>
                        <a:spcAft>
                          <a:spcPts val="0"/>
                        </a:spcAft>
                      </a:pPr>
                      <a:r>
                        <a:rPr lang="ru-RU" sz="1200">
                          <a:effectLst/>
                        </a:rPr>
                        <a:t>результат</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Подтвердили</a:t>
                      </a:r>
                      <a:endParaRPr lang="ru-RU" sz="1100">
                        <a:effectLst/>
                      </a:endParaRPr>
                    </a:p>
                    <a:p>
                      <a:pPr marL="58420" algn="ctr">
                        <a:lnSpc>
                          <a:spcPct val="126000"/>
                        </a:lnSpc>
                        <a:spcAft>
                          <a:spcPts val="0"/>
                        </a:spcAft>
                      </a:pPr>
                      <a:r>
                        <a:rPr lang="ru-RU" sz="1200">
                          <a:effectLst/>
                        </a:rPr>
                        <a:t>результат</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Повысили </a:t>
                      </a:r>
                      <a:endParaRPr lang="ru-RU" sz="1100">
                        <a:effectLst/>
                      </a:endParaRPr>
                    </a:p>
                    <a:p>
                      <a:pPr marL="58420" algn="ctr">
                        <a:lnSpc>
                          <a:spcPct val="126000"/>
                        </a:lnSpc>
                        <a:spcAft>
                          <a:spcPts val="0"/>
                        </a:spcAft>
                      </a:pPr>
                      <a:r>
                        <a:rPr lang="ru-RU" sz="1200">
                          <a:effectLst/>
                        </a:rPr>
                        <a:t>результат</a:t>
                      </a:r>
                      <a:endParaRPr lang="ru-RU" sz="1100">
                        <a:effectLst/>
                        <a:latin typeface="Calibri"/>
                        <a:ea typeface="Calibri"/>
                      </a:endParaRPr>
                    </a:p>
                  </a:txBody>
                  <a:tcPr marL="68571" marR="68571" marT="0" marB="0"/>
                </a:tc>
              </a:tr>
              <a:tr h="230403">
                <a:tc>
                  <a:txBody>
                    <a:bodyPr/>
                    <a:lstStyle/>
                    <a:p>
                      <a:pPr marL="58420">
                        <a:lnSpc>
                          <a:spcPct val="126000"/>
                        </a:lnSpc>
                        <a:spcAft>
                          <a:spcPts val="0"/>
                        </a:spcAft>
                      </a:pPr>
                      <a:r>
                        <a:rPr lang="ru-RU" sz="1200">
                          <a:effectLst/>
                        </a:rPr>
                        <a:t>Самарская область</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12,32</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78,24</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9,44</a:t>
                      </a:r>
                      <a:endParaRPr lang="ru-RU" sz="1100">
                        <a:effectLst/>
                        <a:latin typeface="Calibri"/>
                        <a:ea typeface="Calibri"/>
                      </a:endParaRPr>
                    </a:p>
                  </a:txBody>
                  <a:tcPr marL="68571" marR="68571" marT="0" marB="0"/>
                </a:tc>
              </a:tr>
              <a:tr h="230403">
                <a:tc>
                  <a:txBody>
                    <a:bodyPr/>
                    <a:lstStyle/>
                    <a:p>
                      <a:pPr marL="58420">
                        <a:lnSpc>
                          <a:spcPct val="126000"/>
                        </a:lnSpc>
                        <a:spcAft>
                          <a:spcPts val="0"/>
                        </a:spcAft>
                      </a:pPr>
                      <a:r>
                        <a:rPr lang="ru-RU" sz="1200">
                          <a:effectLst/>
                        </a:rPr>
                        <a:t>Алексеевский район</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14,55</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80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5,45</a:t>
                      </a:r>
                      <a:endParaRPr lang="ru-RU" sz="1100">
                        <a:effectLst/>
                        <a:latin typeface="Calibri"/>
                        <a:ea typeface="Calibri"/>
                      </a:endParaRPr>
                    </a:p>
                  </a:txBody>
                  <a:tcPr marL="68571" marR="68571" marT="0" marB="0"/>
                </a:tc>
              </a:tr>
              <a:tr h="230403">
                <a:tc>
                  <a:txBody>
                    <a:bodyPr/>
                    <a:lstStyle/>
                    <a:p>
                      <a:pPr>
                        <a:lnSpc>
                          <a:spcPct val="98000"/>
                        </a:lnSpc>
                        <a:spcAft>
                          <a:spcPts val="0"/>
                        </a:spcAft>
                      </a:pPr>
                      <a:r>
                        <a:rPr lang="ru-RU" sz="1200">
                          <a:effectLst/>
                        </a:rPr>
                        <a:t>ГБОУ СОШ с. Алексеевка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15,91</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77,27</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6,82</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с.Герасимовка</a:t>
                      </a:r>
                      <a:endParaRPr lang="ru-RU" sz="1100">
                        <a:effectLst/>
                        <a:latin typeface="Calibri"/>
                        <a:ea typeface="Calibri"/>
                      </a:endParaRPr>
                    </a:p>
                  </a:txBody>
                  <a:tcPr marL="68571" marR="68571" marT="0" marB="0" anchor="ctr"/>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 Патровка</a:t>
                      </a:r>
                      <a:endParaRPr lang="ru-RU" sz="1100">
                        <a:effectLst/>
                        <a:latin typeface="Calibri"/>
                        <a:ea typeface="Calibri"/>
                      </a:endParaRPr>
                    </a:p>
                  </a:txBody>
                  <a:tcPr marL="68571" marR="68571" marT="0" marB="0" anchor="ctr"/>
                </a:tc>
                <a:tc>
                  <a:txBody>
                    <a:bodyPr/>
                    <a:lstStyle/>
                    <a:p>
                      <a:pPr marL="58420" algn="ctr">
                        <a:lnSpc>
                          <a:spcPct val="126000"/>
                        </a:lnSpc>
                        <a:spcAft>
                          <a:spcPts val="0"/>
                        </a:spcAft>
                      </a:pPr>
                      <a:r>
                        <a:rPr lang="ru-RU" sz="1200">
                          <a:effectLst/>
                        </a:rPr>
                        <a:t>12,5</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87,5</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230403">
                <a:tc>
                  <a:txBody>
                    <a:bodyPr/>
                    <a:lstStyle/>
                    <a:p>
                      <a:pPr marL="58420">
                        <a:lnSpc>
                          <a:spcPct val="126000"/>
                        </a:lnSpc>
                        <a:spcAft>
                          <a:spcPts val="0"/>
                        </a:spcAft>
                      </a:pPr>
                      <a:r>
                        <a:rPr lang="ru-RU" sz="1200">
                          <a:effectLst/>
                        </a:rPr>
                        <a:t>Борский район</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15,91</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78,41</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5,68</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№1 с.Борское</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14,81</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77,78</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7,41</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№2 с.Борское</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31,25</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59,38</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9,38</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 Петровка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ООШ с. Заплавное</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ООШ с. Коноваловка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dirty="0">
                          <a:effectLst/>
                        </a:rPr>
                        <a:t>0</a:t>
                      </a:r>
                      <a:endParaRPr lang="ru-RU" sz="1100" dirty="0">
                        <a:effectLst/>
                        <a:latin typeface="Calibri"/>
                        <a:ea typeface="Calibri"/>
                      </a:endParaRPr>
                    </a:p>
                  </a:txBody>
                  <a:tcPr marL="68571" marR="68571" marT="0" marB="0"/>
                </a:tc>
              </a:tr>
              <a:tr h="230403">
                <a:tc>
                  <a:txBody>
                    <a:bodyPr/>
                    <a:lstStyle/>
                    <a:p>
                      <a:pPr marL="58420">
                        <a:lnSpc>
                          <a:spcPct val="126000"/>
                        </a:lnSpc>
                        <a:spcAft>
                          <a:spcPts val="0"/>
                        </a:spcAft>
                      </a:pPr>
                      <a:r>
                        <a:rPr lang="ru-RU" sz="1200">
                          <a:effectLst/>
                        </a:rPr>
                        <a:t>Нефтегорский район</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9,23</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86,15</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4,62</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 Богдановка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18,18</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81,82</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dirty="0">
                          <a:effectLst/>
                        </a:rPr>
                        <a:t>0</a:t>
                      </a:r>
                      <a:endParaRPr lang="ru-RU" sz="1100" dirty="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 Дмитриевка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16,67</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83,33</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230403">
                <a:tc>
                  <a:txBody>
                    <a:bodyPr/>
                    <a:lstStyle/>
                    <a:p>
                      <a:pPr>
                        <a:lnSpc>
                          <a:spcPct val="105000"/>
                        </a:lnSpc>
                        <a:spcAft>
                          <a:spcPts val="0"/>
                        </a:spcAft>
                      </a:pPr>
                      <a:r>
                        <a:rPr lang="ru-RU" sz="1200">
                          <a:effectLst/>
                        </a:rPr>
                        <a:t>ГБОУ СОШ с. Зуевка</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marL="58420" algn="ctr">
                        <a:lnSpc>
                          <a:spcPct val="126000"/>
                        </a:lnSpc>
                        <a:spcAft>
                          <a:spcPts val="0"/>
                        </a:spcAft>
                      </a:pPr>
                      <a:r>
                        <a:rPr lang="ru-RU" sz="1200">
                          <a:effectLst/>
                        </a:rPr>
                        <a:t>0</a:t>
                      </a:r>
                      <a:endParaRPr lang="ru-RU" sz="1100">
                        <a:effectLst/>
                        <a:latin typeface="Calibri"/>
                        <a:ea typeface="Calibri"/>
                      </a:endParaRPr>
                    </a:p>
                  </a:txBody>
                  <a:tcPr marL="68571" marR="68571" marT="0" marB="0"/>
                </a:tc>
              </a:tr>
              <a:tr h="191991">
                <a:tc>
                  <a:txBody>
                    <a:bodyPr/>
                    <a:lstStyle/>
                    <a:p>
                      <a:pPr>
                        <a:lnSpc>
                          <a:spcPct val="105000"/>
                        </a:lnSpc>
                        <a:spcAft>
                          <a:spcPts val="0"/>
                        </a:spcAft>
                      </a:pPr>
                      <a:r>
                        <a:rPr lang="ru-RU" sz="1200">
                          <a:effectLst/>
                        </a:rPr>
                        <a:t>ГБОУ СОШ №1 г.Нефтегорска</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16</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76</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8</a:t>
                      </a:r>
                      <a:endParaRPr lang="ru-RU" sz="1100">
                        <a:effectLst/>
                        <a:latin typeface="Calibri"/>
                        <a:ea typeface="Calibri"/>
                      </a:endParaRPr>
                    </a:p>
                  </a:txBody>
                  <a:tcPr marL="68571" marR="68571" marT="0" marB="0"/>
                </a:tc>
              </a:tr>
              <a:tr h="191991">
                <a:tc>
                  <a:txBody>
                    <a:bodyPr/>
                    <a:lstStyle/>
                    <a:p>
                      <a:pPr>
                        <a:lnSpc>
                          <a:spcPct val="105000"/>
                        </a:lnSpc>
                        <a:spcAft>
                          <a:spcPts val="0"/>
                        </a:spcAft>
                      </a:pPr>
                      <a:r>
                        <a:rPr lang="ru-RU" sz="1200">
                          <a:effectLst/>
                        </a:rPr>
                        <a:t>ГБОУ СОШ №2 г.Нефтегорска</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4,35</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95,65</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71" marR="68571" marT="0" marB="0"/>
                </a:tc>
              </a:tr>
              <a:tr h="191991">
                <a:tc>
                  <a:txBody>
                    <a:bodyPr/>
                    <a:lstStyle/>
                    <a:p>
                      <a:pPr>
                        <a:lnSpc>
                          <a:spcPct val="105000"/>
                        </a:lnSpc>
                        <a:spcAft>
                          <a:spcPts val="0"/>
                        </a:spcAft>
                      </a:pPr>
                      <a:r>
                        <a:rPr lang="ru-RU" sz="1200">
                          <a:effectLst/>
                        </a:rPr>
                        <a:t>ГБОУ СОШ №3 г.Нефтегорска</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8,7</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78,26</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13,04</a:t>
                      </a:r>
                      <a:endParaRPr lang="ru-RU" sz="1100">
                        <a:effectLst/>
                        <a:latin typeface="Calibri"/>
                        <a:ea typeface="Calibri"/>
                      </a:endParaRPr>
                    </a:p>
                  </a:txBody>
                  <a:tcPr marL="68571" marR="68571" marT="0" marB="0"/>
                </a:tc>
              </a:tr>
              <a:tr h="191991">
                <a:tc>
                  <a:txBody>
                    <a:bodyPr/>
                    <a:lstStyle/>
                    <a:p>
                      <a:pPr>
                        <a:lnSpc>
                          <a:spcPct val="105000"/>
                        </a:lnSpc>
                        <a:spcAft>
                          <a:spcPts val="0"/>
                        </a:spcAft>
                      </a:pPr>
                      <a:r>
                        <a:rPr lang="ru-RU" sz="1200">
                          <a:effectLst/>
                        </a:rPr>
                        <a:t>ГБОУ ООШ с.Покровка</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71" marR="68571" marT="0" marB="0"/>
                </a:tc>
              </a:tr>
              <a:tr h="191991">
                <a:tc>
                  <a:txBody>
                    <a:bodyPr/>
                    <a:lstStyle/>
                    <a:p>
                      <a:pPr>
                        <a:lnSpc>
                          <a:spcPct val="105000"/>
                        </a:lnSpc>
                        <a:spcAft>
                          <a:spcPts val="0"/>
                        </a:spcAft>
                      </a:pPr>
                      <a:r>
                        <a:rPr lang="ru-RU" sz="1200">
                          <a:effectLst/>
                        </a:rPr>
                        <a:t>ГБОУ СОШ с.Утевка</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5</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a:effectLst/>
                        </a:rPr>
                        <a:t>90</a:t>
                      </a:r>
                      <a:endParaRPr lang="ru-RU" sz="1100">
                        <a:effectLst/>
                        <a:latin typeface="Calibri"/>
                        <a:ea typeface="Calibri"/>
                      </a:endParaRPr>
                    </a:p>
                  </a:txBody>
                  <a:tcPr marL="68571" marR="68571" marT="0" marB="0"/>
                </a:tc>
                <a:tc>
                  <a:txBody>
                    <a:bodyPr/>
                    <a:lstStyle/>
                    <a:p>
                      <a:pPr algn="ctr">
                        <a:lnSpc>
                          <a:spcPct val="105000"/>
                        </a:lnSpc>
                        <a:spcAft>
                          <a:spcPts val="0"/>
                        </a:spcAft>
                      </a:pPr>
                      <a:r>
                        <a:rPr lang="ru-RU" sz="1200" dirty="0">
                          <a:effectLst/>
                        </a:rPr>
                        <a:t>5</a:t>
                      </a:r>
                      <a:endParaRPr lang="ru-RU" sz="1100" dirty="0">
                        <a:effectLst/>
                        <a:latin typeface="Calibri"/>
                        <a:ea typeface="Calibri"/>
                      </a:endParaRPr>
                    </a:p>
                  </a:txBody>
                  <a:tcPr marL="68571" marR="68571"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6144344"/>
          </a:xfrm>
        </p:spPr>
        <p:txBody>
          <a:bodyPr rtlCol="0">
            <a:normAutofit fontScale="70000" lnSpcReduction="20000"/>
          </a:bodyPr>
          <a:lstStyle/>
          <a:p>
            <a:pPr marL="182880" indent="-182880" fontAlgn="auto">
              <a:spcAft>
                <a:spcPts val="0"/>
              </a:spcAft>
              <a:buFont typeface="Arial" pitchFamily="34" charset="0"/>
              <a:buChar char="•"/>
              <a:defRPr/>
            </a:pPr>
            <a:r>
              <a:rPr lang="ru-RU" dirty="0"/>
              <a:t>Результаты ВПР по физике на 90% и более соответствуют текущей</a:t>
            </a:r>
          </a:p>
          <a:p>
            <a:pPr marL="182880" indent="-182880" fontAlgn="auto">
              <a:spcAft>
                <a:spcPts val="0"/>
              </a:spcAft>
              <a:buFont typeface="Arial" pitchFamily="34" charset="0"/>
              <a:buChar char="•"/>
              <a:defRPr/>
            </a:pPr>
            <a:r>
              <a:rPr lang="ru-RU" dirty="0"/>
              <a:t>успеваемости обучающихся 7 классов в следующих ОО: ГБОУ СОШ с. Герасимовка  (100%), ГБОУ СОШ </a:t>
            </a:r>
            <a:r>
              <a:rPr lang="ru-RU" dirty="0" err="1"/>
              <a:t>с.Петровка</a:t>
            </a:r>
            <a:r>
              <a:rPr lang="ru-RU" dirty="0"/>
              <a:t> (100%), ГБОУ ООШ с. </a:t>
            </a:r>
            <a:r>
              <a:rPr lang="ru-RU" dirty="0" err="1"/>
              <a:t>Заплавное</a:t>
            </a:r>
            <a:r>
              <a:rPr lang="ru-RU" dirty="0"/>
              <a:t> (100%), ГБОУ ООШ с. </a:t>
            </a:r>
            <a:r>
              <a:rPr lang="ru-RU" dirty="0" err="1"/>
              <a:t>Коноваловка</a:t>
            </a:r>
            <a:r>
              <a:rPr lang="ru-RU" dirty="0"/>
              <a:t> (100%), ГБОУ СОШ с. Зуевка (100%), ГБОУ СОШ №2 г. Нефтегорска,  ГБОУ ООШ с. Покровка (100%), ГБОУ СОШ с. Утевка (90%)</a:t>
            </a:r>
          </a:p>
          <a:p>
            <a:pPr marL="182880" indent="-182880" fontAlgn="auto">
              <a:spcAft>
                <a:spcPts val="0"/>
              </a:spcAft>
              <a:buFont typeface="Arial" pitchFamily="34" charset="0"/>
              <a:buChar char="•"/>
              <a:defRPr/>
            </a:pPr>
            <a:r>
              <a:rPr lang="ru-RU" dirty="0"/>
              <a:t>Результаты ВПР по физике на более чем на 80%, но менее 90% соответствуют	текущей	успеваемости	обучающихся	7	классов	в следующих ОО:  ГБОУ СОШ с. </a:t>
            </a:r>
            <a:r>
              <a:rPr lang="ru-RU" dirty="0" err="1"/>
              <a:t>Патровка</a:t>
            </a:r>
            <a:r>
              <a:rPr lang="ru-RU" dirty="0"/>
              <a:t>(87,5%), ГБОУ СОШ с. Богдановка (81,82%), ГБОУ СОШ с. Дмитриевка (83,33%).</a:t>
            </a:r>
          </a:p>
          <a:p>
            <a:pPr marL="182880" indent="-182880" fontAlgn="auto">
              <a:spcAft>
                <a:spcPts val="0"/>
              </a:spcAft>
              <a:buFont typeface="Arial" pitchFamily="34" charset="0"/>
              <a:buChar char="•"/>
              <a:defRPr/>
            </a:pPr>
            <a:r>
              <a:rPr lang="ru-RU" dirty="0"/>
              <a:t>Наиболее ярко тенденция к снижению результатов выполнения ВПР в сравнении с отметками по журналу проявилась в ГБОУ СОШ №2 с. Борское. Значительное снижение результатов может свидетельствовать о необъективности (завышении отметок по физике) или недостаточной систематичности (несоответствие общему объему содержания обучения) текущего оценивания.</a:t>
            </a:r>
          </a:p>
          <a:p>
            <a:pPr marL="182880" indent="-182880" fontAlgn="auto">
              <a:spcAft>
                <a:spcPts val="0"/>
              </a:spcAft>
              <a:buFont typeface="Arial" pitchFamily="34" charset="0"/>
              <a:buChar char="•"/>
              <a:defRPr/>
            </a:pPr>
            <a:r>
              <a:rPr lang="ru-RU" dirty="0"/>
              <a:t>Доля обучающихся, повысивших результаты, наиболее высока в ОО ГБОУ СОШ №3 </a:t>
            </a:r>
            <a:r>
              <a:rPr lang="ru-RU" dirty="0" err="1"/>
              <a:t>г.Нефтегорска</a:t>
            </a:r>
            <a:r>
              <a:rPr lang="ru-RU" dirty="0"/>
              <a:t> (13,04%). Причиной этого может быть недостаточная самостоятельность обучающихся при выполнении ВПР или завышение результатов ВПР при их оценивании.</a:t>
            </a:r>
          </a:p>
          <a:p>
            <a:pPr marL="182880" indent="-182880" fontAlgn="auto">
              <a:spcAft>
                <a:spcPts val="0"/>
              </a:spcAft>
              <a:buFont typeface="Arial" pitchFamily="34" charset="0"/>
              <a:buChar char="•"/>
              <a:defRPr/>
            </a:pPr>
            <a:r>
              <a:rPr lang="ru-RU" dirty="0"/>
              <a:t>           Наибольшее      рассогласование      результатов      ВПР      и      текущей успеваемости выявлено в ГБОУ СОШ №2 с. Борское.  В данной школе не подтвердили текущие отметки по физике более 40 процентов семиклассников.</a:t>
            </a:r>
          </a:p>
          <a:p>
            <a:pPr marL="182880" indent="-182880" fontAlgn="auto">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a:t>Участники ВПР по физике в </a:t>
            </a:r>
            <a:r>
              <a:rPr lang="ru-RU" sz="2800" dirty="0" smtClean="0"/>
              <a:t>8 </a:t>
            </a:r>
            <a:r>
              <a:rPr lang="ru-RU" sz="2800" dirty="0"/>
              <a:t>классах</a:t>
            </a:r>
          </a:p>
        </p:txBody>
      </p:sp>
      <p:sp>
        <p:nvSpPr>
          <p:cNvPr id="3" name="Прямоугольник 2"/>
          <p:cNvSpPr/>
          <p:nvPr/>
        </p:nvSpPr>
        <p:spPr>
          <a:xfrm>
            <a:off x="467544" y="1720840"/>
            <a:ext cx="8280920" cy="3108543"/>
          </a:xfrm>
          <a:prstGeom prst="rect">
            <a:avLst/>
          </a:prstGeom>
        </p:spPr>
        <p:txBody>
          <a:bodyPr wrap="square">
            <a:spAutoFit/>
          </a:bodyPr>
          <a:lstStyle/>
          <a:p>
            <a:r>
              <a:rPr lang="ru-RU" sz="2800" dirty="0"/>
              <a:t>В написании ВПР по материалам 8-го класса в штатном режиме в </a:t>
            </a:r>
            <a:r>
              <a:rPr lang="ru-RU" sz="2800" dirty="0" smtClean="0"/>
              <a:t>2024 году </a:t>
            </a:r>
            <a:r>
              <a:rPr lang="ru-RU" sz="2800" dirty="0"/>
              <a:t>приняли участие 140 обучающихся 8-х классов из 11 </a:t>
            </a:r>
            <a:r>
              <a:rPr lang="ru-RU" sz="2800" dirty="0" smtClean="0"/>
              <a:t>образовательных организаций</a:t>
            </a:r>
            <a:r>
              <a:rPr lang="ru-RU" sz="2800" dirty="0"/>
              <a:t>	</a:t>
            </a:r>
            <a:r>
              <a:rPr lang="ru-RU" sz="2800" dirty="0" smtClean="0"/>
              <a:t>Юго-Восточного </a:t>
            </a:r>
            <a:r>
              <a:rPr lang="ru-RU" sz="2800" dirty="0"/>
              <a:t>управления,	 </a:t>
            </a:r>
            <a:r>
              <a:rPr lang="ru-RU" sz="2800" dirty="0" smtClean="0"/>
              <a:t>реализующих основную </a:t>
            </a:r>
            <a:r>
              <a:rPr lang="ru-RU" sz="2800" dirty="0"/>
              <a:t>общеобразовательную программу основного общего </a:t>
            </a:r>
            <a:r>
              <a:rPr lang="ru-RU" sz="2800" dirty="0" smtClean="0"/>
              <a:t>образования</a:t>
            </a:r>
            <a:endParaRPr lang="ru-RU" sz="2800" dirty="0"/>
          </a:p>
        </p:txBody>
      </p:sp>
    </p:spTree>
    <p:extLst>
      <p:ext uri="{BB962C8B-B14F-4D97-AF65-F5344CB8AC3E}">
        <p14:creationId xmlns="" xmlns:p14="http://schemas.microsoft.com/office/powerpoint/2010/main" val="1688971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107950" y="404813"/>
          <a:ext cx="8928102" cy="6186767"/>
        </p:xfrm>
        <a:graphic>
          <a:graphicData uri="http://schemas.openxmlformats.org/drawingml/2006/table">
            <a:tbl>
              <a:tblPr firstRow="1" firstCol="1" bandRow="1">
                <a:tableStyleId>{5C22544A-7EE6-4342-B048-85BDC9FD1C3A}</a:tableStyleId>
              </a:tblPr>
              <a:tblGrid>
                <a:gridCol w="1621138"/>
                <a:gridCol w="981435"/>
                <a:gridCol w="594068"/>
                <a:gridCol w="736077"/>
                <a:gridCol w="735288"/>
                <a:gridCol w="735288"/>
                <a:gridCol w="735288"/>
                <a:gridCol w="735288"/>
                <a:gridCol w="253462"/>
                <a:gridCol w="534110"/>
                <a:gridCol w="722664"/>
                <a:gridCol w="146532"/>
                <a:gridCol w="397464"/>
              </a:tblGrid>
              <a:tr h="192000">
                <a:tc rowSpan="3">
                  <a:txBody>
                    <a:bodyPr/>
                    <a:lstStyle/>
                    <a:p>
                      <a:pPr indent="124460">
                        <a:lnSpc>
                          <a:spcPct val="105000"/>
                        </a:lnSpc>
                        <a:spcAft>
                          <a:spcPts val="0"/>
                        </a:spcAft>
                      </a:pPr>
                      <a:r>
                        <a:rPr lang="ru-RU" sz="1200" dirty="0">
                          <a:effectLst/>
                        </a:rPr>
                        <a:t>Г</a:t>
                      </a:r>
                      <a:r>
                        <a:rPr lang="ru-RU" sz="1200" spc="5" dirty="0">
                          <a:effectLst/>
                        </a:rPr>
                        <a:t>р</a:t>
                      </a:r>
                      <a:r>
                        <a:rPr lang="ru-RU" sz="1200" dirty="0">
                          <a:effectLst/>
                        </a:rPr>
                        <a:t>уппы уча</a:t>
                      </a:r>
                      <a:r>
                        <a:rPr lang="ru-RU" sz="1200" spc="-5" dirty="0">
                          <a:effectLst/>
                        </a:rPr>
                        <a:t>с</a:t>
                      </a:r>
                      <a:r>
                        <a:rPr lang="ru-RU" sz="1200" spc="5" dirty="0">
                          <a:effectLst/>
                        </a:rPr>
                        <a:t>тн</a:t>
                      </a:r>
                      <a:r>
                        <a:rPr lang="ru-RU" sz="1200" dirty="0">
                          <a:effectLst/>
                        </a:rPr>
                        <a:t>и</a:t>
                      </a:r>
                      <a:r>
                        <a:rPr lang="ru-RU" sz="1200" spc="5" dirty="0">
                          <a:effectLst/>
                        </a:rPr>
                        <a:t>к</a:t>
                      </a:r>
                      <a:r>
                        <a:rPr lang="ru-RU" sz="1200" dirty="0">
                          <a:effectLst/>
                        </a:rPr>
                        <a:t>ов</a:t>
                      </a:r>
                      <a:endParaRPr lang="ru-RU" sz="1100" dirty="0">
                        <a:effectLst/>
                      </a:endParaRPr>
                    </a:p>
                    <a:p>
                      <a:pPr>
                        <a:lnSpc>
                          <a:spcPct val="105000"/>
                        </a:lnSpc>
                        <a:spcAft>
                          <a:spcPts val="0"/>
                        </a:spcAft>
                      </a:pPr>
                      <a:r>
                        <a:rPr lang="ru-RU" sz="1100" dirty="0">
                          <a:effectLst/>
                        </a:rPr>
                        <a:t> </a:t>
                      </a:r>
                      <a:endParaRPr lang="ru-RU" sz="1100" dirty="0">
                        <a:effectLst/>
                        <a:latin typeface="Calibri"/>
                        <a:ea typeface="Calibri"/>
                      </a:endParaRPr>
                    </a:p>
                  </a:txBody>
                  <a:tcPr marL="57122" marR="57122" marT="0" marB="0"/>
                </a:tc>
                <a:tc rowSpan="3">
                  <a:txBody>
                    <a:bodyPr/>
                    <a:lstStyle/>
                    <a:p>
                      <a:pPr marL="5715" indent="154940">
                        <a:lnSpc>
                          <a:spcPct val="105000"/>
                        </a:lnSpc>
                        <a:spcAft>
                          <a:spcPts val="0"/>
                        </a:spcAft>
                      </a:pPr>
                      <a:r>
                        <a:rPr lang="ru-RU" sz="1200" dirty="0">
                          <a:effectLst/>
                        </a:rPr>
                        <a:t>Фа</a:t>
                      </a:r>
                      <a:r>
                        <a:rPr lang="ru-RU" sz="1200" spc="5" dirty="0">
                          <a:effectLst/>
                        </a:rPr>
                        <a:t>к</a:t>
                      </a:r>
                      <a:r>
                        <a:rPr lang="ru-RU" sz="1200" spc="10" dirty="0">
                          <a:effectLst/>
                        </a:rPr>
                        <a:t>т</a:t>
                      </a:r>
                      <a:r>
                        <a:rPr lang="ru-RU" sz="1200" dirty="0">
                          <a:effectLst/>
                        </a:rPr>
                        <a:t>. числ</a:t>
                      </a:r>
                      <a:r>
                        <a:rPr lang="ru-RU" sz="1200" spc="-5" dirty="0">
                          <a:effectLst/>
                        </a:rPr>
                        <a:t>е</a:t>
                      </a:r>
                      <a:r>
                        <a:rPr lang="ru-RU" sz="1200" dirty="0">
                          <a:effectLst/>
                        </a:rPr>
                        <a:t>нность уча</a:t>
                      </a:r>
                      <a:r>
                        <a:rPr lang="ru-RU" sz="1200" spc="-5" dirty="0">
                          <a:effectLst/>
                        </a:rPr>
                        <a:t>с</a:t>
                      </a:r>
                      <a:r>
                        <a:rPr lang="ru-RU" sz="1200" spc="5" dirty="0">
                          <a:effectLst/>
                        </a:rPr>
                        <a:t>тн</a:t>
                      </a:r>
                      <a:r>
                        <a:rPr lang="ru-RU" sz="1200" dirty="0">
                          <a:effectLst/>
                        </a:rPr>
                        <a:t>и</a:t>
                      </a:r>
                      <a:r>
                        <a:rPr lang="ru-RU" sz="1200" spc="5" dirty="0">
                          <a:effectLst/>
                        </a:rPr>
                        <a:t>к</a:t>
                      </a:r>
                      <a:r>
                        <a:rPr lang="ru-RU" sz="1200" dirty="0">
                          <a:effectLst/>
                        </a:rPr>
                        <a:t>ов</a:t>
                      </a:r>
                      <a:endParaRPr lang="ru-RU" sz="1100" dirty="0">
                        <a:effectLst/>
                        <a:latin typeface="Calibri"/>
                        <a:ea typeface="Calibri"/>
                      </a:endParaRPr>
                    </a:p>
                  </a:txBody>
                  <a:tcPr marL="57122" marR="57122" marT="0" marB="0"/>
                </a:tc>
                <a:tc gridSpan="11">
                  <a:txBody>
                    <a:bodyPr/>
                    <a:lstStyle/>
                    <a:p>
                      <a:pPr algn="ctr">
                        <a:lnSpc>
                          <a:spcPct val="105000"/>
                        </a:lnSpc>
                        <a:spcAft>
                          <a:spcPts val="0"/>
                        </a:spcAft>
                      </a:pPr>
                      <a:r>
                        <a:rPr lang="ru-RU" sz="1200" spc="-10">
                          <a:effectLst/>
                        </a:rPr>
                        <a:t>Р</a:t>
                      </a:r>
                      <a:r>
                        <a:rPr lang="ru-RU" sz="1200">
                          <a:effectLst/>
                        </a:rPr>
                        <a:t>а</a:t>
                      </a:r>
                      <a:r>
                        <a:rPr lang="ru-RU" sz="1200" spc="-5">
                          <a:effectLst/>
                        </a:rPr>
                        <a:t>с</a:t>
                      </a:r>
                      <a:r>
                        <a:rPr lang="ru-RU" sz="1200">
                          <a:effectLst/>
                        </a:rPr>
                        <a:t>п</a:t>
                      </a:r>
                      <a:r>
                        <a:rPr lang="ru-RU" sz="1200" spc="5">
                          <a:effectLst/>
                        </a:rPr>
                        <a:t>р</a:t>
                      </a:r>
                      <a:r>
                        <a:rPr lang="ru-RU" sz="1200">
                          <a:effectLst/>
                        </a:rPr>
                        <a:t>еде</a:t>
                      </a:r>
                      <a:r>
                        <a:rPr lang="ru-RU" sz="1200" spc="5">
                          <a:effectLst/>
                        </a:rPr>
                        <a:t>л</a:t>
                      </a:r>
                      <a:r>
                        <a:rPr lang="ru-RU" sz="1200">
                          <a:effectLst/>
                        </a:rPr>
                        <a:t>ен</a:t>
                      </a:r>
                      <a:r>
                        <a:rPr lang="ru-RU" sz="1200" spc="5">
                          <a:effectLst/>
                        </a:rPr>
                        <a:t>и</a:t>
                      </a:r>
                      <a:r>
                        <a:rPr lang="ru-RU" sz="1200">
                          <a:effectLst/>
                        </a:rPr>
                        <a:t>е</a:t>
                      </a:r>
                      <a:r>
                        <a:rPr lang="ru-RU" sz="1200" spc="5">
                          <a:effectLst/>
                        </a:rPr>
                        <a:t> </a:t>
                      </a:r>
                      <a:r>
                        <a:rPr lang="ru-RU" sz="1200">
                          <a:effectLst/>
                        </a:rPr>
                        <a:t>уча</a:t>
                      </a:r>
                      <a:r>
                        <a:rPr lang="ru-RU" sz="1200" spc="-5">
                          <a:effectLst/>
                        </a:rPr>
                        <a:t>с</a:t>
                      </a:r>
                      <a:r>
                        <a:rPr lang="ru-RU" sz="1200" spc="10">
                          <a:effectLst/>
                        </a:rPr>
                        <a:t>т</a:t>
                      </a:r>
                      <a:r>
                        <a:rPr lang="ru-RU" sz="1200">
                          <a:effectLst/>
                        </a:rPr>
                        <a:t>н</a:t>
                      </a:r>
                      <a:r>
                        <a:rPr lang="ru-RU" sz="1200" spc="5">
                          <a:effectLst/>
                        </a:rPr>
                        <a:t>ик</a:t>
                      </a:r>
                      <a:r>
                        <a:rPr lang="ru-RU" sz="1200">
                          <a:effectLst/>
                        </a:rPr>
                        <a:t>ов по баллам</a:t>
                      </a:r>
                      <a:endParaRPr lang="ru-RU" sz="110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30070">
                <a:tc vMerge="1">
                  <a:txBody>
                    <a:bodyPr/>
                    <a:lstStyle/>
                    <a:p>
                      <a:endParaRPr lang="ru-RU"/>
                    </a:p>
                  </a:txBody>
                  <a:tcPr/>
                </a:tc>
                <a:tc vMerge="1">
                  <a:txBody>
                    <a:bodyPr/>
                    <a:lstStyle/>
                    <a:p>
                      <a:endParaRPr lang="ru-RU"/>
                    </a:p>
                  </a:txBody>
                  <a:tcPr/>
                </a:tc>
                <a:tc gridSpan="3">
                  <a:txBody>
                    <a:bodyPr/>
                    <a:lstStyle/>
                    <a:p>
                      <a:pPr algn="ctr">
                        <a:lnSpc>
                          <a:spcPct val="105000"/>
                        </a:lnSpc>
                        <a:spcAft>
                          <a:spcPts val="0"/>
                        </a:spcAft>
                      </a:pPr>
                      <a:r>
                        <a:rPr lang="ru-RU" sz="1200">
                          <a:effectLst/>
                        </a:rPr>
                        <a:t>«2»</a:t>
                      </a:r>
                      <a:endParaRPr lang="ru-RU" sz="110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gridSpan="2">
                  <a:txBody>
                    <a:bodyPr/>
                    <a:lstStyle/>
                    <a:p>
                      <a:pPr algn="ctr">
                        <a:lnSpc>
                          <a:spcPct val="105000"/>
                        </a:lnSpc>
                        <a:spcAft>
                          <a:spcPts val="0"/>
                        </a:spcAft>
                      </a:pPr>
                      <a:r>
                        <a:rPr lang="ru-RU" sz="1200">
                          <a:effectLst/>
                        </a:rPr>
                        <a:t>«3»</a:t>
                      </a:r>
                      <a:endParaRPr lang="ru-RU" sz="1100">
                        <a:effectLst/>
                        <a:latin typeface="Calibri"/>
                        <a:ea typeface="Calibri"/>
                      </a:endParaRPr>
                    </a:p>
                  </a:txBody>
                  <a:tcPr marL="57122" marR="57122" marT="0" marB="0"/>
                </a:tc>
                <a:tc hMerge="1">
                  <a:txBody>
                    <a:bodyPr/>
                    <a:lstStyle/>
                    <a:p>
                      <a:endParaRPr lang="ru-RU"/>
                    </a:p>
                  </a:txBody>
                  <a:tcPr/>
                </a:tc>
                <a:tc gridSpan="2">
                  <a:txBody>
                    <a:bodyPr/>
                    <a:lstStyle/>
                    <a:p>
                      <a:pPr algn="ctr">
                        <a:lnSpc>
                          <a:spcPct val="105000"/>
                        </a:lnSpc>
                        <a:spcAft>
                          <a:spcPts val="0"/>
                        </a:spcAft>
                      </a:pPr>
                      <a:r>
                        <a:rPr lang="ru-RU" sz="1200">
                          <a:effectLst/>
                        </a:rPr>
                        <a:t>«4»</a:t>
                      </a:r>
                      <a:endParaRPr lang="ru-RU" sz="1100">
                        <a:effectLst/>
                        <a:latin typeface="Calibri"/>
                        <a:ea typeface="Calibri"/>
                      </a:endParaRPr>
                    </a:p>
                  </a:txBody>
                  <a:tcPr marL="57122" marR="57122" marT="0" marB="0"/>
                </a:tc>
                <a:tc hMerge="1">
                  <a:txBody>
                    <a:bodyPr/>
                    <a:lstStyle/>
                    <a:p>
                      <a:endParaRPr lang="ru-RU"/>
                    </a:p>
                  </a:txBody>
                  <a:tcPr/>
                </a:tc>
                <a:tc gridSpan="4">
                  <a:txBody>
                    <a:bodyPr/>
                    <a:lstStyle/>
                    <a:p>
                      <a:pPr algn="ctr">
                        <a:lnSpc>
                          <a:spcPct val="105000"/>
                        </a:lnSpc>
                        <a:spcAft>
                          <a:spcPts val="0"/>
                        </a:spcAft>
                      </a:pPr>
                      <a:r>
                        <a:rPr lang="ru-RU" sz="1200" dirty="0">
                          <a:effectLst/>
                        </a:rPr>
                        <a:t>«5»</a:t>
                      </a:r>
                      <a:endParaRPr lang="ru-RU" sz="1100" dirty="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hMerge="1">
                  <a:txBody>
                    <a:bodyPr/>
                    <a:lstStyle/>
                    <a:p>
                      <a:endParaRPr lang="ru-RU"/>
                    </a:p>
                  </a:txBody>
                  <a:tcPr/>
                </a:tc>
              </a:tr>
              <a:tr h="537932">
                <a:tc vMerge="1">
                  <a:txBody>
                    <a:bodyPr/>
                    <a:lstStyle/>
                    <a:p>
                      <a:endParaRPr lang="ru-RU"/>
                    </a:p>
                  </a:txBody>
                  <a:tcPr/>
                </a:tc>
                <a:tc vMerge="1">
                  <a:txBody>
                    <a:bodyPr/>
                    <a:lstStyle/>
                    <a:p>
                      <a:endParaRPr lang="ru-RU"/>
                    </a:p>
                  </a:txBody>
                  <a:tcPr/>
                </a:tc>
                <a:tc gridSpan="2">
                  <a:txBody>
                    <a:bodyPr/>
                    <a:lstStyle/>
                    <a:p>
                      <a:pPr>
                        <a:lnSpc>
                          <a:spcPct val="105000"/>
                        </a:lnSpc>
                        <a:spcAft>
                          <a:spcPts val="0"/>
                        </a:spcAft>
                      </a:pPr>
                      <a:r>
                        <a:rPr lang="ru-RU" sz="1200">
                          <a:effectLst/>
                        </a:rPr>
                        <a:t>Чел</a:t>
                      </a:r>
                      <a:endParaRPr lang="ru-RU" sz="1100">
                        <a:effectLst/>
                        <a:latin typeface="Calibri"/>
                        <a:ea typeface="Calibri"/>
                      </a:endParaRPr>
                    </a:p>
                  </a:txBody>
                  <a:tcPr marL="57122" marR="57122" marT="0" marB="0"/>
                </a:tc>
                <a:tc hMerge="1">
                  <a:txBody>
                    <a:bodyPr/>
                    <a:lstStyle/>
                    <a:p>
                      <a:endParaRPr lang="ru-RU"/>
                    </a:p>
                  </a:txBody>
                  <a:tcPr/>
                </a:tc>
                <a:tc>
                  <a:txBody>
                    <a:bodyPr/>
                    <a:lstStyle/>
                    <a:p>
                      <a:pPr>
                        <a:lnSpc>
                          <a:spcPct val="105000"/>
                        </a:lnSpc>
                        <a:spcAft>
                          <a:spcPts val="0"/>
                        </a:spcAft>
                      </a:pPr>
                      <a:r>
                        <a:rPr lang="ru-RU" sz="1200">
                          <a:effectLst/>
                        </a:rPr>
                        <a:t>%</a:t>
                      </a:r>
                      <a:endParaRPr lang="ru-RU" sz="1100">
                        <a:effectLst/>
                        <a:latin typeface="Calibri"/>
                        <a:ea typeface="Calibri"/>
                      </a:endParaRPr>
                    </a:p>
                  </a:txBody>
                  <a:tcPr marL="57122" marR="57122" marT="0" marB="0"/>
                </a:tc>
                <a:tc>
                  <a:txBody>
                    <a:bodyPr/>
                    <a:lstStyle/>
                    <a:p>
                      <a:pPr>
                        <a:lnSpc>
                          <a:spcPct val="105000"/>
                        </a:lnSpc>
                        <a:spcAft>
                          <a:spcPts val="0"/>
                        </a:spcAft>
                      </a:pPr>
                      <a:r>
                        <a:rPr lang="ru-RU" sz="1200">
                          <a:effectLst/>
                        </a:rPr>
                        <a:t>Чел</a:t>
                      </a:r>
                      <a:endParaRPr lang="ru-RU" sz="1100">
                        <a:effectLst/>
                        <a:latin typeface="Calibri"/>
                        <a:ea typeface="Calibri"/>
                      </a:endParaRPr>
                    </a:p>
                  </a:txBody>
                  <a:tcPr marL="57122" marR="57122" marT="0" marB="0"/>
                </a:tc>
                <a:tc>
                  <a:txBody>
                    <a:bodyPr/>
                    <a:lstStyle/>
                    <a:p>
                      <a:pPr>
                        <a:lnSpc>
                          <a:spcPct val="105000"/>
                        </a:lnSpc>
                        <a:spcAft>
                          <a:spcPts val="0"/>
                        </a:spcAft>
                      </a:pPr>
                      <a:r>
                        <a:rPr lang="ru-RU" sz="1200">
                          <a:effectLst/>
                        </a:rPr>
                        <a:t>%</a:t>
                      </a:r>
                      <a:endParaRPr lang="ru-RU" sz="1100">
                        <a:effectLst/>
                        <a:latin typeface="Calibri"/>
                        <a:ea typeface="Calibri"/>
                      </a:endParaRPr>
                    </a:p>
                  </a:txBody>
                  <a:tcPr marL="57122" marR="57122" marT="0" marB="0"/>
                </a:tc>
                <a:tc>
                  <a:txBody>
                    <a:bodyPr/>
                    <a:lstStyle/>
                    <a:p>
                      <a:pPr>
                        <a:lnSpc>
                          <a:spcPct val="105000"/>
                        </a:lnSpc>
                        <a:spcAft>
                          <a:spcPts val="0"/>
                        </a:spcAft>
                      </a:pPr>
                      <a:r>
                        <a:rPr lang="ru-RU" sz="1200">
                          <a:effectLst/>
                        </a:rPr>
                        <a:t>Чел.</a:t>
                      </a:r>
                      <a:endParaRPr lang="ru-RU" sz="1100">
                        <a:effectLst/>
                        <a:latin typeface="Calibri"/>
                        <a:ea typeface="Calibri"/>
                      </a:endParaRPr>
                    </a:p>
                  </a:txBody>
                  <a:tcPr marL="57122" marR="57122" marT="0" marB="0"/>
                </a:tc>
                <a:tc>
                  <a:txBody>
                    <a:bodyPr/>
                    <a:lstStyle/>
                    <a:p>
                      <a:pPr>
                        <a:lnSpc>
                          <a:spcPct val="105000"/>
                        </a:lnSpc>
                        <a:spcAft>
                          <a:spcPts val="0"/>
                        </a:spcAft>
                      </a:pPr>
                      <a:r>
                        <a:rPr lang="ru-RU" sz="1200">
                          <a:effectLst/>
                        </a:rPr>
                        <a:t>%</a:t>
                      </a:r>
                      <a:endParaRPr lang="ru-RU" sz="1100">
                        <a:effectLst/>
                        <a:latin typeface="Calibri"/>
                        <a:ea typeface="Calibri"/>
                      </a:endParaRPr>
                    </a:p>
                  </a:txBody>
                  <a:tcPr marL="57122" marR="57122" marT="0" marB="0"/>
                </a:tc>
                <a:tc gridSpan="3">
                  <a:txBody>
                    <a:bodyPr/>
                    <a:lstStyle/>
                    <a:p>
                      <a:pPr>
                        <a:lnSpc>
                          <a:spcPct val="105000"/>
                        </a:lnSpc>
                        <a:spcAft>
                          <a:spcPts val="0"/>
                        </a:spcAft>
                      </a:pPr>
                      <a:r>
                        <a:rPr lang="ru-RU" sz="1200">
                          <a:effectLst/>
                        </a:rPr>
                        <a:t>Чел</a:t>
                      </a:r>
                      <a:endParaRPr lang="ru-RU" sz="110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a:txBody>
                    <a:bodyPr/>
                    <a:lstStyle/>
                    <a:p>
                      <a:pPr>
                        <a:lnSpc>
                          <a:spcPct val="105000"/>
                        </a:lnSpc>
                        <a:spcAft>
                          <a:spcPts val="0"/>
                        </a:spcAft>
                      </a:pPr>
                      <a:r>
                        <a:rPr lang="ru-RU" sz="1200">
                          <a:effectLst/>
                        </a:rPr>
                        <a:t>%</a:t>
                      </a:r>
                      <a:endParaRPr lang="ru-RU" sz="1100">
                        <a:effectLst/>
                        <a:latin typeface="Calibri"/>
                        <a:ea typeface="Calibri"/>
                      </a:endParaRPr>
                    </a:p>
                  </a:txBody>
                  <a:tcPr marL="57122" marR="57122" marT="0" marB="0"/>
                </a:tc>
              </a:tr>
              <a:tr h="192000">
                <a:tc gridSpan="13">
                  <a:txBody>
                    <a:bodyPr/>
                    <a:lstStyle/>
                    <a:p>
                      <a:pPr marL="2797175">
                        <a:lnSpc>
                          <a:spcPct val="105000"/>
                        </a:lnSpc>
                        <a:spcBef>
                          <a:spcPts val="265"/>
                        </a:spcBef>
                        <a:spcAft>
                          <a:spcPts val="240"/>
                        </a:spcAft>
                      </a:pPr>
                      <a:r>
                        <a:rPr lang="ru-RU" sz="1200" dirty="0">
                          <a:effectLst/>
                        </a:rPr>
                        <a:t>2022 год</a:t>
                      </a:r>
                      <a:endParaRPr lang="ru-RU" sz="1100" dirty="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99845">
                <a:tc>
                  <a:txBody>
                    <a:bodyPr/>
                    <a:lstStyle/>
                    <a:p>
                      <a:pPr>
                        <a:lnSpc>
                          <a:spcPct val="105000"/>
                        </a:lnSpc>
                        <a:spcAft>
                          <a:spcPts val="0"/>
                        </a:spcAft>
                      </a:pPr>
                      <a:r>
                        <a:rPr lang="ru-RU" sz="1200">
                          <a:effectLst/>
                        </a:rPr>
                        <a:t>Российская </a:t>
                      </a:r>
                      <a:endParaRPr lang="ru-RU" sz="1100">
                        <a:effectLst/>
                      </a:endParaRPr>
                    </a:p>
                    <a:p>
                      <a:pPr>
                        <a:lnSpc>
                          <a:spcPct val="105000"/>
                        </a:lnSpc>
                        <a:spcAft>
                          <a:spcPts val="0"/>
                        </a:spcAft>
                      </a:pPr>
                      <a:r>
                        <a:rPr lang="ru-RU" sz="1200">
                          <a:effectLst/>
                        </a:rPr>
                        <a:t>Федерация</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dirty="0">
                          <a:effectLst/>
                        </a:rPr>
                        <a:t> </a:t>
                      </a:r>
                      <a:endParaRPr lang="ru-RU" sz="1100" dirty="0">
                        <a:effectLst/>
                      </a:endParaRPr>
                    </a:p>
                    <a:p>
                      <a:pPr algn="ctr">
                        <a:lnSpc>
                          <a:spcPct val="105000"/>
                        </a:lnSpc>
                        <a:spcAft>
                          <a:spcPts val="0"/>
                        </a:spcAft>
                      </a:pPr>
                      <a:r>
                        <a:rPr lang="ru-RU" sz="1000" dirty="0">
                          <a:effectLst/>
                        </a:rPr>
                        <a:t>400608</a:t>
                      </a:r>
                      <a:endParaRPr lang="ru-RU" sz="1100" dirty="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43546</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10,87</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188246</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46,99</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31199</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32,75</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37577</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9,38</a:t>
                      </a:r>
                      <a:endParaRPr lang="ru-RU" sz="1100">
                        <a:effectLst/>
                        <a:latin typeface="Calibri"/>
                        <a:ea typeface="Calibri"/>
                      </a:endParaRPr>
                    </a:p>
                  </a:txBody>
                  <a:tcPr marL="57122" marR="57122" marT="0" marB="0"/>
                </a:tc>
                <a:tc hMerge="1">
                  <a:txBody>
                    <a:bodyPr/>
                    <a:lstStyle/>
                    <a:p>
                      <a:endParaRPr lang="ru-RU"/>
                    </a:p>
                  </a:txBody>
                  <a:tcPr/>
                </a:tc>
              </a:tr>
              <a:tr h="399845">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8938</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dirty="0">
                          <a:effectLst/>
                        </a:rPr>
                        <a:t> </a:t>
                      </a:r>
                      <a:endParaRPr lang="ru-RU" sz="1100" dirty="0">
                        <a:effectLst/>
                      </a:endParaRPr>
                    </a:p>
                    <a:p>
                      <a:pPr algn="ctr">
                        <a:lnSpc>
                          <a:spcPct val="105000"/>
                        </a:lnSpc>
                        <a:spcAft>
                          <a:spcPts val="0"/>
                        </a:spcAft>
                      </a:pPr>
                      <a:r>
                        <a:rPr lang="ru-RU" sz="1000" dirty="0">
                          <a:effectLst/>
                        </a:rPr>
                        <a:t>339</a:t>
                      </a:r>
                      <a:endParaRPr lang="ru-RU" sz="1100" dirty="0">
                        <a:effectLst/>
                        <a:latin typeface="Calibri"/>
                        <a:ea typeface="Calibri"/>
                      </a:endParaRPr>
                    </a:p>
                  </a:txBody>
                  <a:tcPr marL="57122" marR="57122" marT="0" marB="0"/>
                </a:tc>
                <a:tc>
                  <a:txBody>
                    <a:bodyPr/>
                    <a:lstStyle/>
                    <a:p>
                      <a:pPr algn="ctr">
                        <a:lnSpc>
                          <a:spcPct val="105000"/>
                        </a:lnSpc>
                        <a:spcAft>
                          <a:spcPts val="0"/>
                        </a:spcAft>
                      </a:pPr>
                      <a:r>
                        <a:rPr lang="ru-RU" sz="1000" dirty="0">
                          <a:effectLst/>
                        </a:rPr>
                        <a:t> </a:t>
                      </a:r>
                      <a:endParaRPr lang="ru-RU" sz="1100" dirty="0">
                        <a:effectLst/>
                      </a:endParaRPr>
                    </a:p>
                    <a:p>
                      <a:pPr algn="ctr">
                        <a:lnSpc>
                          <a:spcPct val="105000"/>
                        </a:lnSpc>
                        <a:spcAft>
                          <a:spcPts val="0"/>
                        </a:spcAft>
                      </a:pPr>
                      <a:r>
                        <a:rPr lang="ru-RU" sz="1000" dirty="0">
                          <a:effectLst/>
                        </a:rPr>
                        <a:t>3,79</a:t>
                      </a:r>
                      <a:endParaRPr lang="ru-RU" sz="1100" dirty="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3849</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43,06</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3541</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39,62</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1209</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13,53</a:t>
                      </a:r>
                      <a:endParaRPr lang="ru-RU" sz="1100">
                        <a:effectLst/>
                        <a:latin typeface="Calibri"/>
                        <a:ea typeface="Calibri"/>
                      </a:endParaRPr>
                    </a:p>
                  </a:txBody>
                  <a:tcPr marL="57122" marR="57122" marT="0" marB="0"/>
                </a:tc>
                <a:tc hMerge="1">
                  <a:txBody>
                    <a:bodyPr/>
                    <a:lstStyle/>
                    <a:p>
                      <a:endParaRPr lang="ru-RU"/>
                    </a:p>
                  </a:txBody>
                  <a:tcPr/>
                </a:tc>
              </a:tr>
              <a:tr h="504001">
                <a:tc>
                  <a:txBody>
                    <a:bodyPr/>
                    <a:lstStyle/>
                    <a:p>
                      <a:pPr>
                        <a:lnSpc>
                          <a:spcPct val="105000"/>
                        </a:lnSpc>
                        <a:spcAft>
                          <a:spcPts val="0"/>
                        </a:spcAft>
                      </a:pPr>
                      <a:r>
                        <a:rPr lang="ru-RU" sz="1100" dirty="0">
                          <a:effectLst/>
                        </a:rPr>
                        <a:t>Юго-Восточный округ</a:t>
                      </a:r>
                      <a:endParaRPr lang="ru-RU" sz="1100" dirty="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179</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12</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6,7</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dirty="0">
                          <a:effectLst/>
                        </a:rPr>
                        <a:t> </a:t>
                      </a:r>
                      <a:endParaRPr lang="ru-RU" sz="1100" dirty="0">
                        <a:effectLst/>
                      </a:endParaRPr>
                    </a:p>
                    <a:p>
                      <a:pPr algn="ctr">
                        <a:lnSpc>
                          <a:spcPct val="105000"/>
                        </a:lnSpc>
                        <a:spcAft>
                          <a:spcPts val="0"/>
                        </a:spcAft>
                      </a:pPr>
                      <a:r>
                        <a:rPr lang="ru-RU" sz="1000" dirty="0">
                          <a:effectLst/>
                        </a:rPr>
                        <a:t>66</a:t>
                      </a:r>
                      <a:endParaRPr lang="ru-RU" sz="1100" dirty="0">
                        <a:effectLst/>
                      </a:endParaRPr>
                    </a:p>
                    <a:p>
                      <a:pPr algn="ctr">
                        <a:lnSpc>
                          <a:spcPct val="105000"/>
                        </a:lnSpc>
                        <a:spcAft>
                          <a:spcPts val="0"/>
                        </a:spcAft>
                      </a:pPr>
                      <a:r>
                        <a:rPr lang="ru-RU" sz="1000" dirty="0">
                          <a:effectLst/>
                        </a:rPr>
                        <a:t> </a:t>
                      </a:r>
                      <a:endParaRPr lang="ru-RU" sz="1100" dirty="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36,87</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76</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42,46</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25</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 </a:t>
                      </a:r>
                      <a:endParaRPr lang="ru-RU" sz="1100">
                        <a:effectLst/>
                      </a:endParaRPr>
                    </a:p>
                    <a:p>
                      <a:pPr algn="ctr">
                        <a:lnSpc>
                          <a:spcPct val="105000"/>
                        </a:lnSpc>
                        <a:spcAft>
                          <a:spcPts val="0"/>
                        </a:spcAft>
                      </a:pPr>
                      <a:r>
                        <a:rPr lang="ru-RU" sz="1000">
                          <a:effectLst/>
                        </a:rPr>
                        <a:t>13,97</a:t>
                      </a:r>
                      <a:endParaRPr lang="ru-RU" sz="1100">
                        <a:effectLst/>
                        <a:latin typeface="Calibri"/>
                        <a:ea typeface="Calibri"/>
                      </a:endParaRPr>
                    </a:p>
                  </a:txBody>
                  <a:tcPr marL="57122" marR="57122" marT="0" marB="0"/>
                </a:tc>
                <a:tc hMerge="1">
                  <a:txBody>
                    <a:bodyPr/>
                    <a:lstStyle/>
                    <a:p>
                      <a:endParaRPr lang="ru-RU"/>
                    </a:p>
                  </a:txBody>
                  <a:tcPr/>
                </a:tc>
              </a:tr>
              <a:tr h="192000">
                <a:tc gridSpan="13">
                  <a:txBody>
                    <a:bodyPr/>
                    <a:lstStyle/>
                    <a:p>
                      <a:pPr algn="ctr">
                        <a:lnSpc>
                          <a:spcPct val="105000"/>
                        </a:lnSpc>
                        <a:spcAft>
                          <a:spcPts val="0"/>
                        </a:spcAft>
                      </a:pPr>
                      <a:r>
                        <a:rPr lang="ru-RU" sz="1200" dirty="0">
                          <a:effectLst/>
                        </a:rPr>
                        <a:t>2023 год</a:t>
                      </a:r>
                      <a:endParaRPr lang="ru-RU" sz="1100" dirty="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84001">
                <a:tc>
                  <a:txBody>
                    <a:bodyPr/>
                    <a:lstStyle/>
                    <a:p>
                      <a:pPr>
                        <a:lnSpc>
                          <a:spcPct val="105000"/>
                        </a:lnSpc>
                        <a:spcAft>
                          <a:spcPts val="0"/>
                        </a:spcAft>
                      </a:pPr>
                      <a:r>
                        <a:rPr lang="ru-RU" sz="1200">
                          <a:effectLst/>
                        </a:rPr>
                        <a:t>Российская </a:t>
                      </a:r>
                      <a:endParaRPr lang="ru-RU" sz="1100">
                        <a:effectLst/>
                      </a:endParaRPr>
                    </a:p>
                    <a:p>
                      <a:pPr>
                        <a:lnSpc>
                          <a:spcPct val="105000"/>
                        </a:lnSpc>
                        <a:spcAft>
                          <a:spcPts val="0"/>
                        </a:spcAft>
                      </a:pPr>
                      <a:r>
                        <a:rPr lang="ru-RU" sz="1200">
                          <a:effectLst/>
                        </a:rPr>
                        <a:t>Федерация</a:t>
                      </a:r>
                      <a:endParaRPr lang="ru-RU" sz="1100">
                        <a:effectLst/>
                        <a:latin typeface="Calibri"/>
                        <a:ea typeface="Calibri"/>
                      </a:endParaRPr>
                    </a:p>
                  </a:txBody>
                  <a:tcPr marL="57122" marR="57122" marT="0" marB="0"/>
                </a:tc>
                <a:tc gridSpan="2">
                  <a:txBody>
                    <a:bodyPr/>
                    <a:lstStyle/>
                    <a:p>
                      <a:pPr>
                        <a:spcAft>
                          <a:spcPts val="0"/>
                        </a:spcAft>
                      </a:pPr>
                      <a:r>
                        <a:rPr lang="ru-RU" sz="1100">
                          <a:effectLst/>
                        </a:rPr>
                        <a:t>432605 </a:t>
                      </a:r>
                      <a:endParaRPr lang="ru-RU" sz="1200">
                        <a:solidFill>
                          <a:srgbClr val="000000"/>
                        </a:solidFill>
                        <a:effectLst/>
                        <a:latin typeface="Times New Roman"/>
                        <a:ea typeface="Calibri"/>
                      </a:endParaRPr>
                    </a:p>
                  </a:txBody>
                  <a:tcPr marL="57122" marR="57122" marT="0" marB="0"/>
                </a:tc>
                <a:tc hMerge="1">
                  <a:txBody>
                    <a:bodyPr/>
                    <a:lstStyle/>
                    <a:p>
                      <a:endParaRPr lang="ru-RU"/>
                    </a:p>
                  </a:txBody>
                  <a:tcPr/>
                </a:tc>
                <a:tc>
                  <a:txBody>
                    <a:bodyPr/>
                    <a:lstStyle/>
                    <a:p>
                      <a:pPr>
                        <a:spcAft>
                          <a:spcPts val="0"/>
                        </a:spcAft>
                      </a:pPr>
                      <a:r>
                        <a:rPr lang="ru-RU" sz="1100">
                          <a:effectLst/>
                        </a:rPr>
                        <a:t>40968 </a:t>
                      </a:r>
                      <a:endParaRPr lang="ru-RU" sz="1200">
                        <a:solidFill>
                          <a:srgbClr val="000000"/>
                        </a:solidFill>
                        <a:effectLst/>
                        <a:latin typeface="Times New Roman"/>
                        <a:ea typeface="Calibri"/>
                      </a:endParaRPr>
                    </a:p>
                  </a:txBody>
                  <a:tcPr marL="57122" marR="57122" marT="0" marB="0"/>
                </a:tc>
                <a:tc>
                  <a:txBody>
                    <a:bodyPr/>
                    <a:lstStyle/>
                    <a:p>
                      <a:pPr>
                        <a:spcAft>
                          <a:spcPts val="0"/>
                        </a:spcAft>
                      </a:pPr>
                      <a:r>
                        <a:rPr lang="ru-RU" sz="1100">
                          <a:effectLst/>
                        </a:rPr>
                        <a:t>9,47 </a:t>
                      </a:r>
                      <a:endParaRPr lang="ru-RU" sz="1200">
                        <a:solidFill>
                          <a:srgbClr val="000000"/>
                        </a:solidFill>
                        <a:effectLst/>
                        <a:latin typeface="Times New Roman"/>
                        <a:ea typeface="Calibri"/>
                      </a:endParaRPr>
                    </a:p>
                  </a:txBody>
                  <a:tcPr marL="57122" marR="57122" marT="0" marB="0"/>
                </a:tc>
                <a:tc>
                  <a:txBody>
                    <a:bodyPr/>
                    <a:lstStyle/>
                    <a:p>
                      <a:pPr>
                        <a:spcAft>
                          <a:spcPts val="0"/>
                        </a:spcAft>
                      </a:pPr>
                      <a:r>
                        <a:rPr lang="ru-RU" sz="1100">
                          <a:effectLst/>
                        </a:rPr>
                        <a:t>201983 </a:t>
                      </a:r>
                      <a:endParaRPr lang="ru-RU" sz="1200">
                        <a:solidFill>
                          <a:srgbClr val="000000"/>
                        </a:solidFill>
                        <a:effectLst/>
                        <a:latin typeface="Times New Roman"/>
                        <a:ea typeface="Calibri"/>
                      </a:endParaRPr>
                    </a:p>
                  </a:txBody>
                  <a:tcPr marL="57122" marR="57122" marT="0" marB="0"/>
                </a:tc>
                <a:tc>
                  <a:txBody>
                    <a:bodyPr/>
                    <a:lstStyle/>
                    <a:p>
                      <a:pPr>
                        <a:spcAft>
                          <a:spcPts val="0"/>
                        </a:spcAft>
                      </a:pPr>
                      <a:r>
                        <a:rPr lang="ru-RU" sz="1100" dirty="0">
                          <a:effectLst/>
                        </a:rPr>
                        <a:t>46,69 </a:t>
                      </a:r>
                      <a:endParaRPr lang="ru-RU" sz="1200" dirty="0">
                        <a:solidFill>
                          <a:srgbClr val="000000"/>
                        </a:solidFill>
                        <a:effectLst/>
                        <a:latin typeface="Times New Roman"/>
                        <a:ea typeface="Calibri"/>
                      </a:endParaRPr>
                    </a:p>
                  </a:txBody>
                  <a:tcPr marL="57122" marR="57122" marT="0" marB="0"/>
                </a:tc>
                <a:tc>
                  <a:txBody>
                    <a:bodyPr/>
                    <a:lstStyle/>
                    <a:p>
                      <a:pPr>
                        <a:spcAft>
                          <a:spcPts val="0"/>
                        </a:spcAft>
                      </a:pPr>
                      <a:r>
                        <a:rPr lang="ru-RU" sz="1100">
                          <a:effectLst/>
                        </a:rPr>
                        <a:t>146567 </a:t>
                      </a:r>
                      <a:endParaRPr lang="ru-RU" sz="1200">
                        <a:solidFill>
                          <a:srgbClr val="000000"/>
                        </a:solidFill>
                        <a:effectLst/>
                        <a:latin typeface="Times New Roman"/>
                        <a:ea typeface="Calibri"/>
                      </a:endParaRPr>
                    </a:p>
                  </a:txBody>
                  <a:tcPr marL="57122" marR="57122" marT="0" marB="0"/>
                </a:tc>
                <a:tc gridSpan="2">
                  <a:txBody>
                    <a:bodyPr/>
                    <a:lstStyle/>
                    <a:p>
                      <a:pPr>
                        <a:spcAft>
                          <a:spcPts val="0"/>
                        </a:spcAft>
                      </a:pPr>
                      <a:r>
                        <a:rPr lang="ru-RU" sz="1100">
                          <a:effectLst/>
                        </a:rPr>
                        <a:t>33,88 </a:t>
                      </a:r>
                      <a:endParaRPr lang="ru-RU" sz="1200">
                        <a:solidFill>
                          <a:srgbClr val="000000"/>
                        </a:solidFill>
                        <a:effectLst/>
                        <a:latin typeface="Times New Roman"/>
                        <a:ea typeface="Calibri"/>
                      </a:endParaRPr>
                    </a:p>
                  </a:txBody>
                  <a:tcPr marL="57122" marR="57122" marT="0" marB="0"/>
                </a:tc>
                <a:tc hMerge="1">
                  <a:txBody>
                    <a:bodyPr/>
                    <a:lstStyle/>
                    <a:p>
                      <a:endParaRPr lang="ru-RU"/>
                    </a:p>
                  </a:txBody>
                  <a:tcPr/>
                </a:tc>
                <a:tc>
                  <a:txBody>
                    <a:bodyPr/>
                    <a:lstStyle/>
                    <a:p>
                      <a:pPr>
                        <a:spcAft>
                          <a:spcPts val="0"/>
                        </a:spcAft>
                      </a:pPr>
                      <a:r>
                        <a:rPr lang="ru-RU" sz="1100">
                          <a:effectLst/>
                        </a:rPr>
                        <a:t>43087 </a:t>
                      </a:r>
                      <a:endParaRPr lang="ru-RU" sz="1200">
                        <a:solidFill>
                          <a:srgbClr val="000000"/>
                        </a:solidFill>
                        <a:effectLst/>
                        <a:latin typeface="Times New Roman"/>
                        <a:ea typeface="Calibri"/>
                      </a:endParaRPr>
                    </a:p>
                  </a:txBody>
                  <a:tcPr marL="57122" marR="57122" marT="0" marB="0"/>
                </a:tc>
                <a:tc gridSpan="2">
                  <a:txBody>
                    <a:bodyPr/>
                    <a:lstStyle/>
                    <a:p>
                      <a:pPr>
                        <a:spcAft>
                          <a:spcPts val="0"/>
                        </a:spcAft>
                      </a:pPr>
                      <a:r>
                        <a:rPr lang="ru-RU" sz="1100">
                          <a:effectLst/>
                        </a:rPr>
                        <a:t>9,96 </a:t>
                      </a:r>
                      <a:endParaRPr lang="ru-RU" sz="1200">
                        <a:solidFill>
                          <a:srgbClr val="000000"/>
                        </a:solidFill>
                        <a:effectLst/>
                        <a:latin typeface="Times New Roman"/>
                        <a:ea typeface="Calibri"/>
                      </a:endParaRPr>
                    </a:p>
                  </a:txBody>
                  <a:tcPr marL="57122" marR="57122" marT="0" marB="0"/>
                </a:tc>
                <a:tc hMerge="1">
                  <a:txBody>
                    <a:bodyPr/>
                    <a:lstStyle/>
                    <a:p>
                      <a:endParaRPr lang="ru-RU"/>
                    </a:p>
                  </a:txBody>
                  <a:tcPr/>
                </a:tc>
              </a:tr>
              <a:tr h="352001">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100">
                          <a:effectLst/>
                        </a:rPr>
                        <a:t>9356</a:t>
                      </a:r>
                    </a:p>
                    <a:p>
                      <a:pPr algn="ctr">
                        <a:lnSpc>
                          <a:spcPct val="105000"/>
                        </a:lnSpc>
                        <a:spcAft>
                          <a:spcPts val="0"/>
                        </a:spcAft>
                      </a:pPr>
                      <a:r>
                        <a:rPr lang="ru-RU" sz="1100">
                          <a:effectLst/>
                        </a:rPr>
                        <a:t> </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364</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3,89</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4104</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dirty="0">
                          <a:effectLst/>
                        </a:rPr>
                        <a:t>43,86</a:t>
                      </a:r>
                      <a:endParaRPr lang="ru-RU" sz="1100" dirty="0">
                        <a:effectLst/>
                        <a:latin typeface="Calibri"/>
                        <a:ea typeface="Calibri"/>
                      </a:endParaRPr>
                    </a:p>
                  </a:txBody>
                  <a:tcPr marL="57122" marR="57122" marT="0" marB="0"/>
                </a:tc>
                <a:tc>
                  <a:txBody>
                    <a:bodyPr/>
                    <a:lstStyle/>
                    <a:p>
                      <a:pPr algn="ctr">
                        <a:lnSpc>
                          <a:spcPct val="105000"/>
                        </a:lnSpc>
                        <a:spcAft>
                          <a:spcPts val="0"/>
                        </a:spcAft>
                      </a:pPr>
                      <a:r>
                        <a:rPr lang="ru-RU" sz="1000">
                          <a:effectLst/>
                        </a:rPr>
                        <a:t>3744</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40,02</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1144</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12,23</a:t>
                      </a:r>
                      <a:endParaRPr lang="ru-RU" sz="1100">
                        <a:effectLst/>
                        <a:latin typeface="Calibri"/>
                        <a:ea typeface="Calibri"/>
                      </a:endParaRPr>
                    </a:p>
                  </a:txBody>
                  <a:tcPr marL="57122" marR="57122" marT="0" marB="0"/>
                </a:tc>
                <a:tc hMerge="1">
                  <a:txBody>
                    <a:bodyPr/>
                    <a:lstStyle/>
                    <a:p>
                      <a:endParaRPr lang="ru-RU"/>
                    </a:p>
                  </a:txBody>
                  <a:tcPr/>
                </a:tc>
              </a:tr>
              <a:tr h="439829">
                <a:tc>
                  <a:txBody>
                    <a:bodyPr/>
                    <a:lstStyle/>
                    <a:p>
                      <a:pPr>
                        <a:lnSpc>
                          <a:spcPct val="105000"/>
                        </a:lnSpc>
                        <a:spcAft>
                          <a:spcPts val="0"/>
                        </a:spcAft>
                      </a:pPr>
                      <a:r>
                        <a:rPr lang="ru-RU" sz="1100">
                          <a:effectLst/>
                        </a:rPr>
                        <a:t>Юго-Восточный округ</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188</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14</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7,45</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a:effectLst/>
                        </a:rPr>
                        <a:t>91</a:t>
                      </a:r>
                      <a:endParaRPr lang="ru-RU" sz="1100">
                        <a:effectLst/>
                        <a:latin typeface="Calibri"/>
                        <a:ea typeface="Calibri"/>
                      </a:endParaRPr>
                    </a:p>
                  </a:txBody>
                  <a:tcPr marL="57122" marR="57122" marT="0" marB="0"/>
                </a:tc>
                <a:tc>
                  <a:txBody>
                    <a:bodyPr/>
                    <a:lstStyle/>
                    <a:p>
                      <a:pPr algn="ctr">
                        <a:lnSpc>
                          <a:spcPct val="105000"/>
                        </a:lnSpc>
                        <a:spcAft>
                          <a:spcPts val="0"/>
                        </a:spcAft>
                      </a:pPr>
                      <a:r>
                        <a:rPr lang="ru-RU" sz="1000" dirty="0">
                          <a:effectLst/>
                        </a:rPr>
                        <a:t>48,40</a:t>
                      </a:r>
                      <a:endParaRPr lang="ru-RU" sz="1100" dirty="0">
                        <a:effectLst/>
                        <a:latin typeface="Calibri"/>
                        <a:ea typeface="Calibri"/>
                      </a:endParaRPr>
                    </a:p>
                  </a:txBody>
                  <a:tcPr marL="57122" marR="57122" marT="0" marB="0"/>
                </a:tc>
                <a:tc>
                  <a:txBody>
                    <a:bodyPr/>
                    <a:lstStyle/>
                    <a:p>
                      <a:pPr algn="ctr">
                        <a:lnSpc>
                          <a:spcPct val="105000"/>
                        </a:lnSpc>
                        <a:spcAft>
                          <a:spcPts val="0"/>
                        </a:spcAft>
                      </a:pPr>
                      <a:r>
                        <a:rPr lang="ru-RU" sz="1000" dirty="0">
                          <a:effectLst/>
                        </a:rPr>
                        <a:t>73</a:t>
                      </a:r>
                      <a:endParaRPr lang="ru-RU" sz="1100" dirty="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38,83</a:t>
                      </a:r>
                      <a:endParaRPr lang="ru-RU" sz="1100">
                        <a:effectLst/>
                        <a:latin typeface="Calibri"/>
                        <a:ea typeface="Calibri"/>
                      </a:endParaRPr>
                    </a:p>
                  </a:txBody>
                  <a:tcPr marL="57122" marR="57122" marT="0" marB="0"/>
                </a:tc>
                <a:tc hMerge="1">
                  <a:txBody>
                    <a:bodyPr/>
                    <a:lstStyle/>
                    <a:p>
                      <a:endParaRPr lang="ru-RU"/>
                    </a:p>
                  </a:txBody>
                  <a:tcPr/>
                </a:tc>
                <a:tc>
                  <a:txBody>
                    <a:bodyPr/>
                    <a:lstStyle/>
                    <a:p>
                      <a:pPr algn="ctr">
                        <a:lnSpc>
                          <a:spcPct val="105000"/>
                        </a:lnSpc>
                        <a:spcAft>
                          <a:spcPts val="0"/>
                        </a:spcAft>
                      </a:pPr>
                      <a:r>
                        <a:rPr lang="ru-RU" sz="1000">
                          <a:effectLst/>
                        </a:rPr>
                        <a:t>11</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5,85</a:t>
                      </a:r>
                      <a:endParaRPr lang="ru-RU" sz="1100">
                        <a:effectLst/>
                        <a:latin typeface="Calibri"/>
                        <a:ea typeface="Calibri"/>
                      </a:endParaRPr>
                    </a:p>
                  </a:txBody>
                  <a:tcPr marL="57122" marR="57122" marT="0" marB="0"/>
                </a:tc>
                <a:tc hMerge="1">
                  <a:txBody>
                    <a:bodyPr/>
                    <a:lstStyle/>
                    <a:p>
                      <a:endParaRPr lang="ru-RU"/>
                    </a:p>
                  </a:txBody>
                  <a:tcPr/>
                </a:tc>
              </a:tr>
              <a:tr h="192000">
                <a:tc gridSpan="13">
                  <a:txBody>
                    <a:bodyPr/>
                    <a:lstStyle/>
                    <a:p>
                      <a:pPr algn="ctr">
                        <a:lnSpc>
                          <a:spcPct val="105000"/>
                        </a:lnSpc>
                        <a:spcAft>
                          <a:spcPts val="0"/>
                        </a:spcAft>
                      </a:pPr>
                      <a:r>
                        <a:rPr lang="ru-RU" sz="1200">
                          <a:effectLst/>
                        </a:rPr>
                        <a:t>2024 год</a:t>
                      </a:r>
                      <a:endParaRPr lang="ru-RU" sz="1100">
                        <a:effectLst/>
                        <a:latin typeface="Calibri"/>
                        <a:ea typeface="Calibri"/>
                      </a:endParaRPr>
                    </a:p>
                  </a:txBody>
                  <a:tcPr marL="57122" marR="5712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37770">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100">
                          <a:effectLst/>
                        </a:rPr>
                        <a:t>9301</a:t>
                      </a:r>
                      <a:endParaRPr lang="ru-RU" sz="1100">
                        <a:effectLst/>
                        <a:latin typeface="Calibri"/>
                        <a:ea typeface="Calibri"/>
                      </a:endParaRPr>
                    </a:p>
                  </a:txBody>
                  <a:tcPr marL="57122" marR="57122" marT="0" marB="0"/>
                </a:tc>
                <a:tc hMerge="1">
                  <a:txBody>
                    <a:bodyPr/>
                    <a:lstStyle/>
                    <a:p>
                      <a:endParaRPr lang="ru-RU"/>
                    </a:p>
                  </a:txBody>
                  <a:tcPr/>
                </a:tc>
                <a:tc>
                  <a:txBody>
                    <a:bodyPr/>
                    <a:lstStyle/>
                    <a:p>
                      <a:pPr algn="r">
                        <a:lnSpc>
                          <a:spcPct val="300000"/>
                        </a:lnSpc>
                        <a:spcAft>
                          <a:spcPts val="0"/>
                        </a:spcAft>
                      </a:pPr>
                      <a:r>
                        <a:rPr lang="ru-RU" sz="1100">
                          <a:effectLst/>
                        </a:rPr>
                        <a:t>340</a:t>
                      </a:r>
                      <a:endParaRPr lang="ru-RU" sz="1100">
                        <a:effectLst/>
                        <a:latin typeface="Calibri"/>
                        <a:ea typeface="Calibri"/>
                      </a:endParaRPr>
                    </a:p>
                  </a:txBody>
                  <a:tcPr marL="57122" marR="57122" marT="0" marB="0" anchor="b"/>
                </a:tc>
                <a:tc>
                  <a:txBody>
                    <a:bodyPr/>
                    <a:lstStyle/>
                    <a:p>
                      <a:pPr algn="r">
                        <a:lnSpc>
                          <a:spcPct val="300000"/>
                        </a:lnSpc>
                        <a:spcAft>
                          <a:spcPts val="0"/>
                        </a:spcAft>
                      </a:pPr>
                      <a:r>
                        <a:rPr lang="ru-RU" sz="1100">
                          <a:effectLst/>
                        </a:rPr>
                        <a:t>3,66</a:t>
                      </a:r>
                      <a:endParaRPr lang="ru-RU" sz="1100">
                        <a:effectLst/>
                        <a:latin typeface="Calibri"/>
                        <a:ea typeface="Calibri"/>
                      </a:endParaRPr>
                    </a:p>
                  </a:txBody>
                  <a:tcPr marL="57122" marR="57122" marT="0" marB="0" anchor="b"/>
                </a:tc>
                <a:tc>
                  <a:txBody>
                    <a:bodyPr/>
                    <a:lstStyle/>
                    <a:p>
                      <a:pPr algn="r">
                        <a:lnSpc>
                          <a:spcPct val="300000"/>
                        </a:lnSpc>
                        <a:spcAft>
                          <a:spcPts val="0"/>
                        </a:spcAft>
                      </a:pPr>
                      <a:r>
                        <a:rPr lang="ru-RU" sz="1100">
                          <a:effectLst/>
                        </a:rPr>
                        <a:t>4326</a:t>
                      </a:r>
                      <a:endParaRPr lang="ru-RU" sz="1100">
                        <a:effectLst/>
                        <a:latin typeface="Calibri"/>
                        <a:ea typeface="Calibri"/>
                      </a:endParaRPr>
                    </a:p>
                  </a:txBody>
                  <a:tcPr marL="57122" marR="57122" marT="0" marB="0" anchor="b"/>
                </a:tc>
                <a:tc>
                  <a:txBody>
                    <a:bodyPr/>
                    <a:lstStyle/>
                    <a:p>
                      <a:pPr algn="r">
                        <a:lnSpc>
                          <a:spcPct val="300000"/>
                        </a:lnSpc>
                        <a:spcAft>
                          <a:spcPts val="0"/>
                        </a:spcAft>
                      </a:pPr>
                      <a:r>
                        <a:rPr lang="ru-RU" sz="1100">
                          <a:effectLst/>
                        </a:rPr>
                        <a:t>46,51</a:t>
                      </a:r>
                      <a:endParaRPr lang="ru-RU" sz="1100">
                        <a:effectLst/>
                        <a:latin typeface="Calibri"/>
                        <a:ea typeface="Calibri"/>
                      </a:endParaRPr>
                    </a:p>
                  </a:txBody>
                  <a:tcPr marL="57122" marR="57122" marT="0" marB="0" anchor="b"/>
                </a:tc>
                <a:tc>
                  <a:txBody>
                    <a:bodyPr/>
                    <a:lstStyle/>
                    <a:p>
                      <a:pPr algn="r">
                        <a:lnSpc>
                          <a:spcPct val="300000"/>
                        </a:lnSpc>
                        <a:spcAft>
                          <a:spcPts val="0"/>
                        </a:spcAft>
                      </a:pPr>
                      <a:r>
                        <a:rPr lang="ru-RU" sz="1100">
                          <a:effectLst/>
                        </a:rPr>
                        <a:t>3526</a:t>
                      </a:r>
                      <a:endParaRPr lang="ru-RU" sz="1100">
                        <a:effectLst/>
                        <a:latin typeface="Calibri"/>
                        <a:ea typeface="Calibri"/>
                      </a:endParaRPr>
                    </a:p>
                  </a:txBody>
                  <a:tcPr marL="57122" marR="57122" marT="0" marB="0" anchor="b"/>
                </a:tc>
                <a:tc gridSpan="2">
                  <a:txBody>
                    <a:bodyPr/>
                    <a:lstStyle/>
                    <a:p>
                      <a:pPr algn="r">
                        <a:lnSpc>
                          <a:spcPct val="300000"/>
                        </a:lnSpc>
                        <a:spcAft>
                          <a:spcPts val="0"/>
                        </a:spcAft>
                      </a:pPr>
                      <a:r>
                        <a:rPr lang="ru-RU" sz="1100">
                          <a:effectLst/>
                        </a:rPr>
                        <a:t>37,91</a:t>
                      </a:r>
                      <a:endParaRPr lang="ru-RU" sz="1100">
                        <a:effectLst/>
                        <a:latin typeface="Calibri"/>
                        <a:ea typeface="Calibri"/>
                      </a:endParaRPr>
                    </a:p>
                  </a:txBody>
                  <a:tcPr marL="57122" marR="57122" marT="0" marB="0" anchor="b"/>
                </a:tc>
                <a:tc hMerge="1">
                  <a:txBody>
                    <a:bodyPr/>
                    <a:lstStyle/>
                    <a:p>
                      <a:endParaRPr lang="ru-RU"/>
                    </a:p>
                  </a:txBody>
                  <a:tcPr/>
                </a:tc>
                <a:tc>
                  <a:txBody>
                    <a:bodyPr/>
                    <a:lstStyle/>
                    <a:p>
                      <a:pPr algn="r">
                        <a:lnSpc>
                          <a:spcPct val="300000"/>
                        </a:lnSpc>
                        <a:spcAft>
                          <a:spcPts val="0"/>
                        </a:spcAft>
                      </a:pPr>
                      <a:r>
                        <a:rPr lang="ru-RU" sz="1100">
                          <a:effectLst/>
                        </a:rPr>
                        <a:t>1109</a:t>
                      </a:r>
                      <a:endParaRPr lang="ru-RU" sz="1100">
                        <a:effectLst/>
                        <a:latin typeface="Calibri"/>
                        <a:ea typeface="Calibri"/>
                      </a:endParaRPr>
                    </a:p>
                  </a:txBody>
                  <a:tcPr marL="57122" marR="57122" marT="0" marB="0" anchor="b"/>
                </a:tc>
                <a:tc gridSpan="2">
                  <a:txBody>
                    <a:bodyPr/>
                    <a:lstStyle/>
                    <a:p>
                      <a:pPr algn="r">
                        <a:lnSpc>
                          <a:spcPct val="300000"/>
                        </a:lnSpc>
                        <a:spcAft>
                          <a:spcPts val="0"/>
                        </a:spcAft>
                      </a:pPr>
                      <a:r>
                        <a:rPr lang="ru-RU" sz="1100">
                          <a:effectLst/>
                        </a:rPr>
                        <a:t>11,92</a:t>
                      </a:r>
                      <a:endParaRPr lang="ru-RU" sz="1100">
                        <a:effectLst/>
                        <a:latin typeface="Calibri"/>
                        <a:ea typeface="Calibri"/>
                      </a:endParaRPr>
                    </a:p>
                  </a:txBody>
                  <a:tcPr marL="57122" marR="57122" marT="0" marB="0" anchor="b"/>
                </a:tc>
                <a:tc hMerge="1">
                  <a:txBody>
                    <a:bodyPr/>
                    <a:lstStyle/>
                    <a:p>
                      <a:endParaRPr lang="ru-RU"/>
                    </a:p>
                  </a:txBody>
                  <a:tcPr/>
                </a:tc>
              </a:tr>
              <a:tr h="1333193">
                <a:tc>
                  <a:txBody>
                    <a:bodyPr/>
                    <a:lstStyle/>
                    <a:p>
                      <a:pPr>
                        <a:lnSpc>
                          <a:spcPct val="105000"/>
                        </a:lnSpc>
                        <a:spcAft>
                          <a:spcPts val="0"/>
                        </a:spcAft>
                      </a:pPr>
                      <a:r>
                        <a:rPr lang="ru-RU" sz="1100">
                          <a:effectLst/>
                        </a:rPr>
                        <a:t>Юго-Восточный округ</a:t>
                      </a:r>
                      <a:endParaRPr lang="ru-RU" sz="1100">
                        <a:effectLst/>
                        <a:latin typeface="Calibri"/>
                        <a:ea typeface="Calibri"/>
                      </a:endParaRPr>
                    </a:p>
                  </a:txBody>
                  <a:tcPr marL="57122" marR="57122" marT="0" marB="0"/>
                </a:tc>
                <a:tc gridSpan="2">
                  <a:txBody>
                    <a:bodyPr/>
                    <a:lstStyle/>
                    <a:p>
                      <a:pPr algn="ctr">
                        <a:lnSpc>
                          <a:spcPct val="105000"/>
                        </a:lnSpc>
                        <a:spcAft>
                          <a:spcPts val="0"/>
                        </a:spcAft>
                      </a:pPr>
                      <a:r>
                        <a:rPr lang="ru-RU" sz="1000">
                          <a:effectLst/>
                        </a:rPr>
                        <a:t>140</a:t>
                      </a:r>
                      <a:endParaRPr lang="ru-RU" sz="1100">
                        <a:effectLst/>
                        <a:latin typeface="Calibri"/>
                        <a:ea typeface="Calibri"/>
                      </a:endParaRPr>
                    </a:p>
                  </a:txBody>
                  <a:tcPr marL="57122" marR="57122" marT="0" marB="0"/>
                </a:tc>
                <a:tc hMerge="1">
                  <a:txBody>
                    <a:bodyPr/>
                    <a:lstStyle/>
                    <a:p>
                      <a:endParaRPr lang="ru-RU"/>
                    </a:p>
                  </a:txBody>
                  <a:tcPr/>
                </a:tc>
                <a:tc>
                  <a:txBody>
                    <a:bodyPr/>
                    <a:lstStyle/>
                    <a:p>
                      <a:pPr algn="r">
                        <a:lnSpc>
                          <a:spcPct val="300000"/>
                        </a:lnSpc>
                        <a:spcAft>
                          <a:spcPts val="0"/>
                        </a:spcAft>
                      </a:pPr>
                      <a:r>
                        <a:rPr lang="ru-RU" sz="1100">
                          <a:effectLst/>
                        </a:rPr>
                        <a:t>3</a:t>
                      </a:r>
                      <a:endParaRPr lang="ru-RU" sz="1100">
                        <a:effectLst/>
                        <a:latin typeface="Calibri"/>
                        <a:ea typeface="Calibri"/>
                      </a:endParaRPr>
                    </a:p>
                  </a:txBody>
                  <a:tcPr marL="57122" marR="57122" marT="0" marB="0" anchor="ctr"/>
                </a:tc>
                <a:tc>
                  <a:txBody>
                    <a:bodyPr/>
                    <a:lstStyle/>
                    <a:p>
                      <a:pPr algn="r">
                        <a:lnSpc>
                          <a:spcPct val="300000"/>
                        </a:lnSpc>
                        <a:spcAft>
                          <a:spcPts val="0"/>
                        </a:spcAft>
                      </a:pPr>
                      <a:r>
                        <a:rPr lang="ru-RU" sz="1100">
                          <a:effectLst/>
                        </a:rPr>
                        <a:t>1,3</a:t>
                      </a:r>
                      <a:endParaRPr lang="ru-RU" sz="1100">
                        <a:effectLst/>
                        <a:latin typeface="Calibri"/>
                        <a:ea typeface="Calibri"/>
                      </a:endParaRPr>
                    </a:p>
                  </a:txBody>
                  <a:tcPr marL="57122" marR="57122" marT="0" marB="0" anchor="ctr"/>
                </a:tc>
                <a:tc>
                  <a:txBody>
                    <a:bodyPr/>
                    <a:lstStyle/>
                    <a:p>
                      <a:pPr algn="r">
                        <a:lnSpc>
                          <a:spcPct val="300000"/>
                        </a:lnSpc>
                        <a:spcAft>
                          <a:spcPts val="0"/>
                        </a:spcAft>
                      </a:pPr>
                      <a:r>
                        <a:rPr lang="ru-RU" sz="1100">
                          <a:effectLst/>
                        </a:rPr>
                        <a:t>66</a:t>
                      </a:r>
                      <a:endParaRPr lang="ru-RU" sz="1100">
                        <a:effectLst/>
                        <a:latin typeface="Calibri"/>
                        <a:ea typeface="Calibri"/>
                      </a:endParaRPr>
                    </a:p>
                  </a:txBody>
                  <a:tcPr marL="57122" marR="57122" marT="0" marB="0" anchor="ctr"/>
                </a:tc>
                <a:tc>
                  <a:txBody>
                    <a:bodyPr/>
                    <a:lstStyle/>
                    <a:p>
                      <a:pPr algn="r">
                        <a:lnSpc>
                          <a:spcPct val="300000"/>
                        </a:lnSpc>
                        <a:spcAft>
                          <a:spcPts val="0"/>
                        </a:spcAft>
                      </a:pPr>
                      <a:r>
                        <a:rPr lang="ru-RU" sz="1100" dirty="0">
                          <a:effectLst/>
                        </a:rPr>
                        <a:t>55</a:t>
                      </a:r>
                      <a:endParaRPr lang="ru-RU" sz="1100" dirty="0">
                        <a:effectLst/>
                        <a:latin typeface="Calibri"/>
                        <a:ea typeface="Calibri"/>
                      </a:endParaRPr>
                    </a:p>
                  </a:txBody>
                  <a:tcPr marL="57122" marR="57122" marT="0" marB="0" anchor="ctr"/>
                </a:tc>
                <a:tc>
                  <a:txBody>
                    <a:bodyPr/>
                    <a:lstStyle/>
                    <a:p>
                      <a:pPr algn="r">
                        <a:lnSpc>
                          <a:spcPct val="300000"/>
                        </a:lnSpc>
                        <a:spcAft>
                          <a:spcPts val="0"/>
                        </a:spcAft>
                      </a:pPr>
                      <a:r>
                        <a:rPr lang="ru-RU" sz="1100">
                          <a:effectLst/>
                        </a:rPr>
                        <a:t>57</a:t>
                      </a:r>
                      <a:endParaRPr lang="ru-RU" sz="1100">
                        <a:effectLst/>
                        <a:latin typeface="Calibri"/>
                        <a:ea typeface="Calibri"/>
                      </a:endParaRPr>
                    </a:p>
                  </a:txBody>
                  <a:tcPr marL="57122" marR="57122" marT="0" marB="0" anchor="ctr"/>
                </a:tc>
                <a:tc gridSpan="2">
                  <a:txBody>
                    <a:bodyPr/>
                    <a:lstStyle/>
                    <a:p>
                      <a:pPr algn="r">
                        <a:lnSpc>
                          <a:spcPct val="300000"/>
                        </a:lnSpc>
                        <a:spcAft>
                          <a:spcPts val="0"/>
                        </a:spcAft>
                      </a:pPr>
                      <a:r>
                        <a:rPr lang="ru-RU" sz="1100">
                          <a:effectLst/>
                        </a:rPr>
                        <a:t>36,6</a:t>
                      </a:r>
                      <a:endParaRPr lang="ru-RU" sz="1100">
                        <a:effectLst/>
                        <a:latin typeface="Calibri"/>
                        <a:ea typeface="Calibri"/>
                      </a:endParaRPr>
                    </a:p>
                  </a:txBody>
                  <a:tcPr marL="57122" marR="57122" marT="0" marB="0" anchor="ctr"/>
                </a:tc>
                <a:tc hMerge="1">
                  <a:txBody>
                    <a:bodyPr/>
                    <a:lstStyle/>
                    <a:p>
                      <a:endParaRPr lang="ru-RU"/>
                    </a:p>
                  </a:txBody>
                  <a:tcPr/>
                </a:tc>
                <a:tc>
                  <a:txBody>
                    <a:bodyPr/>
                    <a:lstStyle/>
                    <a:p>
                      <a:pPr algn="r">
                        <a:lnSpc>
                          <a:spcPct val="300000"/>
                        </a:lnSpc>
                        <a:spcAft>
                          <a:spcPts val="0"/>
                        </a:spcAft>
                      </a:pPr>
                      <a:r>
                        <a:rPr lang="ru-RU" sz="1100">
                          <a:effectLst/>
                        </a:rPr>
                        <a:t>14</a:t>
                      </a:r>
                      <a:endParaRPr lang="ru-RU" sz="1100">
                        <a:effectLst/>
                        <a:latin typeface="Calibri"/>
                        <a:ea typeface="Calibri"/>
                      </a:endParaRPr>
                    </a:p>
                  </a:txBody>
                  <a:tcPr marL="57122" marR="57122" marT="0" marB="0" anchor="ctr"/>
                </a:tc>
                <a:tc gridSpan="2">
                  <a:txBody>
                    <a:bodyPr/>
                    <a:lstStyle/>
                    <a:p>
                      <a:pPr algn="r">
                        <a:lnSpc>
                          <a:spcPct val="300000"/>
                        </a:lnSpc>
                        <a:spcAft>
                          <a:spcPts val="0"/>
                        </a:spcAft>
                      </a:pPr>
                      <a:r>
                        <a:rPr lang="ru-RU" sz="1100" dirty="0">
                          <a:effectLst/>
                        </a:rPr>
                        <a:t>7,1</a:t>
                      </a:r>
                      <a:endParaRPr lang="ru-RU" sz="1100" dirty="0">
                        <a:effectLst/>
                        <a:latin typeface="Calibri"/>
                        <a:ea typeface="Calibri"/>
                      </a:endParaRPr>
                    </a:p>
                  </a:txBody>
                  <a:tcPr marL="57122" marR="57122" marT="0" marB="0" anchor="ctr"/>
                </a:tc>
                <a:tc h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765175"/>
            <a:ext cx="8229600" cy="719138"/>
          </a:xfrm>
        </p:spPr>
        <p:txBody>
          <a:bodyPr>
            <a:noAutofit/>
          </a:bodyPr>
          <a:lstStyle/>
          <a:p>
            <a:pPr fontAlgn="auto">
              <a:spcAft>
                <a:spcPts val="0"/>
              </a:spcAft>
              <a:defRPr/>
            </a:pPr>
            <a:r>
              <a:rPr lang="ru-RU" sz="2800" dirty="0"/>
              <a:t>Нормативно-правовое обеспечение ВПР</a:t>
            </a:r>
            <a:br>
              <a:rPr lang="ru-RU" sz="2800" dirty="0"/>
            </a:br>
            <a:endParaRPr lang="ru-RU" sz="2800" dirty="0"/>
          </a:p>
        </p:txBody>
      </p:sp>
      <p:sp>
        <p:nvSpPr>
          <p:cNvPr id="3" name="Объект 2"/>
          <p:cNvSpPr>
            <a:spLocks noGrp="1"/>
          </p:cNvSpPr>
          <p:nvPr>
            <p:ph idx="1"/>
          </p:nvPr>
        </p:nvSpPr>
        <p:spPr/>
        <p:txBody>
          <a:bodyPr rtlCol="0">
            <a:normAutofit fontScale="70000" lnSpcReduction="20000"/>
          </a:bodyPr>
          <a:lstStyle/>
          <a:p>
            <a:pPr marL="182880" indent="-182880" fontAlgn="auto">
              <a:spcAft>
                <a:spcPts val="0"/>
              </a:spcAft>
              <a:buFont typeface="Arial" pitchFamily="34" charset="0"/>
              <a:buChar char="•"/>
              <a:defRPr/>
            </a:pPr>
            <a:r>
              <a:rPr lang="ru-RU" dirty="0" smtClean="0"/>
              <a:t>Приказ </a:t>
            </a:r>
            <a:r>
              <a:rPr lang="ru-RU" dirty="0"/>
              <a:t>Министерства образования и науки Российской Федерации от 31 мая 2021 г. № 287 «Об утверждении федерального государственного образовательного стандарта основного общего образования»;</a:t>
            </a:r>
          </a:p>
          <a:p>
            <a:pPr marL="182880" indent="-182880" fontAlgn="auto">
              <a:spcAft>
                <a:spcPts val="0"/>
              </a:spcAft>
              <a:buFont typeface="Arial" pitchFamily="34" charset="0"/>
              <a:buChar char="•"/>
              <a:defRPr/>
            </a:pPr>
            <a:r>
              <a:rPr lang="ru-RU" dirty="0" smtClean="0"/>
              <a:t>Приказ </a:t>
            </a:r>
            <a:r>
              <a:rPr lang="ru-RU" dirty="0"/>
              <a:t>Федеральной службы по надзору в сфере образования и науки от 21.12.2023 №2160 «О проведении Федеральной службой по надзору в </a:t>
            </a:r>
            <a:r>
              <a:rPr lang="ru-RU" dirty="0" smtClean="0"/>
              <a:t>сфере образования</a:t>
            </a:r>
            <a:r>
              <a:rPr lang="ru-RU" dirty="0"/>
              <a:t>	и	науки	мониторинга	</a:t>
            </a:r>
            <a:r>
              <a:rPr lang="ru-RU" dirty="0" smtClean="0"/>
              <a:t>качества</a:t>
            </a:r>
          </a:p>
          <a:p>
            <a:pPr marL="0" indent="0" fontAlgn="auto">
              <a:spcAft>
                <a:spcPts val="0"/>
              </a:spcAft>
              <a:buFont typeface="Arial" pitchFamily="34" charset="0"/>
              <a:buNone/>
              <a:defRPr/>
            </a:pPr>
            <a:r>
              <a:rPr lang="ru-RU" dirty="0" smtClean="0"/>
              <a:t>подготовки </a:t>
            </a:r>
            <a:r>
              <a:rPr lang="ru-RU" dirty="0"/>
              <a:t>обучающихся общеобразовательных организаций в форме всероссийских проверочных работ в 2024 году»;</a:t>
            </a:r>
          </a:p>
          <a:p>
            <a:pPr marL="182880" indent="-182880" fontAlgn="auto">
              <a:spcAft>
                <a:spcPts val="0"/>
              </a:spcAft>
              <a:buFont typeface="Arial" pitchFamily="34" charset="0"/>
              <a:buChar char="•"/>
              <a:defRPr/>
            </a:pPr>
            <a:r>
              <a:rPr lang="ru-RU" dirty="0" smtClean="0"/>
              <a:t>Письмо </a:t>
            </a:r>
            <a:r>
              <a:rPr lang="ru-RU" dirty="0"/>
              <a:t>Федеральной службы по надзору в сфере образования и науки от 05.02.2024 №02-14 «О проведении ВПР в 2024 году»;</a:t>
            </a:r>
          </a:p>
          <a:p>
            <a:pPr marL="182880" indent="-182880" fontAlgn="auto">
              <a:spcAft>
                <a:spcPts val="0"/>
              </a:spcAft>
              <a:buFont typeface="Arial" pitchFamily="34" charset="0"/>
              <a:buChar char="•"/>
              <a:defRPr/>
            </a:pPr>
            <a:r>
              <a:rPr lang="ru-RU" dirty="0" smtClean="0"/>
              <a:t>Письмо </a:t>
            </a:r>
            <a:r>
              <a:rPr lang="ru-RU" dirty="0"/>
              <a:t>Федеральной службы по надзору в сфере образования и науки от 04.03.2024 №08-67 «Об организации выборочного проведения ВПР с контролем объективности результатов»;</a:t>
            </a:r>
          </a:p>
          <a:p>
            <a:pPr marL="182880" indent="-182880" fontAlgn="auto">
              <a:spcAft>
                <a:spcPts val="0"/>
              </a:spcAft>
              <a:buFont typeface="Arial" pitchFamily="34" charset="0"/>
              <a:buChar char="•"/>
              <a:defRPr/>
            </a:pPr>
            <a:r>
              <a:rPr lang="ru-RU" dirty="0" smtClean="0"/>
              <a:t>Распоряжение </a:t>
            </a:r>
            <a:r>
              <a:rPr lang="ru-RU" dirty="0"/>
              <a:t>министерства образования и науки Самарской области от 15.02.2024 № 197-р «О проведении всероссийских проверочных работ на территории Самарской области в 2024 году</a:t>
            </a:r>
            <a:r>
              <a:rPr lang="ru-RU" dirty="0" smtClean="0"/>
              <a:t>»;</a:t>
            </a:r>
            <a:r>
              <a:rPr lang="ru-RU" dirty="0"/>
              <a:t> </a:t>
            </a:r>
          </a:p>
          <a:p>
            <a:pPr marL="182880" indent="-182880" fontAlgn="auto">
              <a:spcAft>
                <a:spcPts val="0"/>
              </a:spcAft>
              <a:buFont typeface="Arial" pitchFamily="34" charset="0"/>
              <a:buChar char="•"/>
              <a:defRPr/>
            </a:pPr>
            <a:r>
              <a:rPr lang="ru-RU" dirty="0" smtClean="0"/>
              <a:t>Распоряжение </a:t>
            </a:r>
            <a:r>
              <a:rPr lang="ru-RU" dirty="0"/>
              <a:t>министерства образования и науки Самарской области от 01.03.2023 № 227-р «Об осуществлении контроля объективности результатов ВПР в 2023 году»</a:t>
            </a:r>
          </a:p>
          <a:p>
            <a:pPr marL="182880" indent="-182880" fontAlgn="auto">
              <a:spcAft>
                <a:spcPts val="0"/>
              </a:spcAft>
              <a:buFont typeface="Arial" pitchFamily="34" charset="0"/>
              <a:buChar char="•"/>
              <a:defRPr/>
            </a:pPr>
            <a:endParaRPr lang="ru-RU" dirty="0"/>
          </a:p>
        </p:txBody>
      </p:sp>
    </p:spTree>
    <p:extLst>
      <p:ext uri="{BB962C8B-B14F-4D97-AF65-F5344CB8AC3E}">
        <p14:creationId xmlns="" xmlns:p14="http://schemas.microsoft.com/office/powerpoint/2010/main" val="3380017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Распределение групп баллов по ОО Юго-Восточного управления</a:t>
            </a:r>
            <a:br>
              <a:rPr lang="ru-RU" sz="2800" dirty="0"/>
            </a:br>
            <a:endParaRPr lang="ru-RU" sz="2800" dirty="0"/>
          </a:p>
        </p:txBody>
      </p:sp>
      <p:graphicFrame>
        <p:nvGraphicFramePr>
          <p:cNvPr id="6" name="Диаграмма 5"/>
          <p:cNvGraphicFramePr>
            <a:graphicFrameLocks/>
          </p:cNvGraphicFramePr>
          <p:nvPr>
            <p:extLst>
              <p:ext uri="{D42A27DB-BD31-4B8C-83A1-F6EECF244321}">
                <p14:modId xmlns="" xmlns:p14="http://schemas.microsoft.com/office/powerpoint/2010/main" val="3607961727"/>
              </p:ext>
            </p:extLst>
          </p:nvPr>
        </p:nvGraphicFramePr>
        <p:xfrm>
          <a:off x="467544" y="1340768"/>
          <a:ext cx="8424936"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84450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Доля участников, получивших отметки «3», «4» и «5» %</a:t>
            </a: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542590031"/>
              </p:ext>
            </p:extLst>
          </p:nvPr>
        </p:nvGraphicFramePr>
        <p:xfrm>
          <a:off x="467544" y="16288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833980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Выполнение заданий ВПР по физике в </a:t>
            </a:r>
            <a:r>
              <a:rPr lang="ru-RU" sz="2800" dirty="0" smtClean="0"/>
              <a:t>8 </a:t>
            </a:r>
            <a:r>
              <a:rPr lang="ru-RU" sz="2800" dirty="0"/>
              <a:t>классе </a:t>
            </a:r>
          </a:p>
        </p:txBody>
      </p:sp>
      <p:sp>
        <p:nvSpPr>
          <p:cNvPr id="3" name="Объект 2"/>
          <p:cNvSpPr>
            <a:spLocks noGrp="1"/>
          </p:cNvSpPr>
          <p:nvPr>
            <p:ph idx="1"/>
          </p:nvPr>
        </p:nvSpPr>
        <p:spPr>
          <a:xfrm>
            <a:off x="457200" y="1600200"/>
            <a:ext cx="8507288" cy="4876800"/>
          </a:xfrm>
        </p:spPr>
        <p:txBody>
          <a:bodyPr/>
          <a:lstStyle/>
          <a:p>
            <a:pPr marL="0" indent="0">
              <a:buNone/>
            </a:pPr>
            <a:endParaRPr lang="ru-RU" dirty="0"/>
          </a:p>
        </p:txBody>
      </p:sp>
      <p:graphicFrame>
        <p:nvGraphicFramePr>
          <p:cNvPr id="5" name="Диаграмма 4"/>
          <p:cNvGraphicFramePr/>
          <p:nvPr>
            <p:extLst>
              <p:ext uri="{D42A27DB-BD31-4B8C-83A1-F6EECF244321}">
                <p14:modId xmlns="" xmlns:p14="http://schemas.microsoft.com/office/powerpoint/2010/main" val="419974673"/>
              </p:ext>
            </p:extLst>
          </p:nvPr>
        </p:nvGraphicFramePr>
        <p:xfrm>
          <a:off x="467544" y="1628800"/>
          <a:ext cx="7920880" cy="46805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5660068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712968"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3883698586"/>
              </p:ext>
            </p:extLst>
          </p:nvPr>
        </p:nvGraphicFramePr>
        <p:xfrm>
          <a:off x="251520" y="1628800"/>
          <a:ext cx="8712968" cy="4797617"/>
        </p:xfrm>
        <a:graphic>
          <a:graphicData uri="http://schemas.openxmlformats.org/drawingml/2006/table">
            <a:tbl>
              <a:tblPr firstRow="1" firstCol="1" bandRow="1">
                <a:tableStyleId>{5C22544A-7EE6-4342-B048-85BDC9FD1C3A}</a:tableStyleId>
              </a:tblPr>
              <a:tblGrid>
                <a:gridCol w="5934830"/>
                <a:gridCol w="757998"/>
                <a:gridCol w="1136551"/>
                <a:gridCol w="883589"/>
              </a:tblGrid>
              <a:tr h="962217">
                <a:tc>
                  <a:txBody>
                    <a:bodyPr/>
                    <a:lstStyle/>
                    <a:p>
                      <a:pPr algn="ctr">
                        <a:lnSpc>
                          <a:spcPct val="100000"/>
                        </a:lnSpc>
                        <a:spcAft>
                          <a:spcPts val="190"/>
                        </a:spcAft>
                      </a:pPr>
                      <a:r>
                        <a:rPr lang="ru-RU" sz="1600" dirty="0" smtClean="0">
                          <a:effectLst/>
                        </a:rPr>
                        <a:t>Блоки </a:t>
                      </a:r>
                      <a:r>
                        <a:rPr lang="ru-RU" sz="1600" dirty="0">
                          <a:effectLst/>
                        </a:rPr>
                        <a:t>ПООП обучающийся научится / получит возможность научиться или проверяемые требования (умения) в соответствии с ФГОС</a:t>
                      </a:r>
                      <a:endParaRPr lang="ru-RU" sz="1600" dirty="0">
                        <a:effectLst/>
                        <a:latin typeface="Calibri"/>
                        <a:ea typeface="Calibri"/>
                      </a:endParaRPr>
                    </a:p>
                  </a:txBody>
                  <a:tcPr marL="49688" marR="49688" marT="0" marB="0"/>
                </a:tc>
                <a:tc>
                  <a:txBody>
                    <a:bodyPr/>
                    <a:lstStyle/>
                    <a:p>
                      <a:pPr>
                        <a:lnSpc>
                          <a:spcPct val="100000"/>
                        </a:lnSpc>
                        <a:spcAft>
                          <a:spcPts val="190"/>
                        </a:spcAft>
                      </a:pPr>
                      <a:r>
                        <a:rPr lang="ru-RU" sz="1600" dirty="0">
                          <a:effectLst/>
                        </a:rPr>
                        <a:t>Макс</a:t>
                      </a:r>
                    </a:p>
                    <a:p>
                      <a:pPr>
                        <a:lnSpc>
                          <a:spcPct val="100000"/>
                        </a:lnSpc>
                        <a:spcAft>
                          <a:spcPts val="190"/>
                        </a:spcAft>
                      </a:pPr>
                      <a:r>
                        <a:rPr lang="ru-RU" sz="1600" dirty="0">
                          <a:effectLst/>
                        </a:rPr>
                        <a:t>балл</a:t>
                      </a:r>
                      <a:endParaRPr lang="ru-RU" sz="1600" dirty="0">
                        <a:effectLst/>
                        <a:latin typeface="Calibri"/>
                        <a:ea typeface="Calibri"/>
                      </a:endParaRPr>
                    </a:p>
                  </a:txBody>
                  <a:tcPr marL="49688" marR="49688" marT="0" marB="0"/>
                </a:tc>
                <a:tc>
                  <a:txBody>
                    <a:bodyPr/>
                    <a:lstStyle/>
                    <a:p>
                      <a:pPr>
                        <a:lnSpc>
                          <a:spcPct val="100000"/>
                        </a:lnSpc>
                        <a:spcAft>
                          <a:spcPts val="190"/>
                        </a:spcAft>
                      </a:pPr>
                      <a:r>
                        <a:rPr lang="ru-RU" sz="1600" dirty="0">
                          <a:effectLst/>
                        </a:rPr>
                        <a:t>Юго-</a:t>
                      </a:r>
                    </a:p>
                    <a:p>
                      <a:pPr>
                        <a:lnSpc>
                          <a:spcPct val="100000"/>
                        </a:lnSpc>
                        <a:spcAft>
                          <a:spcPts val="190"/>
                        </a:spcAft>
                      </a:pPr>
                      <a:r>
                        <a:rPr lang="ru-RU" sz="1600" dirty="0" err="1">
                          <a:effectLst/>
                        </a:rPr>
                        <a:t>Восточн</a:t>
                      </a:r>
                      <a:r>
                        <a:rPr lang="ru-RU" sz="1600" dirty="0">
                          <a:effectLst/>
                        </a:rPr>
                        <a:t>.</a:t>
                      </a:r>
                      <a:endParaRPr lang="ru-RU" sz="1600" dirty="0">
                        <a:effectLst/>
                        <a:latin typeface="Calibri"/>
                        <a:ea typeface="Calibri"/>
                      </a:endParaRPr>
                    </a:p>
                  </a:txBody>
                  <a:tcPr marL="49688" marR="49688" marT="0" marB="0"/>
                </a:tc>
                <a:tc>
                  <a:txBody>
                    <a:bodyPr/>
                    <a:lstStyle/>
                    <a:p>
                      <a:pPr>
                        <a:lnSpc>
                          <a:spcPct val="100000"/>
                        </a:lnSpc>
                        <a:spcAft>
                          <a:spcPts val="190"/>
                        </a:spcAft>
                      </a:pPr>
                      <a:r>
                        <a:rPr lang="ru-RU" sz="1600" dirty="0" err="1">
                          <a:effectLst/>
                        </a:rPr>
                        <a:t>Самарск</a:t>
                      </a:r>
                      <a:r>
                        <a:rPr lang="ru-RU" sz="1600" dirty="0">
                          <a:effectLst/>
                        </a:rPr>
                        <a:t>.</a:t>
                      </a:r>
                    </a:p>
                    <a:p>
                      <a:pPr>
                        <a:lnSpc>
                          <a:spcPct val="100000"/>
                        </a:lnSpc>
                        <a:spcAft>
                          <a:spcPts val="190"/>
                        </a:spcAft>
                      </a:pPr>
                      <a:r>
                        <a:rPr lang="ru-RU" sz="1600" dirty="0">
                          <a:effectLst/>
                        </a:rPr>
                        <a:t>Обл.</a:t>
                      </a:r>
                      <a:endParaRPr lang="ru-RU" sz="1600" dirty="0">
                        <a:effectLst/>
                        <a:latin typeface="Calibri"/>
                        <a:ea typeface="Calibri"/>
                      </a:endParaRPr>
                    </a:p>
                  </a:txBody>
                  <a:tcPr marL="49688" marR="49688" marT="0" marB="0"/>
                </a:tc>
              </a:tr>
              <a:tr h="3646295">
                <a:tc>
                  <a:txBody>
                    <a:bodyPr/>
                    <a:lstStyle/>
                    <a:p>
                      <a:pPr algn="just">
                        <a:lnSpc>
                          <a:spcPts val="1200"/>
                        </a:lnSpc>
                        <a:spcAft>
                          <a:spcPts val="190"/>
                        </a:spcAft>
                      </a:pPr>
                      <a:endParaRPr lang="ru-RU" sz="1600" dirty="0" smtClean="0">
                        <a:effectLst/>
                      </a:endParaRPr>
                    </a:p>
                    <a:p>
                      <a:pPr algn="just">
                        <a:lnSpc>
                          <a:spcPct val="100000"/>
                        </a:lnSpc>
                        <a:spcAft>
                          <a:spcPts val="190"/>
                        </a:spcAft>
                      </a:pPr>
                      <a:r>
                        <a:rPr lang="ru-RU" sz="1600" dirty="0" smtClean="0">
                          <a:effectLst/>
                        </a:rPr>
                        <a:t>5</a:t>
                      </a:r>
                      <a:r>
                        <a:rPr lang="ru-RU" sz="1600" dirty="0">
                          <a:effectLst/>
                        </a:rPr>
                        <a:t>. </a:t>
                      </a:r>
                      <a:r>
                        <a:rPr lang="ru-RU" sz="1600" dirty="0" smtClean="0">
                          <a:effectLst/>
                        </a:rPr>
                        <a:t>Интерпретировать </a:t>
                      </a:r>
                      <a:r>
                        <a:rPr lang="ru-RU" sz="1600" dirty="0">
                          <a:effectLst/>
                        </a:rPr>
                        <a:t>результаты наблюдений и опытов;  решать задачи, используя формулы, связывающие физические величины (количество теплоты, температура, удельная теплоемкость вещества): на основе анализа условия задачи выделять физические величины и формулы, необходимые для ее решения, проводить расчеты;  решать задачи, используя физические законы (закон Ома для участка цепи, закон Джоуля - Ленца) и формулы, связывающие физические величины (сила тока, электрическое напряжение, электрическое сопротивление, работа электрического поля, мощность тока): на основе анализа условия задачи выделять физические величины, законы и формулы, необходимые для ее решения, проводить расчеты  </a:t>
                      </a:r>
                      <a:endParaRPr lang="ru-RU" sz="1600" dirty="0">
                        <a:effectLst/>
                        <a:latin typeface="Calibri"/>
                        <a:ea typeface="Calibri"/>
                      </a:endParaRPr>
                    </a:p>
                  </a:txBody>
                  <a:tcPr marL="49688" marR="49688" marT="0" marB="0"/>
                </a:tc>
                <a:tc>
                  <a:txBody>
                    <a:bodyPr/>
                    <a:lstStyle/>
                    <a:p>
                      <a:pPr>
                        <a:lnSpc>
                          <a:spcPts val="1200"/>
                        </a:lnSpc>
                        <a:spcAft>
                          <a:spcPts val="190"/>
                        </a:spcAft>
                      </a:pPr>
                      <a:r>
                        <a:rPr lang="ru-RU" sz="1600">
                          <a:effectLst/>
                        </a:rPr>
                        <a:t> </a:t>
                      </a:r>
                    </a:p>
                    <a:p>
                      <a:pPr>
                        <a:lnSpc>
                          <a:spcPts val="1200"/>
                        </a:lnSpc>
                        <a:spcAft>
                          <a:spcPts val="190"/>
                        </a:spcAft>
                      </a:pPr>
                      <a:r>
                        <a:rPr lang="ru-RU" sz="1600">
                          <a:effectLst/>
                        </a:rPr>
                        <a:t> </a:t>
                      </a:r>
                    </a:p>
                    <a:p>
                      <a:pPr>
                        <a:lnSpc>
                          <a:spcPts val="1200"/>
                        </a:lnSpc>
                        <a:spcAft>
                          <a:spcPts val="190"/>
                        </a:spcAft>
                      </a:pPr>
                      <a:r>
                        <a:rPr lang="ru-RU" sz="1600">
                          <a:effectLst/>
                        </a:rPr>
                        <a:t> </a:t>
                      </a:r>
                    </a:p>
                    <a:p>
                      <a:pPr>
                        <a:lnSpc>
                          <a:spcPts val="1200"/>
                        </a:lnSpc>
                        <a:spcAft>
                          <a:spcPts val="190"/>
                        </a:spcAft>
                      </a:pPr>
                      <a:r>
                        <a:rPr lang="ru-RU" sz="1600">
                          <a:effectLst/>
                        </a:rPr>
                        <a:t> </a:t>
                      </a:r>
                    </a:p>
                    <a:p>
                      <a:pPr>
                        <a:lnSpc>
                          <a:spcPts val="1200"/>
                        </a:lnSpc>
                        <a:spcAft>
                          <a:spcPts val="190"/>
                        </a:spcAft>
                      </a:pPr>
                      <a:r>
                        <a:rPr lang="ru-RU" sz="1600">
                          <a:effectLst/>
                        </a:rPr>
                        <a:t>1</a:t>
                      </a:r>
                      <a:endParaRPr lang="ru-RU" sz="1600">
                        <a:effectLst/>
                        <a:latin typeface="Calibri"/>
                        <a:ea typeface="Calibri"/>
                      </a:endParaRPr>
                    </a:p>
                  </a:txBody>
                  <a:tcPr marL="49688" marR="49688" marT="0" marB="0"/>
                </a:tc>
                <a:tc>
                  <a:txBody>
                    <a:bodyPr/>
                    <a:lstStyle/>
                    <a:p>
                      <a:pPr algn="ctr">
                        <a:lnSpc>
                          <a:spcPct val="105000"/>
                        </a:lnSpc>
                        <a:spcAft>
                          <a:spcPts val="0"/>
                        </a:spcAft>
                      </a:pPr>
                      <a:r>
                        <a:rPr lang="ru-RU" sz="1600">
                          <a:effectLst/>
                        </a:rPr>
                        <a:t>75,12</a:t>
                      </a:r>
                      <a:endParaRPr lang="ru-RU" sz="1600">
                        <a:effectLst/>
                        <a:latin typeface="Calibri"/>
                        <a:ea typeface="Calibri"/>
                      </a:endParaRPr>
                    </a:p>
                  </a:txBody>
                  <a:tcPr marL="49688" marR="49688" marT="0" marB="0" anchor="ctr"/>
                </a:tc>
                <a:tc>
                  <a:txBody>
                    <a:bodyPr/>
                    <a:lstStyle/>
                    <a:p>
                      <a:pPr algn="ctr">
                        <a:lnSpc>
                          <a:spcPct val="105000"/>
                        </a:lnSpc>
                        <a:spcAft>
                          <a:spcPts val="0"/>
                        </a:spcAft>
                      </a:pPr>
                      <a:r>
                        <a:rPr lang="ru-RU" sz="1600" dirty="0">
                          <a:effectLst/>
                        </a:rPr>
                        <a:t>69,45</a:t>
                      </a:r>
                      <a:endParaRPr lang="ru-RU" sz="1600" dirty="0">
                        <a:effectLst/>
                        <a:latin typeface="Calibri"/>
                        <a:ea typeface="Calibri"/>
                      </a:endParaRPr>
                    </a:p>
                  </a:txBody>
                  <a:tcPr marL="49688" marR="49688" marT="0" marB="0" anchor="ctr"/>
                </a:tc>
              </a:tr>
            </a:tbl>
          </a:graphicData>
        </a:graphic>
      </p:graphicFrame>
    </p:spTree>
    <p:extLst>
      <p:ext uri="{BB962C8B-B14F-4D97-AF65-F5344CB8AC3E}">
        <p14:creationId xmlns="" xmlns:p14="http://schemas.microsoft.com/office/powerpoint/2010/main" val="15640315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712968"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3011634807"/>
              </p:ext>
            </p:extLst>
          </p:nvPr>
        </p:nvGraphicFramePr>
        <p:xfrm>
          <a:off x="179512" y="2204864"/>
          <a:ext cx="8640960" cy="3024336"/>
        </p:xfrm>
        <a:graphic>
          <a:graphicData uri="http://schemas.openxmlformats.org/drawingml/2006/table">
            <a:tbl>
              <a:tblPr firstRow="1" firstCol="1" bandRow="1">
                <a:tableStyleId>{5C22544A-7EE6-4342-B048-85BDC9FD1C3A}</a:tableStyleId>
              </a:tblPr>
              <a:tblGrid>
                <a:gridCol w="5885782"/>
                <a:gridCol w="751733"/>
                <a:gridCol w="1127158"/>
                <a:gridCol w="876287"/>
              </a:tblGrid>
              <a:tr h="1336335">
                <a:tc>
                  <a:txBody>
                    <a:bodyPr/>
                    <a:lstStyle/>
                    <a:p>
                      <a:pPr algn="ctr">
                        <a:lnSpc>
                          <a:spcPts val="1200"/>
                        </a:lnSpc>
                        <a:spcAft>
                          <a:spcPts val="190"/>
                        </a:spcAft>
                      </a:pPr>
                      <a:endParaRPr lang="ru-RU" sz="1600" dirty="0" smtClean="0">
                        <a:effectLst/>
                      </a:endParaRPr>
                    </a:p>
                    <a:p>
                      <a:pPr algn="ctr">
                        <a:lnSpc>
                          <a:spcPct val="100000"/>
                        </a:lnSpc>
                        <a:spcAft>
                          <a:spcPts val="190"/>
                        </a:spcAft>
                      </a:pPr>
                      <a:r>
                        <a:rPr lang="ru-RU" sz="1600" dirty="0" smtClean="0">
                          <a:effectLst/>
                        </a:rPr>
                        <a:t>Блоки </a:t>
                      </a:r>
                      <a:r>
                        <a:rPr lang="ru-RU" sz="1600" dirty="0">
                          <a:effectLst/>
                        </a:rPr>
                        <a:t>ПООП обучающийся научится / получит возможность научиться или проверяемые требования (умения) в соответствии с ФГОС</a:t>
                      </a:r>
                      <a:endParaRPr lang="ru-RU" sz="1600" dirty="0">
                        <a:effectLst/>
                        <a:latin typeface="Calibri"/>
                        <a:ea typeface="Calibri"/>
                      </a:endParaRPr>
                    </a:p>
                  </a:txBody>
                  <a:tcPr marL="49688" marR="49688" marT="0" marB="0"/>
                </a:tc>
                <a:tc>
                  <a:txBody>
                    <a:bodyPr/>
                    <a:lstStyle/>
                    <a:p>
                      <a:pPr>
                        <a:lnSpc>
                          <a:spcPct val="100000"/>
                        </a:lnSpc>
                        <a:spcAft>
                          <a:spcPts val="190"/>
                        </a:spcAft>
                      </a:pPr>
                      <a:endParaRPr lang="ru-RU" sz="1600" dirty="0" smtClean="0">
                        <a:effectLst/>
                      </a:endParaRPr>
                    </a:p>
                    <a:p>
                      <a:pPr>
                        <a:lnSpc>
                          <a:spcPct val="100000"/>
                        </a:lnSpc>
                        <a:spcAft>
                          <a:spcPts val="190"/>
                        </a:spcAft>
                      </a:pPr>
                      <a:r>
                        <a:rPr lang="ru-RU" sz="1600" dirty="0" smtClean="0">
                          <a:effectLst/>
                        </a:rPr>
                        <a:t>Макс</a:t>
                      </a:r>
                      <a:endParaRPr lang="ru-RU" sz="1600" dirty="0">
                        <a:effectLst/>
                      </a:endParaRPr>
                    </a:p>
                    <a:p>
                      <a:pPr>
                        <a:lnSpc>
                          <a:spcPct val="100000"/>
                        </a:lnSpc>
                        <a:spcAft>
                          <a:spcPts val="190"/>
                        </a:spcAft>
                      </a:pPr>
                      <a:r>
                        <a:rPr lang="ru-RU" sz="1600" dirty="0">
                          <a:effectLst/>
                        </a:rPr>
                        <a:t>балл</a:t>
                      </a:r>
                      <a:endParaRPr lang="ru-RU" sz="1600" dirty="0">
                        <a:effectLst/>
                        <a:latin typeface="Calibri"/>
                        <a:ea typeface="Calibri"/>
                      </a:endParaRPr>
                    </a:p>
                  </a:txBody>
                  <a:tcPr marL="49688" marR="49688" marT="0" marB="0"/>
                </a:tc>
                <a:tc>
                  <a:txBody>
                    <a:bodyPr/>
                    <a:lstStyle/>
                    <a:p>
                      <a:pPr>
                        <a:lnSpc>
                          <a:spcPct val="100000"/>
                        </a:lnSpc>
                        <a:spcAft>
                          <a:spcPts val="190"/>
                        </a:spcAft>
                      </a:pPr>
                      <a:endParaRPr lang="ru-RU" sz="1600" dirty="0" smtClean="0">
                        <a:effectLst/>
                      </a:endParaRPr>
                    </a:p>
                    <a:p>
                      <a:pPr>
                        <a:lnSpc>
                          <a:spcPct val="100000"/>
                        </a:lnSpc>
                        <a:spcAft>
                          <a:spcPts val="190"/>
                        </a:spcAft>
                      </a:pPr>
                      <a:r>
                        <a:rPr lang="ru-RU" sz="1600" dirty="0" smtClean="0">
                          <a:effectLst/>
                        </a:rPr>
                        <a:t>Юго-</a:t>
                      </a:r>
                      <a:endParaRPr lang="ru-RU" sz="1600" dirty="0">
                        <a:effectLst/>
                      </a:endParaRPr>
                    </a:p>
                    <a:p>
                      <a:pPr>
                        <a:lnSpc>
                          <a:spcPct val="100000"/>
                        </a:lnSpc>
                        <a:spcAft>
                          <a:spcPts val="190"/>
                        </a:spcAft>
                      </a:pPr>
                      <a:r>
                        <a:rPr lang="ru-RU" sz="1600" dirty="0" err="1">
                          <a:effectLst/>
                        </a:rPr>
                        <a:t>Восточн</a:t>
                      </a:r>
                      <a:r>
                        <a:rPr lang="ru-RU" sz="1600" dirty="0">
                          <a:effectLst/>
                        </a:rPr>
                        <a:t>.</a:t>
                      </a:r>
                      <a:endParaRPr lang="ru-RU" sz="1600" dirty="0">
                        <a:effectLst/>
                        <a:latin typeface="Calibri"/>
                        <a:ea typeface="Calibri"/>
                      </a:endParaRPr>
                    </a:p>
                  </a:txBody>
                  <a:tcPr marL="49688" marR="49688" marT="0" marB="0"/>
                </a:tc>
                <a:tc>
                  <a:txBody>
                    <a:bodyPr/>
                    <a:lstStyle/>
                    <a:p>
                      <a:pPr>
                        <a:lnSpc>
                          <a:spcPct val="100000"/>
                        </a:lnSpc>
                        <a:spcAft>
                          <a:spcPts val="190"/>
                        </a:spcAft>
                      </a:pPr>
                      <a:endParaRPr lang="ru-RU" sz="1600" dirty="0" smtClean="0">
                        <a:effectLst/>
                      </a:endParaRPr>
                    </a:p>
                    <a:p>
                      <a:pPr>
                        <a:lnSpc>
                          <a:spcPct val="100000"/>
                        </a:lnSpc>
                        <a:spcAft>
                          <a:spcPts val="190"/>
                        </a:spcAft>
                      </a:pPr>
                      <a:r>
                        <a:rPr lang="ru-RU" sz="1600" dirty="0" err="1" smtClean="0">
                          <a:effectLst/>
                        </a:rPr>
                        <a:t>Самарск</a:t>
                      </a:r>
                      <a:r>
                        <a:rPr lang="ru-RU" sz="1600" dirty="0">
                          <a:effectLst/>
                        </a:rPr>
                        <a:t>.</a:t>
                      </a:r>
                    </a:p>
                    <a:p>
                      <a:pPr>
                        <a:lnSpc>
                          <a:spcPct val="100000"/>
                        </a:lnSpc>
                        <a:spcAft>
                          <a:spcPts val="190"/>
                        </a:spcAft>
                      </a:pPr>
                      <a:r>
                        <a:rPr lang="ru-RU" sz="1600" dirty="0">
                          <a:effectLst/>
                        </a:rPr>
                        <a:t>Обл.</a:t>
                      </a:r>
                      <a:endParaRPr lang="ru-RU" sz="1600" dirty="0">
                        <a:effectLst/>
                        <a:latin typeface="Calibri"/>
                        <a:ea typeface="Calibri"/>
                      </a:endParaRPr>
                    </a:p>
                  </a:txBody>
                  <a:tcPr marL="49688" marR="49688" marT="0" marB="0"/>
                </a:tc>
              </a:tr>
              <a:tr h="1688001">
                <a:tc>
                  <a:txBody>
                    <a:bodyPr/>
                    <a:lstStyle/>
                    <a:p>
                      <a:pPr algn="just">
                        <a:lnSpc>
                          <a:spcPts val="1200"/>
                        </a:lnSpc>
                        <a:spcAft>
                          <a:spcPts val="190"/>
                        </a:spcAft>
                      </a:pPr>
                      <a:endParaRPr lang="ru-RU" sz="1600" dirty="0" smtClean="0">
                        <a:effectLst/>
                      </a:endParaRPr>
                    </a:p>
                    <a:p>
                      <a:pPr algn="just">
                        <a:lnSpc>
                          <a:spcPct val="100000"/>
                        </a:lnSpc>
                        <a:spcAft>
                          <a:spcPts val="190"/>
                        </a:spcAft>
                      </a:pPr>
                      <a:r>
                        <a:rPr lang="ru-RU" sz="1600" dirty="0" smtClean="0">
                          <a:effectLst/>
                        </a:rPr>
                        <a:t>6</a:t>
                      </a:r>
                      <a:r>
                        <a:rPr lang="ru-RU" sz="1600" dirty="0">
                          <a:effectLst/>
                        </a:rPr>
                        <a:t>. Анализировать ситуации практико-ориентированного характера, узнавать в них проявление изученных физических явлений или закономерностей и применять имеющиеся знания для их объяснения</a:t>
                      </a:r>
                      <a:endParaRPr lang="ru-RU" sz="1600" dirty="0">
                        <a:effectLst/>
                        <a:latin typeface="Calibri"/>
                        <a:ea typeface="Calibri"/>
                      </a:endParaRPr>
                    </a:p>
                  </a:txBody>
                  <a:tcPr marL="49688" marR="49688" marT="0" marB="0"/>
                </a:tc>
                <a:tc>
                  <a:txBody>
                    <a:bodyPr/>
                    <a:lstStyle/>
                    <a:p>
                      <a:pPr>
                        <a:lnSpc>
                          <a:spcPts val="1200"/>
                        </a:lnSpc>
                        <a:spcAft>
                          <a:spcPts val="190"/>
                        </a:spcAft>
                      </a:pPr>
                      <a:r>
                        <a:rPr lang="ru-RU" sz="1600">
                          <a:effectLst/>
                        </a:rPr>
                        <a:t> </a:t>
                      </a:r>
                    </a:p>
                    <a:p>
                      <a:pPr>
                        <a:lnSpc>
                          <a:spcPts val="1200"/>
                        </a:lnSpc>
                        <a:spcAft>
                          <a:spcPts val="190"/>
                        </a:spcAft>
                      </a:pPr>
                      <a:r>
                        <a:rPr lang="ru-RU" sz="1600">
                          <a:effectLst/>
                        </a:rPr>
                        <a:t>1</a:t>
                      </a:r>
                      <a:endParaRPr lang="ru-RU" sz="1600">
                        <a:effectLst/>
                        <a:latin typeface="Calibri"/>
                        <a:ea typeface="Calibri"/>
                      </a:endParaRPr>
                    </a:p>
                  </a:txBody>
                  <a:tcPr marL="49688" marR="49688" marT="0" marB="0"/>
                </a:tc>
                <a:tc>
                  <a:txBody>
                    <a:bodyPr/>
                    <a:lstStyle/>
                    <a:p>
                      <a:pPr algn="ctr">
                        <a:lnSpc>
                          <a:spcPct val="105000"/>
                        </a:lnSpc>
                        <a:spcAft>
                          <a:spcPts val="0"/>
                        </a:spcAft>
                      </a:pPr>
                      <a:r>
                        <a:rPr lang="ru-RU" sz="1600">
                          <a:effectLst/>
                        </a:rPr>
                        <a:t>68,97</a:t>
                      </a:r>
                      <a:endParaRPr lang="ru-RU" sz="1600">
                        <a:effectLst/>
                        <a:latin typeface="Calibri"/>
                        <a:ea typeface="Calibri"/>
                      </a:endParaRPr>
                    </a:p>
                  </a:txBody>
                  <a:tcPr marL="49688" marR="49688" marT="0" marB="0" anchor="ctr"/>
                </a:tc>
                <a:tc>
                  <a:txBody>
                    <a:bodyPr/>
                    <a:lstStyle/>
                    <a:p>
                      <a:pPr algn="ctr">
                        <a:lnSpc>
                          <a:spcPct val="105000"/>
                        </a:lnSpc>
                        <a:spcAft>
                          <a:spcPts val="0"/>
                        </a:spcAft>
                      </a:pPr>
                      <a:r>
                        <a:rPr lang="ru-RU" sz="1600" dirty="0">
                          <a:effectLst/>
                        </a:rPr>
                        <a:t>71,1</a:t>
                      </a:r>
                      <a:endParaRPr lang="ru-RU" sz="1600" dirty="0">
                        <a:effectLst/>
                        <a:latin typeface="Calibri"/>
                        <a:ea typeface="Calibri"/>
                      </a:endParaRPr>
                    </a:p>
                  </a:txBody>
                  <a:tcPr marL="49688" marR="49688" marT="0" marB="0" anchor="ctr"/>
                </a:tc>
              </a:tr>
            </a:tbl>
          </a:graphicData>
        </a:graphic>
      </p:graphicFrame>
    </p:spTree>
    <p:extLst>
      <p:ext uri="{BB962C8B-B14F-4D97-AF65-F5344CB8AC3E}">
        <p14:creationId xmlns="" xmlns:p14="http://schemas.microsoft.com/office/powerpoint/2010/main" val="1079791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712968"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3" name="Таблица 2"/>
          <p:cNvGraphicFramePr>
            <a:graphicFrameLocks noGrp="1"/>
          </p:cNvGraphicFramePr>
          <p:nvPr>
            <p:extLst>
              <p:ext uri="{D42A27DB-BD31-4B8C-83A1-F6EECF244321}">
                <p14:modId xmlns="" xmlns:p14="http://schemas.microsoft.com/office/powerpoint/2010/main" val="3150132823"/>
              </p:ext>
            </p:extLst>
          </p:nvPr>
        </p:nvGraphicFramePr>
        <p:xfrm>
          <a:off x="179512" y="1556792"/>
          <a:ext cx="8784977" cy="4785360"/>
        </p:xfrm>
        <a:graphic>
          <a:graphicData uri="http://schemas.openxmlformats.org/drawingml/2006/table">
            <a:tbl>
              <a:tblPr firstRow="1" firstCol="1" bandRow="1">
                <a:tableStyleId>{5C22544A-7EE6-4342-B048-85BDC9FD1C3A}</a:tableStyleId>
              </a:tblPr>
              <a:tblGrid>
                <a:gridCol w="5983878"/>
                <a:gridCol w="764263"/>
                <a:gridCol w="1145944"/>
                <a:gridCol w="890892"/>
              </a:tblGrid>
              <a:tr h="648072">
                <a:tc>
                  <a:txBody>
                    <a:bodyPr/>
                    <a:lstStyle/>
                    <a:p>
                      <a:pPr marL="71755" algn="just">
                        <a:lnSpc>
                          <a:spcPct val="100000"/>
                        </a:lnSpc>
                        <a:spcAft>
                          <a:spcPts val="0"/>
                        </a:spcAft>
                      </a:pPr>
                      <a:r>
                        <a:rPr lang="ru-RU" sz="1600" dirty="0">
                          <a:solidFill>
                            <a:schemeClr val="bg1"/>
                          </a:solidFill>
                          <a:effectLst/>
                          <a:latin typeface="+mn-lt"/>
                          <a:ea typeface="Times New Roman"/>
                        </a:rPr>
                        <a:t>Блоки</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ПООП</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о</a:t>
                      </a:r>
                      <a:r>
                        <a:rPr lang="ru-RU" sz="1600" spc="5" dirty="0">
                          <a:solidFill>
                            <a:schemeClr val="bg1"/>
                          </a:solidFill>
                          <a:effectLst/>
                          <a:latin typeface="+mn-lt"/>
                          <a:ea typeface="Times New Roman"/>
                        </a:rPr>
                        <a:t>б</a:t>
                      </a:r>
                      <a:r>
                        <a:rPr lang="ru-RU" sz="1600" spc="-15" dirty="0">
                          <a:solidFill>
                            <a:schemeClr val="bg1"/>
                          </a:solidFill>
                          <a:effectLst/>
                          <a:latin typeface="+mn-lt"/>
                          <a:ea typeface="Times New Roman"/>
                        </a:rPr>
                        <a:t>у</a:t>
                      </a:r>
                      <a:r>
                        <a:rPr lang="ru-RU" sz="1600" dirty="0">
                          <a:solidFill>
                            <a:schemeClr val="bg1"/>
                          </a:solidFill>
                          <a:effectLst/>
                          <a:latin typeface="+mn-lt"/>
                          <a:ea typeface="Times New Roman"/>
                        </a:rPr>
                        <a:t>чаю</a:t>
                      </a:r>
                      <a:r>
                        <a:rPr lang="ru-RU" sz="1600" spc="10" dirty="0">
                          <a:solidFill>
                            <a:schemeClr val="bg1"/>
                          </a:solidFill>
                          <a:effectLst/>
                          <a:latin typeface="+mn-lt"/>
                          <a:ea typeface="Times New Roman"/>
                        </a:rPr>
                        <a:t>щ</a:t>
                      </a:r>
                      <a:r>
                        <a:rPr lang="ru-RU" sz="1600" spc="5" dirty="0">
                          <a:solidFill>
                            <a:schemeClr val="bg1"/>
                          </a:solidFill>
                          <a:effectLst/>
                          <a:latin typeface="+mn-lt"/>
                          <a:ea typeface="Times New Roman"/>
                        </a:rPr>
                        <a:t>ий</a:t>
                      </a:r>
                      <a:r>
                        <a:rPr lang="ru-RU" sz="1600" dirty="0">
                          <a:solidFill>
                            <a:schemeClr val="bg1"/>
                          </a:solidFill>
                          <a:effectLst/>
                          <a:latin typeface="+mn-lt"/>
                          <a:ea typeface="Times New Roman"/>
                        </a:rPr>
                        <a:t>ся </a:t>
                      </a:r>
                      <a:r>
                        <a:rPr lang="ru-RU" sz="1600" spc="5" dirty="0">
                          <a:solidFill>
                            <a:schemeClr val="bg1"/>
                          </a:solidFill>
                          <a:effectLst/>
                          <a:latin typeface="+mn-lt"/>
                          <a:ea typeface="Times New Roman"/>
                        </a:rPr>
                        <a:t>на</a:t>
                      </a:r>
                      <a:r>
                        <a:rPr lang="ru-RU" sz="1600" spc="-20" dirty="0">
                          <a:solidFill>
                            <a:schemeClr val="bg1"/>
                          </a:solidFill>
                          <a:effectLst/>
                          <a:latin typeface="+mn-lt"/>
                          <a:ea typeface="Times New Roman"/>
                        </a:rPr>
                        <a:t>у</a:t>
                      </a:r>
                      <a:r>
                        <a:rPr lang="ru-RU" sz="1600" dirty="0">
                          <a:solidFill>
                            <a:schemeClr val="bg1"/>
                          </a:solidFill>
                          <a:effectLst/>
                          <a:latin typeface="+mn-lt"/>
                          <a:ea typeface="Times New Roman"/>
                        </a:rPr>
                        <a:t>чится / </a:t>
                      </a:r>
                      <a:r>
                        <a:rPr lang="ru-RU" sz="1600" spc="10" dirty="0">
                          <a:solidFill>
                            <a:schemeClr val="bg1"/>
                          </a:solidFill>
                          <a:effectLst/>
                          <a:latin typeface="+mn-lt"/>
                          <a:ea typeface="Times New Roman"/>
                        </a:rPr>
                        <a:t>п</a:t>
                      </a:r>
                      <a:r>
                        <a:rPr lang="ru-RU" sz="1600" dirty="0">
                          <a:solidFill>
                            <a:schemeClr val="bg1"/>
                          </a:solidFill>
                          <a:effectLst/>
                          <a:latin typeface="+mn-lt"/>
                          <a:ea typeface="Times New Roman"/>
                        </a:rPr>
                        <a:t>о</a:t>
                      </a:r>
                      <a:r>
                        <a:rPr lang="ru-RU" sz="1600" spc="10" dirty="0">
                          <a:solidFill>
                            <a:schemeClr val="bg1"/>
                          </a:solidFill>
                          <a:effectLst/>
                          <a:latin typeface="+mn-lt"/>
                          <a:ea typeface="Times New Roman"/>
                        </a:rPr>
                        <a:t>л</a:t>
                      </a:r>
                      <a:r>
                        <a:rPr lang="ru-RU" sz="1600" spc="-20" dirty="0">
                          <a:solidFill>
                            <a:schemeClr val="bg1"/>
                          </a:solidFill>
                          <a:effectLst/>
                          <a:latin typeface="+mn-lt"/>
                          <a:ea typeface="Times New Roman"/>
                        </a:rPr>
                        <a:t>у</a:t>
                      </a:r>
                      <a:r>
                        <a:rPr lang="ru-RU" sz="1600" dirty="0">
                          <a:solidFill>
                            <a:schemeClr val="bg1"/>
                          </a:solidFill>
                          <a:effectLst/>
                          <a:latin typeface="+mn-lt"/>
                          <a:ea typeface="Times New Roman"/>
                        </a:rPr>
                        <a:t>чит во</a:t>
                      </a:r>
                      <a:r>
                        <a:rPr lang="ru-RU" sz="1600" spc="5" dirty="0">
                          <a:solidFill>
                            <a:schemeClr val="bg1"/>
                          </a:solidFill>
                          <a:effectLst/>
                          <a:latin typeface="+mn-lt"/>
                          <a:ea typeface="Times New Roman"/>
                        </a:rPr>
                        <a:t>з</a:t>
                      </a:r>
                      <a:r>
                        <a:rPr lang="ru-RU" sz="1600" dirty="0">
                          <a:solidFill>
                            <a:schemeClr val="bg1"/>
                          </a:solidFill>
                          <a:effectLst/>
                          <a:latin typeface="+mn-lt"/>
                          <a:ea typeface="Times New Roman"/>
                        </a:rPr>
                        <a:t>можность н</a:t>
                      </a:r>
                      <a:r>
                        <a:rPr lang="ru-RU" sz="1600" spc="10" dirty="0">
                          <a:solidFill>
                            <a:schemeClr val="bg1"/>
                          </a:solidFill>
                          <a:effectLst/>
                          <a:latin typeface="+mn-lt"/>
                          <a:ea typeface="Times New Roman"/>
                        </a:rPr>
                        <a:t>а</a:t>
                      </a:r>
                      <a:r>
                        <a:rPr lang="ru-RU" sz="1600" spc="-20" dirty="0">
                          <a:solidFill>
                            <a:schemeClr val="bg1"/>
                          </a:solidFill>
                          <a:effectLst/>
                          <a:latin typeface="+mn-lt"/>
                          <a:ea typeface="Times New Roman"/>
                        </a:rPr>
                        <a:t>у</a:t>
                      </a:r>
                      <a:r>
                        <a:rPr lang="ru-RU" sz="1600" spc="-5" dirty="0">
                          <a:solidFill>
                            <a:schemeClr val="bg1"/>
                          </a:solidFill>
                          <a:effectLst/>
                          <a:latin typeface="+mn-lt"/>
                          <a:ea typeface="Times New Roman"/>
                        </a:rPr>
                        <a:t>ч</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т</a:t>
                      </a:r>
                      <a:r>
                        <a:rPr lang="ru-RU" sz="1600" spc="5" dirty="0">
                          <a:solidFill>
                            <a:schemeClr val="bg1"/>
                          </a:solidFill>
                          <a:effectLst/>
                          <a:latin typeface="+mn-lt"/>
                          <a:ea typeface="Times New Roman"/>
                        </a:rPr>
                        <a:t>ь</a:t>
                      </a:r>
                      <a:r>
                        <a:rPr lang="ru-RU" sz="1600" dirty="0">
                          <a:solidFill>
                            <a:schemeClr val="bg1"/>
                          </a:solidFill>
                          <a:effectLst/>
                          <a:latin typeface="+mn-lt"/>
                          <a:ea typeface="Times New Roman"/>
                        </a:rPr>
                        <a:t>ся </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ли</a:t>
                      </a:r>
                      <a:r>
                        <a:rPr lang="ru-RU" sz="1600" spc="5" dirty="0">
                          <a:solidFill>
                            <a:schemeClr val="bg1"/>
                          </a:solidFill>
                          <a:effectLst/>
                          <a:latin typeface="+mn-lt"/>
                          <a:ea typeface="Times New Roman"/>
                        </a:rPr>
                        <a:t> п</a:t>
                      </a:r>
                      <a:r>
                        <a:rPr lang="ru-RU" sz="1600" dirty="0">
                          <a:solidFill>
                            <a:schemeClr val="bg1"/>
                          </a:solidFill>
                          <a:effectLst/>
                          <a:latin typeface="+mn-lt"/>
                          <a:ea typeface="Times New Roman"/>
                        </a:rPr>
                        <a:t>ров</a:t>
                      </a:r>
                      <a:r>
                        <a:rPr lang="ru-RU" sz="1600" spc="-5" dirty="0">
                          <a:solidFill>
                            <a:schemeClr val="bg1"/>
                          </a:solidFill>
                          <a:effectLst/>
                          <a:latin typeface="+mn-lt"/>
                          <a:ea typeface="Times New Roman"/>
                        </a:rPr>
                        <a:t>е</a:t>
                      </a:r>
                      <a:r>
                        <a:rPr lang="ru-RU" sz="1600" dirty="0">
                          <a:solidFill>
                            <a:schemeClr val="bg1"/>
                          </a:solidFill>
                          <a:effectLst/>
                          <a:latin typeface="+mn-lt"/>
                          <a:ea typeface="Times New Roman"/>
                        </a:rPr>
                        <a:t>ряе</a:t>
                      </a:r>
                      <a:r>
                        <a:rPr lang="ru-RU" sz="1600" spc="-5" dirty="0">
                          <a:solidFill>
                            <a:schemeClr val="bg1"/>
                          </a:solidFill>
                          <a:effectLst/>
                          <a:latin typeface="+mn-lt"/>
                          <a:ea typeface="Times New Roman"/>
                        </a:rPr>
                        <a:t>м</a:t>
                      </a:r>
                      <a:r>
                        <a:rPr lang="ru-RU" sz="1600" dirty="0">
                          <a:solidFill>
                            <a:schemeClr val="bg1"/>
                          </a:solidFill>
                          <a:effectLst/>
                          <a:latin typeface="+mn-lt"/>
                          <a:ea typeface="Times New Roman"/>
                        </a:rPr>
                        <a:t>ые</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требо</a:t>
                      </a:r>
                      <a:r>
                        <a:rPr lang="ru-RU" sz="1600" spc="10" dirty="0">
                          <a:solidFill>
                            <a:schemeClr val="bg1"/>
                          </a:solidFill>
                          <a:effectLst/>
                          <a:latin typeface="+mn-lt"/>
                          <a:ea typeface="Times New Roman"/>
                        </a:rPr>
                        <a:t>в</a:t>
                      </a:r>
                      <a:r>
                        <a:rPr lang="ru-RU" sz="1600" dirty="0">
                          <a:solidFill>
                            <a:schemeClr val="bg1"/>
                          </a:solidFill>
                          <a:effectLst/>
                          <a:latin typeface="+mn-lt"/>
                          <a:ea typeface="Times New Roman"/>
                        </a:rPr>
                        <a:t>ан</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я </a:t>
                      </a:r>
                      <a:r>
                        <a:rPr lang="ru-RU" sz="1600" spc="10" dirty="0">
                          <a:solidFill>
                            <a:schemeClr val="bg1"/>
                          </a:solidFill>
                          <a:effectLst/>
                          <a:latin typeface="+mn-lt"/>
                          <a:ea typeface="Times New Roman"/>
                        </a:rPr>
                        <a:t>(</a:t>
                      </a:r>
                      <a:r>
                        <a:rPr lang="ru-RU" sz="1600" spc="-20" dirty="0">
                          <a:solidFill>
                            <a:schemeClr val="bg1"/>
                          </a:solidFill>
                          <a:effectLst/>
                          <a:latin typeface="+mn-lt"/>
                          <a:ea typeface="Times New Roman"/>
                        </a:rPr>
                        <a:t>у</a:t>
                      </a:r>
                      <a:r>
                        <a:rPr lang="ru-RU" sz="1600" spc="5" dirty="0">
                          <a:solidFill>
                            <a:schemeClr val="bg1"/>
                          </a:solidFill>
                          <a:effectLst/>
                          <a:latin typeface="+mn-lt"/>
                          <a:ea typeface="Times New Roman"/>
                        </a:rPr>
                        <a:t>м</a:t>
                      </a:r>
                      <a:r>
                        <a:rPr lang="ru-RU" sz="1600" dirty="0">
                          <a:solidFill>
                            <a:schemeClr val="bg1"/>
                          </a:solidFill>
                          <a:effectLst/>
                          <a:latin typeface="+mn-lt"/>
                          <a:ea typeface="Times New Roman"/>
                        </a:rPr>
                        <a:t>ен</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я) в соотв</a:t>
                      </a:r>
                      <a:r>
                        <a:rPr lang="ru-RU" sz="1600" spc="-5" dirty="0">
                          <a:solidFill>
                            <a:schemeClr val="bg1"/>
                          </a:solidFill>
                          <a:effectLst/>
                          <a:latin typeface="+mn-lt"/>
                          <a:ea typeface="Times New Roman"/>
                        </a:rPr>
                        <a:t>е</a:t>
                      </a:r>
                      <a:r>
                        <a:rPr lang="ru-RU" sz="1600" dirty="0">
                          <a:solidFill>
                            <a:schemeClr val="bg1"/>
                          </a:solidFill>
                          <a:effectLst/>
                          <a:latin typeface="+mn-lt"/>
                          <a:ea typeface="Times New Roman"/>
                        </a:rPr>
                        <a:t>тств</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и </a:t>
                      </a:r>
                      <a:r>
                        <a:rPr lang="ru-RU" sz="1600" spc="5" dirty="0">
                          <a:solidFill>
                            <a:schemeClr val="bg1"/>
                          </a:solidFill>
                          <a:effectLst/>
                          <a:latin typeface="+mn-lt"/>
                          <a:ea typeface="Times New Roman"/>
                        </a:rPr>
                        <a:t>с</a:t>
                      </a:r>
                      <a:r>
                        <a:rPr lang="ru-RU" sz="1600" dirty="0">
                          <a:solidFill>
                            <a:schemeClr val="bg1"/>
                          </a:solidFill>
                          <a:effectLst/>
                          <a:latin typeface="+mn-lt"/>
                          <a:ea typeface="Times New Roman"/>
                        </a:rPr>
                        <a:t> ФГОС</a:t>
                      </a:r>
                      <a:endParaRPr lang="ru-RU" sz="1600" dirty="0">
                        <a:solidFill>
                          <a:schemeClr val="bg1"/>
                        </a:solidFill>
                        <a:effectLst/>
                        <a:latin typeface="+mn-lt"/>
                        <a:ea typeface="Calibri"/>
                      </a:endParaRPr>
                    </a:p>
                  </a:txBody>
                  <a:tcPr marL="68580" marR="68580" marT="0" marB="0"/>
                </a:tc>
                <a:tc>
                  <a:txBody>
                    <a:bodyPr/>
                    <a:lstStyle/>
                    <a:p>
                      <a:pPr>
                        <a:lnSpc>
                          <a:spcPct val="100000"/>
                        </a:lnSpc>
                        <a:spcAft>
                          <a:spcPts val="0"/>
                        </a:spcAft>
                      </a:pPr>
                      <a:r>
                        <a:rPr lang="ru-RU" sz="1600">
                          <a:effectLst/>
                          <a:latin typeface="Times New Roman"/>
                          <a:ea typeface="Calibri"/>
                        </a:rPr>
                        <a:t>Макс.</a:t>
                      </a:r>
                      <a:endParaRPr lang="ru-RU" sz="1600">
                        <a:effectLst/>
                        <a:latin typeface="Calibri"/>
                        <a:ea typeface="Calibri"/>
                      </a:endParaRPr>
                    </a:p>
                    <a:p>
                      <a:pPr>
                        <a:lnSpc>
                          <a:spcPct val="100000"/>
                        </a:lnSpc>
                        <a:spcAft>
                          <a:spcPts val="0"/>
                        </a:spcAft>
                      </a:pPr>
                      <a:r>
                        <a:rPr lang="ru-RU" sz="1600">
                          <a:effectLst/>
                          <a:latin typeface="Times New Roman"/>
                          <a:ea typeface="Calibri"/>
                        </a:rPr>
                        <a:t>балл</a:t>
                      </a:r>
                      <a:endParaRPr lang="ru-RU" sz="1600">
                        <a:effectLst/>
                        <a:latin typeface="Calibri"/>
                        <a:ea typeface="Calibri"/>
                      </a:endParaRPr>
                    </a:p>
                  </a:txBody>
                  <a:tcPr marL="68580" marR="68580" marT="0" marB="0"/>
                </a:tc>
                <a:tc>
                  <a:txBody>
                    <a:bodyPr/>
                    <a:lstStyle/>
                    <a:p>
                      <a:pPr>
                        <a:lnSpc>
                          <a:spcPct val="100000"/>
                        </a:lnSpc>
                        <a:spcAft>
                          <a:spcPts val="0"/>
                        </a:spcAft>
                      </a:pPr>
                      <a:r>
                        <a:rPr lang="ru-RU" sz="1600" dirty="0">
                          <a:effectLst/>
                          <a:latin typeface="Times New Roman"/>
                          <a:ea typeface="Calibri"/>
                        </a:rPr>
                        <a:t>Юго-</a:t>
                      </a:r>
                      <a:endParaRPr lang="ru-RU" sz="1600" dirty="0">
                        <a:effectLst/>
                        <a:latin typeface="Calibri"/>
                        <a:ea typeface="Calibri"/>
                      </a:endParaRPr>
                    </a:p>
                    <a:p>
                      <a:pPr>
                        <a:lnSpc>
                          <a:spcPct val="100000"/>
                        </a:lnSpc>
                        <a:spcAft>
                          <a:spcPts val="0"/>
                        </a:spcAft>
                      </a:pPr>
                      <a:r>
                        <a:rPr lang="ru-RU" sz="1600" dirty="0" err="1">
                          <a:effectLst/>
                          <a:latin typeface="Times New Roman"/>
                          <a:ea typeface="Calibri"/>
                        </a:rPr>
                        <a:t>Восточ</a:t>
                      </a:r>
                      <a:r>
                        <a:rPr lang="ru-RU" sz="1600" dirty="0">
                          <a:effectLst/>
                          <a:latin typeface="Times New Roman"/>
                          <a:ea typeface="Calibri"/>
                        </a:rPr>
                        <a:t> </a:t>
                      </a:r>
                      <a:endParaRPr lang="ru-RU" sz="1600" dirty="0">
                        <a:effectLst/>
                        <a:latin typeface="Calibri"/>
                        <a:ea typeface="Calibri"/>
                      </a:endParaRPr>
                    </a:p>
                  </a:txBody>
                  <a:tcPr marL="68580" marR="68580" marT="0" marB="0"/>
                </a:tc>
                <a:tc>
                  <a:txBody>
                    <a:bodyPr/>
                    <a:lstStyle/>
                    <a:p>
                      <a:pPr>
                        <a:lnSpc>
                          <a:spcPct val="100000"/>
                        </a:lnSpc>
                        <a:spcAft>
                          <a:spcPts val="0"/>
                        </a:spcAft>
                      </a:pPr>
                      <a:r>
                        <a:rPr lang="ru-RU" sz="1600" dirty="0" err="1">
                          <a:effectLst/>
                          <a:latin typeface="Times New Roman"/>
                          <a:ea typeface="Calibri"/>
                        </a:rPr>
                        <a:t>Самарс</a:t>
                      </a:r>
                      <a:endParaRPr lang="ru-RU" sz="1600" dirty="0">
                        <a:effectLst/>
                        <a:latin typeface="Calibri"/>
                        <a:ea typeface="Calibri"/>
                      </a:endParaRPr>
                    </a:p>
                    <a:p>
                      <a:pPr>
                        <a:lnSpc>
                          <a:spcPct val="100000"/>
                        </a:lnSpc>
                        <a:spcAft>
                          <a:spcPts val="0"/>
                        </a:spcAft>
                      </a:pPr>
                      <a:r>
                        <a:rPr lang="ru-RU" sz="1600" dirty="0">
                          <a:effectLst/>
                          <a:latin typeface="Times New Roman"/>
                          <a:ea typeface="Calibri"/>
                        </a:rPr>
                        <a:t>обл.</a:t>
                      </a:r>
                      <a:endParaRPr lang="ru-RU" sz="1600" dirty="0">
                        <a:effectLst/>
                        <a:latin typeface="Calibri"/>
                        <a:ea typeface="Calibri"/>
                      </a:endParaRPr>
                    </a:p>
                    <a:p>
                      <a:pPr>
                        <a:lnSpc>
                          <a:spcPct val="100000"/>
                        </a:lnSpc>
                        <a:spcAft>
                          <a:spcPts val="0"/>
                        </a:spcAft>
                      </a:pPr>
                      <a:r>
                        <a:rPr lang="ru-RU" sz="1600" dirty="0">
                          <a:effectLst/>
                          <a:latin typeface="Times New Roman"/>
                          <a:ea typeface="Calibri"/>
                        </a:rPr>
                        <a:t> </a:t>
                      </a:r>
                      <a:endParaRPr lang="ru-RU" sz="1600" dirty="0">
                        <a:effectLst/>
                        <a:latin typeface="Calibri"/>
                        <a:ea typeface="Calibri"/>
                      </a:endParaRPr>
                    </a:p>
                  </a:txBody>
                  <a:tcPr marL="68580" marR="68580" marT="0" marB="0"/>
                </a:tc>
              </a:tr>
              <a:tr h="3529924">
                <a:tc>
                  <a:txBody>
                    <a:bodyPr/>
                    <a:lstStyle/>
                    <a:p>
                      <a:pPr algn="just">
                        <a:lnSpc>
                          <a:spcPct val="100000"/>
                        </a:lnSpc>
                        <a:spcAft>
                          <a:spcPts val="190"/>
                        </a:spcAft>
                      </a:pPr>
                      <a:r>
                        <a:rPr lang="ru-RU" sz="1400" dirty="0">
                          <a:effectLst/>
                        </a:rPr>
                        <a:t>10. Решать задачи, используя физические законы (закон сохранения энергии, закон Гука, закон Паскаля, закон Архимеда, закон сохранения энергии в тепловых процессах, закон Ома для участка цепи, закон Джоуля - Ленца) и формулы, связывающие физические величины (путь, скорость, масса тела, плотность вещества, сила, давление, кинетическая энергия, потенциальная энергия, механическая работа, механическая мощность, КПД простого механизма, сила трения скольжения, коэффициент трения, количество теплоты, температура, удельная теплоемкость вещества, удельная теплота плавления, удельная теплота парообразования, удельная теплота сгорания топлива, сила тока, электрическое напряжение, электрическое сопротивление, формулы расчета электрического сопротивления при последовательном и параллельном соединении проводников): на основе анализа условия задачи записывать краткое условие, выделять физические величины, законы и формулы, необходимые для ее решения, проводить расчеты, оценивать реальность полученного значения физической величины</a:t>
                      </a:r>
                      <a:endParaRPr lang="ru-RU" sz="1400" dirty="0">
                        <a:effectLst/>
                        <a:latin typeface="Calibri"/>
                        <a:ea typeface="Calibri"/>
                      </a:endParaRPr>
                    </a:p>
                  </a:txBody>
                  <a:tcPr marL="58057" marR="58057" marT="0" marB="0"/>
                </a:tc>
                <a:tc>
                  <a:txBody>
                    <a:bodyPr/>
                    <a:lstStyle/>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3</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endParaRPr lang="ru-RU" sz="1400" dirty="0">
                        <a:effectLst/>
                        <a:latin typeface="Calibri"/>
                        <a:ea typeface="Calibri"/>
                      </a:endParaRPr>
                    </a:p>
                  </a:txBody>
                  <a:tcPr marL="58057" marR="58057" marT="0" marB="0"/>
                </a:tc>
                <a:tc>
                  <a:txBody>
                    <a:bodyPr/>
                    <a:lstStyle/>
                    <a:p>
                      <a:pPr algn="ctr">
                        <a:lnSpc>
                          <a:spcPct val="100000"/>
                        </a:lnSpc>
                        <a:spcAft>
                          <a:spcPts val="0"/>
                        </a:spcAft>
                      </a:pPr>
                      <a:r>
                        <a:rPr lang="ru-RU" sz="1400" dirty="0">
                          <a:effectLst/>
                        </a:rPr>
                        <a:t>6,55</a:t>
                      </a:r>
                      <a:endParaRPr lang="ru-RU" sz="1400" dirty="0">
                        <a:effectLst/>
                        <a:latin typeface="Calibri"/>
                        <a:ea typeface="Calibri"/>
                      </a:endParaRPr>
                    </a:p>
                  </a:txBody>
                  <a:tcPr marL="58057" marR="58057" marT="0" marB="0" anchor="ctr"/>
                </a:tc>
                <a:tc>
                  <a:txBody>
                    <a:bodyPr/>
                    <a:lstStyle/>
                    <a:p>
                      <a:pPr algn="ctr">
                        <a:lnSpc>
                          <a:spcPct val="100000"/>
                        </a:lnSpc>
                        <a:spcAft>
                          <a:spcPts val="0"/>
                        </a:spcAft>
                      </a:pPr>
                      <a:r>
                        <a:rPr lang="ru-RU" sz="1400" dirty="0">
                          <a:effectLst/>
                        </a:rPr>
                        <a:t>13,3</a:t>
                      </a:r>
                      <a:endParaRPr lang="ru-RU" sz="1400" dirty="0">
                        <a:effectLst/>
                        <a:latin typeface="Calibri"/>
                        <a:ea typeface="Calibri"/>
                      </a:endParaRPr>
                    </a:p>
                  </a:txBody>
                  <a:tcPr marL="58057" marR="58057" marT="0" marB="0" anchor="ctr"/>
                </a:tc>
              </a:tr>
            </a:tbl>
          </a:graphicData>
        </a:graphic>
      </p:graphicFrame>
    </p:spTree>
    <p:extLst>
      <p:ext uri="{BB962C8B-B14F-4D97-AF65-F5344CB8AC3E}">
        <p14:creationId xmlns="" xmlns:p14="http://schemas.microsoft.com/office/powerpoint/2010/main" val="3168781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712968" cy="990600"/>
          </a:xfrm>
        </p:spPr>
        <p:txBody>
          <a:bodyPr>
            <a:noAutofit/>
          </a:bodyPr>
          <a:lstStyle/>
          <a:p>
            <a:r>
              <a:rPr lang="ru-RU" sz="2800" dirty="0"/>
              <a:t>Анализ выполнения отдельных заданий (достижение планируемых результатов в соответствии с образовательной программой), %</a:t>
            </a:r>
            <a:br>
              <a:rPr lang="ru-RU" sz="2800" dirty="0"/>
            </a:br>
            <a:endParaRPr lang="ru-RU" sz="2800" dirty="0"/>
          </a:p>
        </p:txBody>
      </p:sp>
      <p:graphicFrame>
        <p:nvGraphicFramePr>
          <p:cNvPr id="5" name="Таблица 4"/>
          <p:cNvGraphicFramePr>
            <a:graphicFrameLocks noGrp="1"/>
          </p:cNvGraphicFramePr>
          <p:nvPr>
            <p:extLst>
              <p:ext uri="{D42A27DB-BD31-4B8C-83A1-F6EECF244321}">
                <p14:modId xmlns="" xmlns:p14="http://schemas.microsoft.com/office/powerpoint/2010/main" val="1572816859"/>
              </p:ext>
            </p:extLst>
          </p:nvPr>
        </p:nvGraphicFramePr>
        <p:xfrm>
          <a:off x="251520" y="1556792"/>
          <a:ext cx="8784977" cy="4785360"/>
        </p:xfrm>
        <a:graphic>
          <a:graphicData uri="http://schemas.openxmlformats.org/drawingml/2006/table">
            <a:tbl>
              <a:tblPr firstRow="1" firstCol="1" bandRow="1">
                <a:tableStyleId>{5C22544A-7EE6-4342-B048-85BDC9FD1C3A}</a:tableStyleId>
              </a:tblPr>
              <a:tblGrid>
                <a:gridCol w="5983878"/>
                <a:gridCol w="764263"/>
                <a:gridCol w="1145944"/>
                <a:gridCol w="890892"/>
              </a:tblGrid>
              <a:tr h="720080">
                <a:tc>
                  <a:txBody>
                    <a:bodyPr/>
                    <a:lstStyle/>
                    <a:p>
                      <a:pPr marL="71755" algn="just">
                        <a:lnSpc>
                          <a:spcPct val="100000"/>
                        </a:lnSpc>
                        <a:spcAft>
                          <a:spcPts val="0"/>
                        </a:spcAft>
                      </a:pPr>
                      <a:r>
                        <a:rPr lang="ru-RU" sz="1600" dirty="0">
                          <a:solidFill>
                            <a:schemeClr val="bg1"/>
                          </a:solidFill>
                          <a:effectLst/>
                          <a:latin typeface="+mn-lt"/>
                          <a:ea typeface="Times New Roman"/>
                        </a:rPr>
                        <a:t>Блоки</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ПООП</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о</a:t>
                      </a:r>
                      <a:r>
                        <a:rPr lang="ru-RU" sz="1600" spc="5" dirty="0">
                          <a:solidFill>
                            <a:schemeClr val="bg1"/>
                          </a:solidFill>
                          <a:effectLst/>
                          <a:latin typeface="+mn-lt"/>
                          <a:ea typeface="Times New Roman"/>
                        </a:rPr>
                        <a:t>б</a:t>
                      </a:r>
                      <a:r>
                        <a:rPr lang="ru-RU" sz="1600" spc="-15" dirty="0">
                          <a:solidFill>
                            <a:schemeClr val="bg1"/>
                          </a:solidFill>
                          <a:effectLst/>
                          <a:latin typeface="+mn-lt"/>
                          <a:ea typeface="Times New Roman"/>
                        </a:rPr>
                        <a:t>у</a:t>
                      </a:r>
                      <a:r>
                        <a:rPr lang="ru-RU" sz="1600" dirty="0">
                          <a:solidFill>
                            <a:schemeClr val="bg1"/>
                          </a:solidFill>
                          <a:effectLst/>
                          <a:latin typeface="+mn-lt"/>
                          <a:ea typeface="Times New Roman"/>
                        </a:rPr>
                        <a:t>чаю</a:t>
                      </a:r>
                      <a:r>
                        <a:rPr lang="ru-RU" sz="1600" spc="10" dirty="0">
                          <a:solidFill>
                            <a:schemeClr val="bg1"/>
                          </a:solidFill>
                          <a:effectLst/>
                          <a:latin typeface="+mn-lt"/>
                          <a:ea typeface="Times New Roman"/>
                        </a:rPr>
                        <a:t>щ</a:t>
                      </a:r>
                      <a:r>
                        <a:rPr lang="ru-RU" sz="1600" spc="5" dirty="0">
                          <a:solidFill>
                            <a:schemeClr val="bg1"/>
                          </a:solidFill>
                          <a:effectLst/>
                          <a:latin typeface="+mn-lt"/>
                          <a:ea typeface="Times New Roman"/>
                        </a:rPr>
                        <a:t>ий</a:t>
                      </a:r>
                      <a:r>
                        <a:rPr lang="ru-RU" sz="1600" dirty="0">
                          <a:solidFill>
                            <a:schemeClr val="bg1"/>
                          </a:solidFill>
                          <a:effectLst/>
                          <a:latin typeface="+mn-lt"/>
                          <a:ea typeface="Times New Roman"/>
                        </a:rPr>
                        <a:t>ся </a:t>
                      </a:r>
                      <a:r>
                        <a:rPr lang="ru-RU" sz="1600" spc="5" dirty="0">
                          <a:solidFill>
                            <a:schemeClr val="bg1"/>
                          </a:solidFill>
                          <a:effectLst/>
                          <a:latin typeface="+mn-lt"/>
                          <a:ea typeface="Times New Roman"/>
                        </a:rPr>
                        <a:t>на</a:t>
                      </a:r>
                      <a:r>
                        <a:rPr lang="ru-RU" sz="1600" spc="-20" dirty="0">
                          <a:solidFill>
                            <a:schemeClr val="bg1"/>
                          </a:solidFill>
                          <a:effectLst/>
                          <a:latin typeface="+mn-lt"/>
                          <a:ea typeface="Times New Roman"/>
                        </a:rPr>
                        <a:t>у</a:t>
                      </a:r>
                      <a:r>
                        <a:rPr lang="ru-RU" sz="1600" dirty="0">
                          <a:solidFill>
                            <a:schemeClr val="bg1"/>
                          </a:solidFill>
                          <a:effectLst/>
                          <a:latin typeface="+mn-lt"/>
                          <a:ea typeface="Times New Roman"/>
                        </a:rPr>
                        <a:t>чится / </a:t>
                      </a:r>
                      <a:r>
                        <a:rPr lang="ru-RU" sz="1600" spc="10" dirty="0">
                          <a:solidFill>
                            <a:schemeClr val="bg1"/>
                          </a:solidFill>
                          <a:effectLst/>
                          <a:latin typeface="+mn-lt"/>
                          <a:ea typeface="Times New Roman"/>
                        </a:rPr>
                        <a:t>п</a:t>
                      </a:r>
                      <a:r>
                        <a:rPr lang="ru-RU" sz="1600" dirty="0">
                          <a:solidFill>
                            <a:schemeClr val="bg1"/>
                          </a:solidFill>
                          <a:effectLst/>
                          <a:latin typeface="+mn-lt"/>
                          <a:ea typeface="Times New Roman"/>
                        </a:rPr>
                        <a:t>о</a:t>
                      </a:r>
                      <a:r>
                        <a:rPr lang="ru-RU" sz="1600" spc="10" dirty="0">
                          <a:solidFill>
                            <a:schemeClr val="bg1"/>
                          </a:solidFill>
                          <a:effectLst/>
                          <a:latin typeface="+mn-lt"/>
                          <a:ea typeface="Times New Roman"/>
                        </a:rPr>
                        <a:t>л</a:t>
                      </a:r>
                      <a:r>
                        <a:rPr lang="ru-RU" sz="1600" spc="-20" dirty="0">
                          <a:solidFill>
                            <a:schemeClr val="bg1"/>
                          </a:solidFill>
                          <a:effectLst/>
                          <a:latin typeface="+mn-lt"/>
                          <a:ea typeface="Times New Roman"/>
                        </a:rPr>
                        <a:t>у</a:t>
                      </a:r>
                      <a:r>
                        <a:rPr lang="ru-RU" sz="1600" dirty="0">
                          <a:solidFill>
                            <a:schemeClr val="bg1"/>
                          </a:solidFill>
                          <a:effectLst/>
                          <a:latin typeface="+mn-lt"/>
                          <a:ea typeface="Times New Roman"/>
                        </a:rPr>
                        <a:t>чит во</a:t>
                      </a:r>
                      <a:r>
                        <a:rPr lang="ru-RU" sz="1600" spc="5" dirty="0">
                          <a:solidFill>
                            <a:schemeClr val="bg1"/>
                          </a:solidFill>
                          <a:effectLst/>
                          <a:latin typeface="+mn-lt"/>
                          <a:ea typeface="Times New Roman"/>
                        </a:rPr>
                        <a:t>з</a:t>
                      </a:r>
                      <a:r>
                        <a:rPr lang="ru-RU" sz="1600" dirty="0">
                          <a:solidFill>
                            <a:schemeClr val="bg1"/>
                          </a:solidFill>
                          <a:effectLst/>
                          <a:latin typeface="+mn-lt"/>
                          <a:ea typeface="Times New Roman"/>
                        </a:rPr>
                        <a:t>можность н</a:t>
                      </a:r>
                      <a:r>
                        <a:rPr lang="ru-RU" sz="1600" spc="10" dirty="0">
                          <a:solidFill>
                            <a:schemeClr val="bg1"/>
                          </a:solidFill>
                          <a:effectLst/>
                          <a:latin typeface="+mn-lt"/>
                          <a:ea typeface="Times New Roman"/>
                        </a:rPr>
                        <a:t>а</a:t>
                      </a:r>
                      <a:r>
                        <a:rPr lang="ru-RU" sz="1600" spc="-20" dirty="0">
                          <a:solidFill>
                            <a:schemeClr val="bg1"/>
                          </a:solidFill>
                          <a:effectLst/>
                          <a:latin typeface="+mn-lt"/>
                          <a:ea typeface="Times New Roman"/>
                        </a:rPr>
                        <a:t>у</a:t>
                      </a:r>
                      <a:r>
                        <a:rPr lang="ru-RU" sz="1600" spc="-5" dirty="0">
                          <a:solidFill>
                            <a:schemeClr val="bg1"/>
                          </a:solidFill>
                          <a:effectLst/>
                          <a:latin typeface="+mn-lt"/>
                          <a:ea typeface="Times New Roman"/>
                        </a:rPr>
                        <a:t>ч</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т</a:t>
                      </a:r>
                      <a:r>
                        <a:rPr lang="ru-RU" sz="1600" spc="5" dirty="0">
                          <a:solidFill>
                            <a:schemeClr val="bg1"/>
                          </a:solidFill>
                          <a:effectLst/>
                          <a:latin typeface="+mn-lt"/>
                          <a:ea typeface="Times New Roman"/>
                        </a:rPr>
                        <a:t>ь</a:t>
                      </a:r>
                      <a:r>
                        <a:rPr lang="ru-RU" sz="1600" dirty="0">
                          <a:solidFill>
                            <a:schemeClr val="bg1"/>
                          </a:solidFill>
                          <a:effectLst/>
                          <a:latin typeface="+mn-lt"/>
                          <a:ea typeface="Times New Roman"/>
                        </a:rPr>
                        <a:t>ся </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ли</a:t>
                      </a:r>
                      <a:r>
                        <a:rPr lang="ru-RU" sz="1600" spc="5" dirty="0">
                          <a:solidFill>
                            <a:schemeClr val="bg1"/>
                          </a:solidFill>
                          <a:effectLst/>
                          <a:latin typeface="+mn-lt"/>
                          <a:ea typeface="Times New Roman"/>
                        </a:rPr>
                        <a:t> п</a:t>
                      </a:r>
                      <a:r>
                        <a:rPr lang="ru-RU" sz="1600" dirty="0">
                          <a:solidFill>
                            <a:schemeClr val="bg1"/>
                          </a:solidFill>
                          <a:effectLst/>
                          <a:latin typeface="+mn-lt"/>
                          <a:ea typeface="Times New Roman"/>
                        </a:rPr>
                        <a:t>ров</a:t>
                      </a:r>
                      <a:r>
                        <a:rPr lang="ru-RU" sz="1600" spc="-5" dirty="0">
                          <a:solidFill>
                            <a:schemeClr val="bg1"/>
                          </a:solidFill>
                          <a:effectLst/>
                          <a:latin typeface="+mn-lt"/>
                          <a:ea typeface="Times New Roman"/>
                        </a:rPr>
                        <a:t>е</a:t>
                      </a:r>
                      <a:r>
                        <a:rPr lang="ru-RU" sz="1600" dirty="0">
                          <a:solidFill>
                            <a:schemeClr val="bg1"/>
                          </a:solidFill>
                          <a:effectLst/>
                          <a:latin typeface="+mn-lt"/>
                          <a:ea typeface="Times New Roman"/>
                        </a:rPr>
                        <a:t>ряе</a:t>
                      </a:r>
                      <a:r>
                        <a:rPr lang="ru-RU" sz="1600" spc="-5" dirty="0">
                          <a:solidFill>
                            <a:schemeClr val="bg1"/>
                          </a:solidFill>
                          <a:effectLst/>
                          <a:latin typeface="+mn-lt"/>
                          <a:ea typeface="Times New Roman"/>
                        </a:rPr>
                        <a:t>м</a:t>
                      </a:r>
                      <a:r>
                        <a:rPr lang="ru-RU" sz="1600" dirty="0">
                          <a:solidFill>
                            <a:schemeClr val="bg1"/>
                          </a:solidFill>
                          <a:effectLst/>
                          <a:latin typeface="+mn-lt"/>
                          <a:ea typeface="Times New Roman"/>
                        </a:rPr>
                        <a:t>ые</a:t>
                      </a:r>
                      <a:r>
                        <a:rPr lang="ru-RU" sz="1600" spc="5" dirty="0">
                          <a:solidFill>
                            <a:schemeClr val="bg1"/>
                          </a:solidFill>
                          <a:effectLst/>
                          <a:latin typeface="+mn-lt"/>
                          <a:ea typeface="Times New Roman"/>
                        </a:rPr>
                        <a:t> </a:t>
                      </a:r>
                      <a:r>
                        <a:rPr lang="ru-RU" sz="1600" dirty="0">
                          <a:solidFill>
                            <a:schemeClr val="bg1"/>
                          </a:solidFill>
                          <a:effectLst/>
                          <a:latin typeface="+mn-lt"/>
                          <a:ea typeface="Times New Roman"/>
                        </a:rPr>
                        <a:t>требо</a:t>
                      </a:r>
                      <a:r>
                        <a:rPr lang="ru-RU" sz="1600" spc="10" dirty="0">
                          <a:solidFill>
                            <a:schemeClr val="bg1"/>
                          </a:solidFill>
                          <a:effectLst/>
                          <a:latin typeface="+mn-lt"/>
                          <a:ea typeface="Times New Roman"/>
                        </a:rPr>
                        <a:t>в</a:t>
                      </a:r>
                      <a:r>
                        <a:rPr lang="ru-RU" sz="1600" dirty="0">
                          <a:solidFill>
                            <a:schemeClr val="bg1"/>
                          </a:solidFill>
                          <a:effectLst/>
                          <a:latin typeface="+mn-lt"/>
                          <a:ea typeface="Times New Roman"/>
                        </a:rPr>
                        <a:t>ан</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я </a:t>
                      </a:r>
                      <a:r>
                        <a:rPr lang="ru-RU" sz="1600" spc="10" dirty="0">
                          <a:solidFill>
                            <a:schemeClr val="bg1"/>
                          </a:solidFill>
                          <a:effectLst/>
                          <a:latin typeface="+mn-lt"/>
                          <a:ea typeface="Times New Roman"/>
                        </a:rPr>
                        <a:t>(</a:t>
                      </a:r>
                      <a:r>
                        <a:rPr lang="ru-RU" sz="1600" spc="-20" dirty="0">
                          <a:solidFill>
                            <a:schemeClr val="bg1"/>
                          </a:solidFill>
                          <a:effectLst/>
                          <a:latin typeface="+mn-lt"/>
                          <a:ea typeface="Times New Roman"/>
                        </a:rPr>
                        <a:t>у</a:t>
                      </a:r>
                      <a:r>
                        <a:rPr lang="ru-RU" sz="1600" spc="5" dirty="0">
                          <a:solidFill>
                            <a:schemeClr val="bg1"/>
                          </a:solidFill>
                          <a:effectLst/>
                          <a:latin typeface="+mn-lt"/>
                          <a:ea typeface="Times New Roman"/>
                        </a:rPr>
                        <a:t>м</a:t>
                      </a:r>
                      <a:r>
                        <a:rPr lang="ru-RU" sz="1600" dirty="0">
                          <a:solidFill>
                            <a:schemeClr val="bg1"/>
                          </a:solidFill>
                          <a:effectLst/>
                          <a:latin typeface="+mn-lt"/>
                          <a:ea typeface="Times New Roman"/>
                        </a:rPr>
                        <a:t>ен</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я) в соотв</a:t>
                      </a:r>
                      <a:r>
                        <a:rPr lang="ru-RU" sz="1600" spc="-5" dirty="0">
                          <a:solidFill>
                            <a:schemeClr val="bg1"/>
                          </a:solidFill>
                          <a:effectLst/>
                          <a:latin typeface="+mn-lt"/>
                          <a:ea typeface="Times New Roman"/>
                        </a:rPr>
                        <a:t>е</a:t>
                      </a:r>
                      <a:r>
                        <a:rPr lang="ru-RU" sz="1600" dirty="0">
                          <a:solidFill>
                            <a:schemeClr val="bg1"/>
                          </a:solidFill>
                          <a:effectLst/>
                          <a:latin typeface="+mn-lt"/>
                          <a:ea typeface="Times New Roman"/>
                        </a:rPr>
                        <a:t>тств</a:t>
                      </a:r>
                      <a:r>
                        <a:rPr lang="ru-RU" sz="1600" spc="5" dirty="0">
                          <a:solidFill>
                            <a:schemeClr val="bg1"/>
                          </a:solidFill>
                          <a:effectLst/>
                          <a:latin typeface="+mn-lt"/>
                          <a:ea typeface="Times New Roman"/>
                        </a:rPr>
                        <a:t>и</a:t>
                      </a:r>
                      <a:r>
                        <a:rPr lang="ru-RU" sz="1600" dirty="0">
                          <a:solidFill>
                            <a:schemeClr val="bg1"/>
                          </a:solidFill>
                          <a:effectLst/>
                          <a:latin typeface="+mn-lt"/>
                          <a:ea typeface="Times New Roman"/>
                        </a:rPr>
                        <a:t>и </a:t>
                      </a:r>
                      <a:r>
                        <a:rPr lang="ru-RU" sz="1600" spc="5" dirty="0">
                          <a:solidFill>
                            <a:schemeClr val="bg1"/>
                          </a:solidFill>
                          <a:effectLst/>
                          <a:latin typeface="+mn-lt"/>
                          <a:ea typeface="Times New Roman"/>
                        </a:rPr>
                        <a:t>с</a:t>
                      </a:r>
                      <a:r>
                        <a:rPr lang="ru-RU" sz="1600" dirty="0">
                          <a:solidFill>
                            <a:schemeClr val="bg1"/>
                          </a:solidFill>
                          <a:effectLst/>
                          <a:latin typeface="+mn-lt"/>
                          <a:ea typeface="Times New Roman"/>
                        </a:rPr>
                        <a:t> ФГОС</a:t>
                      </a:r>
                      <a:endParaRPr lang="ru-RU" sz="1600" dirty="0">
                        <a:solidFill>
                          <a:schemeClr val="bg1"/>
                        </a:solidFill>
                        <a:effectLst/>
                        <a:latin typeface="+mn-lt"/>
                        <a:ea typeface="Calibri"/>
                      </a:endParaRPr>
                    </a:p>
                  </a:txBody>
                  <a:tcPr marL="68580" marR="68580" marT="0" marB="0"/>
                </a:tc>
                <a:tc>
                  <a:txBody>
                    <a:bodyPr/>
                    <a:lstStyle/>
                    <a:p>
                      <a:pPr>
                        <a:lnSpc>
                          <a:spcPct val="100000"/>
                        </a:lnSpc>
                        <a:spcAft>
                          <a:spcPts val="0"/>
                        </a:spcAft>
                      </a:pPr>
                      <a:r>
                        <a:rPr lang="ru-RU" sz="1600" dirty="0">
                          <a:effectLst/>
                          <a:latin typeface="+mn-lt"/>
                          <a:ea typeface="Calibri"/>
                        </a:rPr>
                        <a:t>Макс.</a:t>
                      </a:r>
                    </a:p>
                    <a:p>
                      <a:pPr>
                        <a:lnSpc>
                          <a:spcPct val="100000"/>
                        </a:lnSpc>
                        <a:spcAft>
                          <a:spcPts val="0"/>
                        </a:spcAft>
                      </a:pPr>
                      <a:r>
                        <a:rPr lang="ru-RU" sz="1600" dirty="0">
                          <a:effectLst/>
                          <a:latin typeface="+mn-lt"/>
                          <a:ea typeface="Calibri"/>
                        </a:rPr>
                        <a:t>балл</a:t>
                      </a:r>
                    </a:p>
                  </a:txBody>
                  <a:tcPr marL="68580" marR="68580" marT="0" marB="0"/>
                </a:tc>
                <a:tc>
                  <a:txBody>
                    <a:bodyPr/>
                    <a:lstStyle/>
                    <a:p>
                      <a:pPr>
                        <a:lnSpc>
                          <a:spcPct val="100000"/>
                        </a:lnSpc>
                        <a:spcAft>
                          <a:spcPts val="0"/>
                        </a:spcAft>
                      </a:pPr>
                      <a:r>
                        <a:rPr lang="ru-RU" sz="1600">
                          <a:effectLst/>
                          <a:latin typeface="+mn-lt"/>
                          <a:ea typeface="Calibri"/>
                        </a:rPr>
                        <a:t>Юго-</a:t>
                      </a:r>
                    </a:p>
                    <a:p>
                      <a:pPr>
                        <a:lnSpc>
                          <a:spcPct val="100000"/>
                        </a:lnSpc>
                        <a:spcAft>
                          <a:spcPts val="0"/>
                        </a:spcAft>
                      </a:pPr>
                      <a:r>
                        <a:rPr lang="ru-RU" sz="1600">
                          <a:effectLst/>
                          <a:latin typeface="+mn-lt"/>
                          <a:ea typeface="Calibri"/>
                        </a:rPr>
                        <a:t>Восточ </a:t>
                      </a:r>
                    </a:p>
                  </a:txBody>
                  <a:tcPr marL="68580" marR="68580" marT="0" marB="0"/>
                </a:tc>
                <a:tc>
                  <a:txBody>
                    <a:bodyPr/>
                    <a:lstStyle/>
                    <a:p>
                      <a:pPr>
                        <a:lnSpc>
                          <a:spcPct val="100000"/>
                        </a:lnSpc>
                        <a:spcAft>
                          <a:spcPts val="0"/>
                        </a:spcAft>
                      </a:pPr>
                      <a:r>
                        <a:rPr lang="ru-RU" sz="1600" dirty="0" err="1">
                          <a:effectLst/>
                          <a:latin typeface="+mn-lt"/>
                          <a:ea typeface="Calibri"/>
                        </a:rPr>
                        <a:t>Самарс</a:t>
                      </a:r>
                      <a:endParaRPr lang="ru-RU" sz="1600" dirty="0">
                        <a:effectLst/>
                        <a:latin typeface="+mn-lt"/>
                        <a:ea typeface="Calibri"/>
                      </a:endParaRPr>
                    </a:p>
                    <a:p>
                      <a:pPr>
                        <a:lnSpc>
                          <a:spcPct val="100000"/>
                        </a:lnSpc>
                        <a:spcAft>
                          <a:spcPts val="0"/>
                        </a:spcAft>
                      </a:pPr>
                      <a:r>
                        <a:rPr lang="ru-RU" sz="1600" dirty="0">
                          <a:effectLst/>
                          <a:latin typeface="+mn-lt"/>
                          <a:ea typeface="Calibri"/>
                        </a:rPr>
                        <a:t>обл</a:t>
                      </a:r>
                      <a:r>
                        <a:rPr lang="ru-RU" sz="1600" dirty="0" smtClean="0">
                          <a:effectLst/>
                          <a:latin typeface="+mn-lt"/>
                          <a:ea typeface="Calibri"/>
                        </a:rPr>
                        <a:t>.</a:t>
                      </a:r>
                      <a:r>
                        <a:rPr lang="ru-RU" sz="1600" dirty="0">
                          <a:effectLst/>
                          <a:latin typeface="+mn-lt"/>
                          <a:ea typeface="Calibri"/>
                        </a:rPr>
                        <a:t> </a:t>
                      </a:r>
                    </a:p>
                  </a:txBody>
                  <a:tcPr marL="68580" marR="68580" marT="0" marB="0"/>
                </a:tc>
              </a:tr>
              <a:tr h="3860854">
                <a:tc>
                  <a:txBody>
                    <a:bodyPr/>
                    <a:lstStyle/>
                    <a:p>
                      <a:pPr algn="just">
                        <a:lnSpc>
                          <a:spcPct val="100000"/>
                        </a:lnSpc>
                        <a:spcAft>
                          <a:spcPts val="190"/>
                        </a:spcAft>
                      </a:pPr>
                      <a:r>
                        <a:rPr lang="ru-RU" sz="1400" dirty="0">
                          <a:effectLst/>
                        </a:rPr>
                        <a:t>11. Анализировать отдельные этапы проведения исследований и интерпретировать результаты наблюдений и опытов;  решать задачи, используя физические законы (закон сохранения энергии, закон Гука, закон Паскаля, закон Архимеда, закон сохранения энергии в тепловых процессах, закон Ома для участка цепи, закон Джоуля - Ленца) и формулы, связывающие физические величины (путь, скорость, масса тела, плотность вещества, сила, давление, кинетическая энергия, потенциальная энергия, механическая работа, механическая мощность, КПД простого механизма, сила трения скольжения, коэффициент трения, количество теплоты, температура, удельная теплоемкость вещества, удельная теплота плавления, удельная теплота парообразования, удельная теплота сгорания топлива, сила тока, электрическое напряжение, электрическое сопротивление, формулы расчета электрического сопротивления при последовательном и параллельном соединении проводников): на основе анализа условия задачи записывать краткое условие, выделять физические величины, законы и формулы</a:t>
                      </a:r>
                      <a:endParaRPr lang="ru-RU" sz="1400" dirty="0">
                        <a:effectLst/>
                        <a:latin typeface="Calibri"/>
                        <a:ea typeface="Calibri"/>
                      </a:endParaRPr>
                    </a:p>
                  </a:txBody>
                  <a:tcPr marL="58057" marR="58057" marT="0" marB="0"/>
                </a:tc>
                <a:tc>
                  <a:txBody>
                    <a:bodyPr/>
                    <a:lstStyle/>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 </a:t>
                      </a:r>
                    </a:p>
                    <a:p>
                      <a:pPr>
                        <a:lnSpc>
                          <a:spcPct val="100000"/>
                        </a:lnSpc>
                        <a:spcAft>
                          <a:spcPts val="190"/>
                        </a:spcAft>
                      </a:pPr>
                      <a:r>
                        <a:rPr lang="ru-RU" sz="1400" dirty="0">
                          <a:effectLst/>
                        </a:rPr>
                        <a:t>3</a:t>
                      </a:r>
                      <a:endParaRPr lang="ru-RU" sz="1400" dirty="0">
                        <a:effectLst/>
                        <a:latin typeface="Calibri"/>
                        <a:ea typeface="Calibri"/>
                      </a:endParaRPr>
                    </a:p>
                  </a:txBody>
                  <a:tcPr marL="58057" marR="58057" marT="0" marB="0"/>
                </a:tc>
                <a:tc>
                  <a:txBody>
                    <a:bodyPr/>
                    <a:lstStyle/>
                    <a:p>
                      <a:pPr algn="ctr">
                        <a:lnSpc>
                          <a:spcPct val="100000"/>
                        </a:lnSpc>
                        <a:spcAft>
                          <a:spcPts val="0"/>
                        </a:spcAft>
                      </a:pPr>
                      <a:r>
                        <a:rPr lang="ru-RU" sz="1400" dirty="0">
                          <a:effectLst/>
                        </a:rPr>
                        <a:t>0,96</a:t>
                      </a:r>
                      <a:endParaRPr lang="ru-RU" sz="1400" dirty="0">
                        <a:effectLst/>
                        <a:latin typeface="Calibri"/>
                        <a:ea typeface="Calibri"/>
                      </a:endParaRPr>
                    </a:p>
                  </a:txBody>
                  <a:tcPr marL="58057" marR="58057" marT="0" marB="0" anchor="ctr"/>
                </a:tc>
                <a:tc>
                  <a:txBody>
                    <a:bodyPr/>
                    <a:lstStyle/>
                    <a:p>
                      <a:pPr algn="ctr">
                        <a:lnSpc>
                          <a:spcPct val="100000"/>
                        </a:lnSpc>
                        <a:spcAft>
                          <a:spcPts val="0"/>
                        </a:spcAft>
                      </a:pPr>
                      <a:r>
                        <a:rPr lang="ru-RU" sz="1400" dirty="0">
                          <a:effectLst/>
                        </a:rPr>
                        <a:t>5,39</a:t>
                      </a:r>
                      <a:endParaRPr lang="ru-RU" sz="1400" dirty="0">
                        <a:effectLst/>
                        <a:latin typeface="Calibri"/>
                        <a:ea typeface="Calibri"/>
                      </a:endParaRPr>
                    </a:p>
                  </a:txBody>
                  <a:tcPr marL="58057" marR="58057" marT="0" marB="0" anchor="ctr"/>
                </a:tc>
              </a:tr>
            </a:tbl>
          </a:graphicData>
        </a:graphic>
      </p:graphicFrame>
    </p:spTree>
    <p:extLst>
      <p:ext uri="{BB962C8B-B14F-4D97-AF65-F5344CB8AC3E}">
        <p14:creationId xmlns="" xmlns:p14="http://schemas.microsoft.com/office/powerpoint/2010/main" val="38387331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Соответствие отметок за выполненную работу и отметок по журналу</a:t>
            </a:r>
          </a:p>
        </p:txBody>
      </p:sp>
      <p:graphicFrame>
        <p:nvGraphicFramePr>
          <p:cNvPr id="5" name="Объект 4"/>
          <p:cNvGraphicFramePr>
            <a:graphicFrameLocks noGrp="1"/>
          </p:cNvGraphicFramePr>
          <p:nvPr>
            <p:ph idx="1"/>
            <p:extLst>
              <p:ext uri="{D42A27DB-BD31-4B8C-83A1-F6EECF244321}">
                <p14:modId xmlns="" xmlns:p14="http://schemas.microsoft.com/office/powerpoint/2010/main" val="2110070833"/>
              </p:ext>
            </p:extLst>
          </p:nvPr>
        </p:nvGraphicFramePr>
        <p:xfrm>
          <a:off x="251520" y="2132856"/>
          <a:ext cx="8640961" cy="3524499"/>
        </p:xfrm>
        <a:graphic>
          <a:graphicData uri="http://schemas.openxmlformats.org/drawingml/2006/table">
            <a:tbl>
              <a:tblPr firstRow="1" firstCol="1" bandRow="1">
                <a:tableStyleId>{5C22544A-7EE6-4342-B048-85BDC9FD1C3A}</a:tableStyleId>
              </a:tblPr>
              <a:tblGrid>
                <a:gridCol w="5853583"/>
                <a:gridCol w="1406773"/>
                <a:gridCol w="1380605"/>
              </a:tblGrid>
              <a:tr h="314382">
                <a:tc>
                  <a:txBody>
                    <a:bodyPr/>
                    <a:lstStyle/>
                    <a:p>
                      <a:pPr marL="1312545">
                        <a:lnSpc>
                          <a:spcPct val="105000"/>
                        </a:lnSpc>
                        <a:spcAft>
                          <a:spcPts val="0"/>
                        </a:spcAft>
                      </a:pPr>
                      <a:r>
                        <a:rPr lang="ru-RU" sz="2000" dirty="0">
                          <a:effectLst/>
                        </a:rPr>
                        <a:t>Соответств</a:t>
                      </a:r>
                      <a:r>
                        <a:rPr lang="ru-RU" sz="2000" spc="5" dirty="0">
                          <a:effectLst/>
                        </a:rPr>
                        <a:t>и</a:t>
                      </a:r>
                      <a:r>
                        <a:rPr lang="ru-RU" sz="2000" dirty="0">
                          <a:effectLst/>
                        </a:rPr>
                        <a:t>е отметок</a:t>
                      </a:r>
                      <a:endParaRPr lang="ru-RU" sz="2000" dirty="0">
                        <a:effectLst/>
                        <a:latin typeface="Calibri"/>
                        <a:ea typeface="Calibri"/>
                      </a:endParaRPr>
                    </a:p>
                  </a:txBody>
                  <a:tcPr marL="68580" marR="68580" marT="0" marB="0"/>
                </a:tc>
                <a:tc>
                  <a:txBody>
                    <a:bodyPr/>
                    <a:lstStyle/>
                    <a:p>
                      <a:pPr>
                        <a:lnSpc>
                          <a:spcPct val="105000"/>
                        </a:lnSpc>
                        <a:spcAft>
                          <a:spcPts val="0"/>
                        </a:spcAft>
                      </a:pPr>
                      <a:r>
                        <a:rPr lang="ru-RU" sz="2000">
                          <a:effectLst/>
                        </a:rPr>
                        <a:t>Ко</a:t>
                      </a:r>
                      <a:r>
                        <a:rPr lang="ru-RU" sz="2000" spc="5">
                          <a:effectLst/>
                        </a:rPr>
                        <a:t>л</a:t>
                      </a:r>
                      <a:r>
                        <a:rPr lang="ru-RU" sz="2000">
                          <a:effectLst/>
                        </a:rPr>
                        <a:t>-во</a:t>
                      </a:r>
                      <a:r>
                        <a:rPr lang="ru-RU" sz="2000" spc="5">
                          <a:effectLst/>
                        </a:rPr>
                        <a:t> </a:t>
                      </a:r>
                      <a:r>
                        <a:rPr lang="ru-RU" sz="2000" spc="-20">
                          <a:effectLst/>
                        </a:rPr>
                        <a:t>у</a:t>
                      </a:r>
                      <a:r>
                        <a:rPr lang="ru-RU" sz="2000">
                          <a:effectLst/>
                        </a:rPr>
                        <a:t>ч.</a:t>
                      </a:r>
                      <a:endParaRPr lang="ru-RU" sz="2000">
                        <a:effectLst/>
                        <a:latin typeface="Calibri"/>
                        <a:ea typeface="Calibri"/>
                      </a:endParaRPr>
                    </a:p>
                  </a:txBody>
                  <a:tcPr marL="68580" marR="68580" marT="0" marB="0"/>
                </a:tc>
                <a:tc>
                  <a:txBody>
                    <a:bodyPr/>
                    <a:lstStyle/>
                    <a:p>
                      <a:pPr>
                        <a:lnSpc>
                          <a:spcPct val="105000"/>
                        </a:lnSpc>
                        <a:spcAft>
                          <a:spcPts val="0"/>
                        </a:spcAft>
                      </a:pPr>
                      <a:r>
                        <a:rPr lang="ru-RU" sz="2000">
                          <a:effectLst/>
                        </a:rPr>
                        <a:t>%</a:t>
                      </a:r>
                      <a:endParaRPr lang="ru-RU" sz="2000">
                        <a:effectLst/>
                        <a:latin typeface="Calibri"/>
                        <a:ea typeface="Calibri"/>
                      </a:endParaRPr>
                    </a:p>
                  </a:txBody>
                  <a:tcPr marL="68580" marR="68580" marT="0" marB="0"/>
                </a:tc>
              </a:tr>
              <a:tr h="947724">
                <a:tc>
                  <a:txBody>
                    <a:bodyPr/>
                    <a:lstStyle/>
                    <a:p>
                      <a:pPr marL="18415">
                        <a:lnSpc>
                          <a:spcPct val="105000"/>
                        </a:lnSpc>
                        <a:spcAft>
                          <a:spcPts val="0"/>
                        </a:spcAft>
                      </a:pPr>
                      <a:r>
                        <a:rPr lang="ru-RU" sz="2000" dirty="0">
                          <a:effectLst/>
                        </a:rPr>
                        <a:t>Пон</a:t>
                      </a:r>
                      <a:r>
                        <a:rPr lang="ru-RU" sz="2000" spc="5" dirty="0">
                          <a:effectLst/>
                        </a:rPr>
                        <a:t>и</a:t>
                      </a:r>
                      <a:r>
                        <a:rPr lang="ru-RU" sz="2000" dirty="0">
                          <a:effectLst/>
                        </a:rPr>
                        <a:t>зили</a:t>
                      </a:r>
                      <a:r>
                        <a:rPr lang="ru-RU" sz="2000" spc="10" dirty="0">
                          <a:effectLst/>
                        </a:rPr>
                        <a:t> </a:t>
                      </a:r>
                      <a:r>
                        <a:rPr lang="ru-RU" sz="2000" dirty="0">
                          <a:effectLst/>
                        </a:rPr>
                        <a:t>ре</a:t>
                      </a:r>
                      <a:r>
                        <a:rPr lang="ru-RU" sz="2000" spc="10" dirty="0">
                          <a:effectLst/>
                        </a:rPr>
                        <a:t>з</a:t>
                      </a:r>
                      <a:r>
                        <a:rPr lang="ru-RU" sz="2000" spc="-30" dirty="0">
                          <a:effectLst/>
                        </a:rPr>
                        <a:t>у</a:t>
                      </a:r>
                      <a:r>
                        <a:rPr lang="ru-RU" sz="2000" dirty="0">
                          <a:effectLst/>
                        </a:rPr>
                        <a:t>льтат</a:t>
                      </a:r>
                      <a:r>
                        <a:rPr lang="ru-RU" sz="2000" spc="10" dirty="0">
                          <a:effectLst/>
                        </a:rPr>
                        <a:t> </a:t>
                      </a:r>
                      <a:r>
                        <a:rPr lang="ru-RU" sz="2000" dirty="0">
                          <a:effectLst/>
                        </a:rPr>
                        <a:t>(Отм</a:t>
                      </a:r>
                      <a:r>
                        <a:rPr lang="ru-RU" sz="2000" spc="-5" dirty="0">
                          <a:effectLst/>
                        </a:rPr>
                        <a:t>е</a:t>
                      </a:r>
                      <a:r>
                        <a:rPr lang="ru-RU" sz="2000" dirty="0">
                          <a:effectLst/>
                        </a:rPr>
                        <a:t>т</a:t>
                      </a:r>
                      <a:r>
                        <a:rPr lang="ru-RU" sz="2000" spc="5" dirty="0">
                          <a:effectLst/>
                        </a:rPr>
                        <a:t>к</a:t>
                      </a:r>
                      <a:r>
                        <a:rPr lang="ru-RU" sz="2000" dirty="0">
                          <a:effectLst/>
                        </a:rPr>
                        <a:t>а </a:t>
                      </a:r>
                      <a:r>
                        <a:rPr lang="ru-RU" sz="2000" spc="-5" dirty="0">
                          <a:effectLst/>
                        </a:rPr>
                        <a:t>В</a:t>
                      </a:r>
                      <a:r>
                        <a:rPr lang="ru-RU" sz="2000" dirty="0">
                          <a:effectLst/>
                        </a:rPr>
                        <a:t>ПР&lt; Отм</a:t>
                      </a:r>
                      <a:r>
                        <a:rPr lang="ru-RU" sz="2000" spc="5" dirty="0">
                          <a:effectLst/>
                        </a:rPr>
                        <a:t>е</a:t>
                      </a:r>
                      <a:r>
                        <a:rPr lang="ru-RU" sz="2000" dirty="0">
                          <a:effectLst/>
                        </a:rPr>
                        <a:t>тка </a:t>
                      </a:r>
                      <a:r>
                        <a:rPr lang="ru-RU" sz="2000" spc="5" dirty="0">
                          <a:effectLst/>
                        </a:rPr>
                        <a:t>п</a:t>
                      </a:r>
                      <a:r>
                        <a:rPr lang="ru-RU" sz="2000" dirty="0">
                          <a:effectLst/>
                        </a:rPr>
                        <a:t>о </a:t>
                      </a:r>
                      <a:r>
                        <a:rPr lang="ru-RU" sz="2000" spc="10" dirty="0">
                          <a:effectLst/>
                        </a:rPr>
                        <a:t>ж</a:t>
                      </a:r>
                      <a:r>
                        <a:rPr lang="ru-RU" sz="2000" spc="-20" dirty="0">
                          <a:effectLst/>
                        </a:rPr>
                        <a:t>у</a:t>
                      </a:r>
                      <a:r>
                        <a:rPr lang="ru-RU" sz="2000" dirty="0">
                          <a:effectLst/>
                        </a:rPr>
                        <a:t>рна</a:t>
                      </a:r>
                      <a:r>
                        <a:rPr lang="ru-RU" sz="2000" spc="10" dirty="0">
                          <a:effectLst/>
                        </a:rPr>
                        <a:t>л</a:t>
                      </a:r>
                      <a:r>
                        <a:rPr lang="ru-RU" sz="2000" spc="-20" dirty="0">
                          <a:effectLst/>
                        </a:rPr>
                        <a:t>у</a:t>
                      </a:r>
                      <a:r>
                        <a:rPr lang="ru-RU" sz="2000" dirty="0">
                          <a:effectLst/>
                        </a:rPr>
                        <a:t>)</a:t>
                      </a:r>
                    </a:p>
                    <a:p>
                      <a:pPr>
                        <a:lnSpc>
                          <a:spcPct val="105000"/>
                        </a:lnSpc>
                        <a:spcAft>
                          <a:spcPts val="0"/>
                        </a:spcAft>
                      </a:pPr>
                      <a:r>
                        <a:rPr lang="ru-RU" sz="2000" dirty="0">
                          <a:effectLst/>
                        </a:rPr>
                        <a:t> </a:t>
                      </a:r>
                      <a:endParaRPr lang="ru-RU" sz="2000" dirty="0">
                        <a:effectLst/>
                        <a:latin typeface="Calibri"/>
                        <a:ea typeface="Calibri"/>
                      </a:endParaRPr>
                    </a:p>
                  </a:txBody>
                  <a:tcPr marL="68580" marR="68580" marT="0" marB="0"/>
                </a:tc>
                <a:tc>
                  <a:txBody>
                    <a:bodyPr/>
                    <a:lstStyle/>
                    <a:p>
                      <a:pPr>
                        <a:lnSpc>
                          <a:spcPct val="105000"/>
                        </a:lnSpc>
                        <a:spcAft>
                          <a:spcPts val="0"/>
                        </a:spcAft>
                      </a:pPr>
                      <a:r>
                        <a:rPr lang="ru-RU" sz="2000">
                          <a:effectLst/>
                        </a:rPr>
                        <a:t>15</a:t>
                      </a:r>
                      <a:endParaRPr lang="ru-RU" sz="2000">
                        <a:effectLst/>
                        <a:latin typeface="Calibri"/>
                        <a:ea typeface="Calibri"/>
                      </a:endParaRPr>
                    </a:p>
                  </a:txBody>
                  <a:tcPr marL="68580" marR="68580" marT="0" marB="0"/>
                </a:tc>
                <a:tc>
                  <a:txBody>
                    <a:bodyPr/>
                    <a:lstStyle/>
                    <a:p>
                      <a:pPr>
                        <a:lnSpc>
                          <a:spcPct val="105000"/>
                        </a:lnSpc>
                        <a:spcAft>
                          <a:spcPts val="0"/>
                        </a:spcAft>
                      </a:pPr>
                      <a:r>
                        <a:rPr lang="ru-RU" sz="2000">
                          <a:effectLst/>
                        </a:rPr>
                        <a:t>6,2</a:t>
                      </a:r>
                      <a:endParaRPr lang="ru-RU" sz="2000">
                        <a:effectLst/>
                        <a:latin typeface="Calibri"/>
                        <a:ea typeface="Calibri"/>
                      </a:endParaRPr>
                    </a:p>
                  </a:txBody>
                  <a:tcPr marL="68580" marR="68580" marT="0" marB="0"/>
                </a:tc>
              </a:tr>
              <a:tr h="947724">
                <a:tc>
                  <a:txBody>
                    <a:bodyPr/>
                    <a:lstStyle/>
                    <a:p>
                      <a:pPr marL="18415">
                        <a:lnSpc>
                          <a:spcPct val="105000"/>
                        </a:lnSpc>
                        <a:spcAft>
                          <a:spcPts val="0"/>
                        </a:spcAft>
                      </a:pPr>
                      <a:r>
                        <a:rPr lang="ru-RU" sz="2000" dirty="0">
                          <a:effectLst/>
                        </a:rPr>
                        <a:t>Подтвердили</a:t>
                      </a:r>
                      <a:r>
                        <a:rPr lang="ru-RU" sz="2000" spc="10" dirty="0">
                          <a:effectLst/>
                        </a:rPr>
                        <a:t> </a:t>
                      </a:r>
                      <a:r>
                        <a:rPr lang="ru-RU" sz="2000" dirty="0">
                          <a:effectLst/>
                        </a:rPr>
                        <a:t>ре</a:t>
                      </a:r>
                      <a:r>
                        <a:rPr lang="ru-RU" sz="2000" spc="15" dirty="0">
                          <a:effectLst/>
                        </a:rPr>
                        <a:t>з</a:t>
                      </a:r>
                      <a:r>
                        <a:rPr lang="ru-RU" sz="2000" spc="-30" dirty="0">
                          <a:effectLst/>
                        </a:rPr>
                        <a:t>у</a:t>
                      </a:r>
                      <a:r>
                        <a:rPr lang="ru-RU" sz="2000" dirty="0">
                          <a:effectLst/>
                        </a:rPr>
                        <a:t>льтат</a:t>
                      </a:r>
                      <a:r>
                        <a:rPr lang="ru-RU" sz="2000" spc="5" dirty="0">
                          <a:effectLst/>
                        </a:rPr>
                        <a:t> </a:t>
                      </a:r>
                      <a:r>
                        <a:rPr lang="ru-RU" sz="2000" dirty="0">
                          <a:effectLst/>
                        </a:rPr>
                        <a:t>(Отметка ВПР=Отм</a:t>
                      </a:r>
                      <a:r>
                        <a:rPr lang="ru-RU" sz="2000" spc="-5" dirty="0">
                          <a:effectLst/>
                        </a:rPr>
                        <a:t>е</a:t>
                      </a:r>
                      <a:r>
                        <a:rPr lang="ru-RU" sz="2000" dirty="0">
                          <a:effectLst/>
                        </a:rPr>
                        <a:t>т</a:t>
                      </a:r>
                      <a:r>
                        <a:rPr lang="ru-RU" sz="2000" spc="5" dirty="0">
                          <a:effectLst/>
                        </a:rPr>
                        <a:t>к</a:t>
                      </a:r>
                      <a:r>
                        <a:rPr lang="ru-RU" sz="2000" dirty="0">
                          <a:effectLst/>
                        </a:rPr>
                        <a:t>а </a:t>
                      </a:r>
                      <a:r>
                        <a:rPr lang="ru-RU" sz="2000" spc="5" dirty="0">
                          <a:effectLst/>
                        </a:rPr>
                        <a:t>п</a:t>
                      </a:r>
                      <a:r>
                        <a:rPr lang="ru-RU" sz="2000" dirty="0">
                          <a:effectLst/>
                        </a:rPr>
                        <a:t>о </a:t>
                      </a:r>
                      <a:r>
                        <a:rPr lang="ru-RU" sz="2000" spc="10" dirty="0">
                          <a:effectLst/>
                        </a:rPr>
                        <a:t>ж</a:t>
                      </a:r>
                      <a:r>
                        <a:rPr lang="ru-RU" sz="2000" spc="-20" dirty="0">
                          <a:effectLst/>
                        </a:rPr>
                        <a:t>у</a:t>
                      </a:r>
                      <a:r>
                        <a:rPr lang="ru-RU" sz="2000" dirty="0">
                          <a:effectLst/>
                        </a:rPr>
                        <a:t>рна</a:t>
                      </a:r>
                      <a:r>
                        <a:rPr lang="ru-RU" sz="2000" spc="25" dirty="0">
                          <a:effectLst/>
                        </a:rPr>
                        <a:t>л</a:t>
                      </a:r>
                      <a:r>
                        <a:rPr lang="ru-RU" sz="2000" spc="-20" dirty="0">
                          <a:effectLst/>
                        </a:rPr>
                        <a:t>у</a:t>
                      </a:r>
                      <a:r>
                        <a:rPr lang="ru-RU" sz="2000" dirty="0">
                          <a:effectLst/>
                        </a:rPr>
                        <a:t>)</a:t>
                      </a:r>
                    </a:p>
                    <a:p>
                      <a:pPr>
                        <a:lnSpc>
                          <a:spcPct val="105000"/>
                        </a:lnSpc>
                        <a:spcAft>
                          <a:spcPts val="0"/>
                        </a:spcAft>
                      </a:pPr>
                      <a:r>
                        <a:rPr lang="ru-RU" sz="2000" dirty="0">
                          <a:effectLst/>
                        </a:rPr>
                        <a:t> </a:t>
                      </a:r>
                      <a:endParaRPr lang="ru-RU" sz="2000" dirty="0">
                        <a:effectLst/>
                        <a:latin typeface="Calibri"/>
                        <a:ea typeface="Calibri"/>
                      </a:endParaRPr>
                    </a:p>
                  </a:txBody>
                  <a:tcPr marL="68580" marR="68580" marT="0" marB="0"/>
                </a:tc>
                <a:tc>
                  <a:txBody>
                    <a:bodyPr/>
                    <a:lstStyle/>
                    <a:p>
                      <a:pPr>
                        <a:lnSpc>
                          <a:spcPct val="105000"/>
                        </a:lnSpc>
                        <a:spcAft>
                          <a:spcPts val="0"/>
                        </a:spcAft>
                      </a:pPr>
                      <a:r>
                        <a:rPr lang="ru-RU" sz="2000" dirty="0">
                          <a:effectLst/>
                        </a:rPr>
                        <a:t>118</a:t>
                      </a:r>
                      <a:endParaRPr lang="ru-RU" sz="2000" dirty="0">
                        <a:effectLst/>
                        <a:latin typeface="Calibri"/>
                        <a:ea typeface="Calibri"/>
                      </a:endParaRPr>
                    </a:p>
                  </a:txBody>
                  <a:tcPr marL="68580" marR="68580" marT="0" marB="0"/>
                </a:tc>
                <a:tc>
                  <a:txBody>
                    <a:bodyPr/>
                    <a:lstStyle/>
                    <a:p>
                      <a:pPr>
                        <a:lnSpc>
                          <a:spcPct val="105000"/>
                        </a:lnSpc>
                        <a:spcAft>
                          <a:spcPts val="0"/>
                        </a:spcAft>
                      </a:pPr>
                      <a:r>
                        <a:rPr lang="ru-RU" sz="2000">
                          <a:effectLst/>
                        </a:rPr>
                        <a:t>90,7</a:t>
                      </a:r>
                      <a:endParaRPr lang="ru-RU" sz="2000">
                        <a:effectLst/>
                        <a:latin typeface="Calibri"/>
                        <a:ea typeface="Calibri"/>
                      </a:endParaRPr>
                    </a:p>
                  </a:txBody>
                  <a:tcPr marL="68580" marR="68580" marT="0" marB="0"/>
                </a:tc>
              </a:tr>
              <a:tr h="644139">
                <a:tc>
                  <a:txBody>
                    <a:bodyPr/>
                    <a:lstStyle/>
                    <a:p>
                      <a:pPr marL="18415">
                        <a:lnSpc>
                          <a:spcPct val="105000"/>
                        </a:lnSpc>
                        <a:spcAft>
                          <a:spcPts val="0"/>
                        </a:spcAft>
                      </a:pPr>
                      <a:r>
                        <a:rPr lang="ru-RU" sz="2000">
                          <a:effectLst/>
                        </a:rPr>
                        <a:t>Повы</a:t>
                      </a:r>
                      <a:r>
                        <a:rPr lang="ru-RU" sz="2000" spc="-10">
                          <a:effectLst/>
                        </a:rPr>
                        <a:t>с</a:t>
                      </a:r>
                      <a:r>
                        <a:rPr lang="ru-RU" sz="2000" spc="5">
                          <a:effectLst/>
                        </a:rPr>
                        <a:t>и</a:t>
                      </a:r>
                      <a:r>
                        <a:rPr lang="ru-RU" sz="2000">
                          <a:effectLst/>
                        </a:rPr>
                        <a:t>ли</a:t>
                      </a:r>
                      <a:r>
                        <a:rPr lang="ru-RU" sz="2000" spc="5">
                          <a:effectLst/>
                        </a:rPr>
                        <a:t> </a:t>
                      </a:r>
                      <a:r>
                        <a:rPr lang="ru-RU" sz="2000">
                          <a:effectLst/>
                        </a:rPr>
                        <a:t>ре</a:t>
                      </a:r>
                      <a:r>
                        <a:rPr lang="ru-RU" sz="2000" spc="15">
                          <a:effectLst/>
                        </a:rPr>
                        <a:t>з</a:t>
                      </a:r>
                      <a:r>
                        <a:rPr lang="ru-RU" sz="2000" spc="-20">
                          <a:effectLst/>
                        </a:rPr>
                        <a:t>у</a:t>
                      </a:r>
                      <a:r>
                        <a:rPr lang="ru-RU" sz="2000">
                          <a:effectLst/>
                        </a:rPr>
                        <a:t>льтат</a:t>
                      </a:r>
                      <a:r>
                        <a:rPr lang="ru-RU" sz="2000" spc="10">
                          <a:effectLst/>
                        </a:rPr>
                        <a:t> </a:t>
                      </a:r>
                      <a:r>
                        <a:rPr lang="ru-RU" sz="2000">
                          <a:effectLst/>
                        </a:rPr>
                        <a:t>(</a:t>
                      </a:r>
                      <a:r>
                        <a:rPr lang="ru-RU" sz="2000" spc="5">
                          <a:effectLst/>
                        </a:rPr>
                        <a:t>О</a:t>
                      </a:r>
                      <a:r>
                        <a:rPr lang="ru-RU" sz="2000">
                          <a:effectLst/>
                        </a:rPr>
                        <a:t>тмет</a:t>
                      </a:r>
                      <a:r>
                        <a:rPr lang="ru-RU" sz="2000" spc="5">
                          <a:effectLst/>
                        </a:rPr>
                        <a:t>к</a:t>
                      </a:r>
                      <a:r>
                        <a:rPr lang="ru-RU" sz="2000">
                          <a:effectLst/>
                        </a:rPr>
                        <a:t>а </a:t>
                      </a:r>
                      <a:r>
                        <a:rPr lang="ru-RU" sz="2000" spc="-5">
                          <a:effectLst/>
                        </a:rPr>
                        <a:t>В</a:t>
                      </a:r>
                      <a:r>
                        <a:rPr lang="ru-RU" sz="2000">
                          <a:effectLst/>
                        </a:rPr>
                        <a:t>ПР&gt; Отмет</a:t>
                      </a:r>
                      <a:r>
                        <a:rPr lang="ru-RU" sz="2000" spc="5">
                          <a:effectLst/>
                        </a:rPr>
                        <a:t>ка</a:t>
                      </a:r>
                      <a:r>
                        <a:rPr lang="ru-RU" sz="2000">
                          <a:effectLst/>
                        </a:rPr>
                        <a:t> </a:t>
                      </a:r>
                      <a:r>
                        <a:rPr lang="ru-RU" sz="2000" spc="5">
                          <a:effectLst/>
                        </a:rPr>
                        <a:t>п</a:t>
                      </a:r>
                      <a:r>
                        <a:rPr lang="ru-RU" sz="2000">
                          <a:effectLst/>
                        </a:rPr>
                        <a:t>о </a:t>
                      </a:r>
                      <a:r>
                        <a:rPr lang="ru-RU" sz="2000" spc="10">
                          <a:effectLst/>
                        </a:rPr>
                        <a:t>ж</a:t>
                      </a:r>
                      <a:r>
                        <a:rPr lang="ru-RU" sz="2000" spc="-20">
                          <a:effectLst/>
                        </a:rPr>
                        <a:t>у</a:t>
                      </a:r>
                      <a:r>
                        <a:rPr lang="ru-RU" sz="2000">
                          <a:effectLst/>
                        </a:rPr>
                        <a:t>рна</a:t>
                      </a:r>
                      <a:r>
                        <a:rPr lang="ru-RU" sz="2000" spc="10">
                          <a:effectLst/>
                        </a:rPr>
                        <a:t>л</a:t>
                      </a:r>
                      <a:r>
                        <a:rPr lang="ru-RU" sz="2000" spc="-20">
                          <a:effectLst/>
                        </a:rPr>
                        <a:t>у</a:t>
                      </a:r>
                      <a:r>
                        <a:rPr lang="ru-RU" sz="2000">
                          <a:effectLst/>
                        </a:rPr>
                        <a:t>)</a:t>
                      </a:r>
                      <a:endParaRPr lang="ru-RU" sz="2000">
                        <a:effectLst/>
                        <a:latin typeface="Calibri"/>
                        <a:ea typeface="Calibri"/>
                      </a:endParaRPr>
                    </a:p>
                  </a:txBody>
                  <a:tcPr marL="68580" marR="68580" marT="0" marB="0"/>
                </a:tc>
                <a:tc>
                  <a:txBody>
                    <a:bodyPr/>
                    <a:lstStyle/>
                    <a:p>
                      <a:pPr>
                        <a:lnSpc>
                          <a:spcPct val="105000"/>
                        </a:lnSpc>
                        <a:spcAft>
                          <a:spcPts val="0"/>
                        </a:spcAft>
                      </a:pPr>
                      <a:r>
                        <a:rPr lang="ru-RU" sz="2000">
                          <a:effectLst/>
                        </a:rPr>
                        <a:t>7</a:t>
                      </a:r>
                      <a:endParaRPr lang="ru-RU" sz="2000">
                        <a:effectLst/>
                        <a:latin typeface="Calibri"/>
                        <a:ea typeface="Calibri"/>
                      </a:endParaRPr>
                    </a:p>
                  </a:txBody>
                  <a:tcPr marL="68580" marR="68580" marT="0" marB="0"/>
                </a:tc>
                <a:tc>
                  <a:txBody>
                    <a:bodyPr/>
                    <a:lstStyle/>
                    <a:p>
                      <a:pPr>
                        <a:lnSpc>
                          <a:spcPct val="105000"/>
                        </a:lnSpc>
                        <a:spcAft>
                          <a:spcPts val="0"/>
                        </a:spcAft>
                      </a:pPr>
                      <a:r>
                        <a:rPr lang="ru-RU" sz="2000" dirty="0">
                          <a:effectLst/>
                        </a:rPr>
                        <a:t>3,1</a:t>
                      </a:r>
                      <a:endParaRPr lang="ru-RU" sz="2000" dirty="0">
                        <a:effectLst/>
                        <a:latin typeface="Calibri"/>
                        <a:ea typeface="Calibri"/>
                      </a:endParaRPr>
                    </a:p>
                  </a:txBody>
                  <a:tcPr marL="68580" marR="68580" marT="0" marB="0"/>
                </a:tc>
              </a:tr>
              <a:tr h="314382">
                <a:tc>
                  <a:txBody>
                    <a:bodyPr/>
                    <a:lstStyle/>
                    <a:p>
                      <a:pPr marL="18415">
                        <a:lnSpc>
                          <a:spcPct val="105000"/>
                        </a:lnSpc>
                        <a:spcAft>
                          <a:spcPts val="0"/>
                        </a:spcAft>
                      </a:pPr>
                      <a:r>
                        <a:rPr lang="ru-RU" sz="2000" spc="-5" dirty="0">
                          <a:effectLst/>
                        </a:rPr>
                        <a:t>Все</a:t>
                      </a:r>
                      <a:r>
                        <a:rPr lang="ru-RU" sz="2000" spc="10" dirty="0">
                          <a:effectLst/>
                        </a:rPr>
                        <a:t>г</a:t>
                      </a:r>
                      <a:r>
                        <a:rPr lang="ru-RU" sz="2000" dirty="0">
                          <a:effectLst/>
                        </a:rPr>
                        <a:t>о:</a:t>
                      </a:r>
                      <a:endParaRPr lang="ru-RU" sz="2000" dirty="0">
                        <a:effectLst/>
                        <a:latin typeface="Calibri"/>
                        <a:ea typeface="Calibri"/>
                      </a:endParaRPr>
                    </a:p>
                  </a:txBody>
                  <a:tcPr marL="68580" marR="68580" marT="0" marB="0"/>
                </a:tc>
                <a:tc>
                  <a:txBody>
                    <a:bodyPr/>
                    <a:lstStyle/>
                    <a:p>
                      <a:pPr>
                        <a:lnSpc>
                          <a:spcPct val="105000"/>
                        </a:lnSpc>
                        <a:spcAft>
                          <a:spcPts val="0"/>
                        </a:spcAft>
                      </a:pPr>
                      <a:r>
                        <a:rPr lang="ru-RU" sz="2000">
                          <a:effectLst/>
                        </a:rPr>
                        <a:t>140</a:t>
                      </a:r>
                      <a:endParaRPr lang="ru-RU" sz="2000">
                        <a:effectLst/>
                        <a:latin typeface="Calibri"/>
                        <a:ea typeface="Calibri"/>
                      </a:endParaRPr>
                    </a:p>
                  </a:txBody>
                  <a:tcPr marL="68580" marR="68580" marT="0" marB="0"/>
                </a:tc>
                <a:tc>
                  <a:txBody>
                    <a:bodyPr/>
                    <a:lstStyle/>
                    <a:p>
                      <a:pPr>
                        <a:lnSpc>
                          <a:spcPct val="105000"/>
                        </a:lnSpc>
                        <a:spcAft>
                          <a:spcPts val="0"/>
                        </a:spcAft>
                      </a:pPr>
                      <a:r>
                        <a:rPr lang="ru-RU" sz="2000" dirty="0">
                          <a:effectLst/>
                        </a:rPr>
                        <a:t>100</a:t>
                      </a:r>
                      <a:endParaRPr lang="ru-RU" sz="2000" dirty="0">
                        <a:effectLst/>
                        <a:latin typeface="Calibri"/>
                        <a:ea typeface="Calibri"/>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Соответствие отметок за выполненную работу и отметок по журналу</a:t>
            </a:r>
          </a:p>
        </p:txBody>
      </p:sp>
      <p:graphicFrame>
        <p:nvGraphicFramePr>
          <p:cNvPr id="5" name="Объект 4"/>
          <p:cNvGraphicFramePr>
            <a:graphicFrameLocks noGrp="1"/>
          </p:cNvGraphicFramePr>
          <p:nvPr>
            <p:ph idx="1"/>
            <p:extLst>
              <p:ext uri="{D42A27DB-BD31-4B8C-83A1-F6EECF244321}">
                <p14:modId xmlns="" xmlns:p14="http://schemas.microsoft.com/office/powerpoint/2010/main" val="750986427"/>
              </p:ext>
            </p:extLst>
          </p:nvPr>
        </p:nvGraphicFramePr>
        <p:xfrm>
          <a:off x="251520" y="1412776"/>
          <a:ext cx="8712968" cy="5256580"/>
        </p:xfrm>
        <a:graphic>
          <a:graphicData uri="http://schemas.openxmlformats.org/drawingml/2006/table">
            <a:tbl>
              <a:tblPr firstRow="1" firstCol="1" bandRow="1">
                <a:tableStyleId>{5C22544A-7EE6-4342-B048-85BDC9FD1C3A}</a:tableStyleId>
              </a:tblPr>
              <a:tblGrid>
                <a:gridCol w="3709157"/>
                <a:gridCol w="1411191"/>
                <a:gridCol w="1943802"/>
                <a:gridCol w="1648818"/>
              </a:tblGrid>
              <a:tr h="707072">
                <a:tc>
                  <a:txBody>
                    <a:bodyPr/>
                    <a:lstStyle/>
                    <a:p>
                      <a:pPr algn="ctr">
                        <a:lnSpc>
                          <a:spcPct val="143000"/>
                        </a:lnSpc>
                        <a:spcBef>
                          <a:spcPts val="10"/>
                        </a:spcBef>
                        <a:spcAft>
                          <a:spcPts val="0"/>
                        </a:spcAft>
                      </a:pPr>
                      <a:r>
                        <a:rPr lang="ru-RU" sz="1400">
                          <a:effectLst/>
                        </a:rPr>
                        <a:t>ОО</a:t>
                      </a:r>
                      <a:endParaRPr lang="ru-RU" sz="1100">
                        <a:effectLst/>
                        <a:latin typeface="Calibri"/>
                        <a:ea typeface="Calibri"/>
                      </a:endParaRPr>
                    </a:p>
                  </a:txBody>
                  <a:tcPr marL="68580" marR="68580" marT="0" marB="0"/>
                </a:tc>
                <a:tc>
                  <a:txBody>
                    <a:bodyPr/>
                    <a:lstStyle/>
                    <a:p>
                      <a:pPr algn="just">
                        <a:lnSpc>
                          <a:spcPct val="143000"/>
                        </a:lnSpc>
                        <a:spcBef>
                          <a:spcPts val="10"/>
                        </a:spcBef>
                        <a:spcAft>
                          <a:spcPts val="0"/>
                        </a:spcAft>
                      </a:pPr>
                      <a:r>
                        <a:rPr lang="ru-RU" sz="1200">
                          <a:effectLst/>
                        </a:rPr>
                        <a:t>Пон</a:t>
                      </a:r>
                      <a:r>
                        <a:rPr lang="ru-RU" sz="1200" spc="5">
                          <a:effectLst/>
                        </a:rPr>
                        <a:t>и</a:t>
                      </a:r>
                      <a:r>
                        <a:rPr lang="ru-RU" sz="1200">
                          <a:effectLst/>
                        </a:rPr>
                        <a:t>зили ре</a:t>
                      </a:r>
                      <a:r>
                        <a:rPr lang="ru-RU" sz="1200" spc="10">
                          <a:effectLst/>
                        </a:rPr>
                        <a:t>з</a:t>
                      </a:r>
                      <a:r>
                        <a:rPr lang="ru-RU" sz="1200" spc="-15">
                          <a:effectLst/>
                        </a:rPr>
                        <a:t>у</a:t>
                      </a:r>
                      <a:r>
                        <a:rPr lang="ru-RU" sz="1200">
                          <a:effectLst/>
                        </a:rPr>
                        <a:t>льтат</a:t>
                      </a:r>
                      <a:endParaRPr lang="ru-RU" sz="1100">
                        <a:effectLst/>
                        <a:latin typeface="Calibri"/>
                        <a:ea typeface="Calibri"/>
                      </a:endParaRPr>
                    </a:p>
                  </a:txBody>
                  <a:tcPr marL="68580" marR="68580" marT="0" marB="0"/>
                </a:tc>
                <a:tc>
                  <a:txBody>
                    <a:bodyPr/>
                    <a:lstStyle/>
                    <a:p>
                      <a:pPr>
                        <a:lnSpc>
                          <a:spcPct val="105000"/>
                        </a:lnSpc>
                        <a:spcAft>
                          <a:spcPts val="0"/>
                        </a:spcAft>
                      </a:pPr>
                      <a:r>
                        <a:rPr lang="ru-RU" sz="1200">
                          <a:effectLst/>
                        </a:rPr>
                        <a:t>Подтвердили</a:t>
                      </a:r>
                      <a:endParaRPr lang="ru-RU" sz="1100">
                        <a:effectLst/>
                        <a:latin typeface="Calibri"/>
                        <a:ea typeface="Calibri"/>
                      </a:endParaRPr>
                    </a:p>
                  </a:txBody>
                  <a:tcPr marL="68580" marR="68580" marT="0" marB="0"/>
                </a:tc>
                <a:tc>
                  <a:txBody>
                    <a:bodyPr/>
                    <a:lstStyle/>
                    <a:p>
                      <a:pPr algn="just">
                        <a:lnSpc>
                          <a:spcPct val="143000"/>
                        </a:lnSpc>
                        <a:spcBef>
                          <a:spcPts val="10"/>
                        </a:spcBef>
                        <a:spcAft>
                          <a:spcPts val="0"/>
                        </a:spcAft>
                      </a:pPr>
                      <a:r>
                        <a:rPr lang="ru-RU" sz="1200">
                          <a:effectLst/>
                        </a:rPr>
                        <a:t>Повы</a:t>
                      </a:r>
                      <a:r>
                        <a:rPr lang="ru-RU" sz="1200" spc="-10">
                          <a:effectLst/>
                        </a:rPr>
                        <a:t>с</a:t>
                      </a:r>
                      <a:r>
                        <a:rPr lang="ru-RU" sz="1200" spc="5">
                          <a:effectLst/>
                        </a:rPr>
                        <a:t>и</a:t>
                      </a:r>
                      <a:r>
                        <a:rPr lang="ru-RU" sz="1200">
                          <a:effectLst/>
                        </a:rPr>
                        <a:t>ли ре</a:t>
                      </a:r>
                      <a:r>
                        <a:rPr lang="ru-RU" sz="1200" spc="10">
                          <a:effectLst/>
                        </a:rPr>
                        <a:t>з</a:t>
                      </a:r>
                      <a:r>
                        <a:rPr lang="ru-RU" sz="1200" spc="-15">
                          <a:effectLst/>
                        </a:rPr>
                        <a:t>у</a:t>
                      </a:r>
                      <a:r>
                        <a:rPr lang="ru-RU" sz="1200">
                          <a:effectLst/>
                        </a:rPr>
                        <a:t>льтат</a:t>
                      </a:r>
                      <a:endParaRPr lang="ru-RU" sz="1100">
                        <a:effectLst/>
                        <a:latin typeface="Calibri"/>
                        <a:ea typeface="Calibri"/>
                      </a:endParaRPr>
                    </a:p>
                  </a:txBody>
                  <a:tcPr marL="68580" marR="68580" marT="0" marB="0"/>
                </a:tc>
              </a:tr>
              <a:tr h="334824">
                <a:tc>
                  <a:txBody>
                    <a:bodyPr/>
                    <a:lstStyle/>
                    <a:p>
                      <a:pPr>
                        <a:lnSpc>
                          <a:spcPct val="98000"/>
                        </a:lnSpc>
                        <a:spcAft>
                          <a:spcPts val="0"/>
                        </a:spcAft>
                      </a:pPr>
                      <a:r>
                        <a:rPr lang="ru-RU" sz="1200">
                          <a:effectLst/>
                        </a:rPr>
                        <a:t>Самарская о</a:t>
                      </a:r>
                      <a:r>
                        <a:rPr lang="ru-RU" sz="1200" spc="-5">
                          <a:effectLst/>
                        </a:rPr>
                        <a:t>б</a:t>
                      </a:r>
                      <a:r>
                        <a:rPr lang="ru-RU" sz="1200">
                          <a:effectLst/>
                        </a:rPr>
                        <a:t>ласть</a:t>
                      </a:r>
                      <a:endParaRPr lang="ru-RU" sz="1100">
                        <a:effectLst/>
                        <a:latin typeface="Calibri"/>
                        <a:ea typeface="Calibri"/>
                      </a:endParaRPr>
                    </a:p>
                  </a:txBody>
                  <a:tcPr marL="68580" marR="68580" marT="0" marB="0"/>
                </a:tc>
                <a:tc>
                  <a:txBody>
                    <a:bodyPr/>
                    <a:lstStyle/>
                    <a:p>
                      <a:pPr algn="ctr">
                        <a:lnSpc>
                          <a:spcPct val="143000"/>
                        </a:lnSpc>
                        <a:spcBef>
                          <a:spcPts val="10"/>
                        </a:spcBef>
                        <a:spcAft>
                          <a:spcPts val="0"/>
                        </a:spcAft>
                      </a:pPr>
                      <a:r>
                        <a:rPr lang="ru-RU" sz="1200">
                          <a:effectLst/>
                        </a:rPr>
                        <a:t>12,71</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80,46</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6,83</a:t>
                      </a:r>
                      <a:endParaRPr lang="ru-RU" sz="1100">
                        <a:effectLst/>
                        <a:latin typeface="Calibri"/>
                        <a:ea typeface="Calibri"/>
                      </a:endParaRPr>
                    </a:p>
                  </a:txBody>
                  <a:tcPr marL="68580" marR="68580" marT="0" marB="0" anchor="ctr"/>
                </a:tc>
              </a:tr>
              <a:tr h="334824">
                <a:tc>
                  <a:txBody>
                    <a:bodyPr/>
                    <a:lstStyle/>
                    <a:p>
                      <a:pPr>
                        <a:lnSpc>
                          <a:spcPct val="98000"/>
                        </a:lnSpc>
                        <a:spcAft>
                          <a:spcPts val="0"/>
                        </a:spcAft>
                      </a:pPr>
                      <a:r>
                        <a:rPr lang="ru-RU" sz="1200">
                          <a:effectLst/>
                        </a:rPr>
                        <a:t>Юго-Во</a:t>
                      </a:r>
                      <a:r>
                        <a:rPr lang="ru-RU" sz="1200" spc="-5">
                          <a:effectLst/>
                        </a:rPr>
                        <a:t>с</a:t>
                      </a:r>
                      <a:r>
                        <a:rPr lang="ru-RU" sz="1200">
                          <a:effectLst/>
                        </a:rPr>
                        <a:t>точное ТУ</a:t>
                      </a:r>
                      <a:endParaRPr lang="ru-RU" sz="1100">
                        <a:effectLst/>
                        <a:latin typeface="Calibri"/>
                        <a:ea typeface="Calibri"/>
                      </a:endParaRPr>
                    </a:p>
                  </a:txBody>
                  <a:tcPr marL="68580" marR="68580" marT="0" marB="0"/>
                </a:tc>
                <a:tc>
                  <a:txBody>
                    <a:bodyPr/>
                    <a:lstStyle/>
                    <a:p>
                      <a:pPr algn="ctr">
                        <a:lnSpc>
                          <a:spcPct val="143000"/>
                        </a:lnSpc>
                        <a:spcBef>
                          <a:spcPts val="10"/>
                        </a:spcBef>
                        <a:spcAft>
                          <a:spcPts val="0"/>
                        </a:spcAft>
                      </a:pPr>
                      <a:r>
                        <a:rPr lang="ru-RU" sz="1200">
                          <a:effectLst/>
                        </a:rPr>
                        <a:t>6,2</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90,7</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3,1</a:t>
                      </a:r>
                      <a:endParaRPr lang="ru-RU" sz="1100">
                        <a:effectLst/>
                        <a:latin typeface="Calibri"/>
                        <a:ea typeface="Calibri"/>
                      </a:endParaRPr>
                    </a:p>
                  </a:txBody>
                  <a:tcPr marL="68580" marR="68580" marT="0" marB="0" anchor="ctr"/>
                </a:tc>
              </a:tr>
              <a:tr h="343502">
                <a:tc>
                  <a:txBody>
                    <a:bodyPr/>
                    <a:lstStyle/>
                    <a:p>
                      <a:pPr>
                        <a:lnSpc>
                          <a:spcPct val="98000"/>
                        </a:lnSpc>
                        <a:spcAft>
                          <a:spcPts val="0"/>
                        </a:spcAft>
                      </a:pPr>
                      <a:r>
                        <a:rPr lang="ru-RU" sz="1200">
                          <a:effectLst/>
                        </a:rPr>
                        <a:t>Алексеевский м.р.</a:t>
                      </a:r>
                      <a:endParaRPr lang="ru-RU" sz="1100">
                        <a:effectLst/>
                        <a:latin typeface="Calibri"/>
                        <a:ea typeface="Calibri"/>
                      </a:endParaRPr>
                    </a:p>
                  </a:txBody>
                  <a:tcPr marL="68580" marR="68580" marT="0" marB="0"/>
                </a:tc>
                <a:tc>
                  <a:txBody>
                    <a:bodyPr/>
                    <a:lstStyle/>
                    <a:p>
                      <a:pPr algn="ctr">
                        <a:lnSpc>
                          <a:spcPct val="143000"/>
                        </a:lnSpc>
                        <a:spcBef>
                          <a:spcPts val="10"/>
                        </a:spcBef>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с. Алексеевка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с.Герасимовка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с. Патровка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ООШ пос. Ильичевский</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334824">
                <a:tc>
                  <a:txBody>
                    <a:bodyPr/>
                    <a:lstStyle/>
                    <a:p>
                      <a:pPr>
                        <a:lnSpc>
                          <a:spcPct val="98000"/>
                        </a:lnSpc>
                        <a:spcAft>
                          <a:spcPts val="0"/>
                        </a:spcAft>
                      </a:pPr>
                      <a:r>
                        <a:rPr lang="ru-RU" sz="1200">
                          <a:effectLst/>
                        </a:rPr>
                        <a:t>Борский м.р.</a:t>
                      </a:r>
                      <a:endParaRPr lang="ru-RU" sz="1100">
                        <a:effectLst/>
                        <a:latin typeface="Calibri"/>
                        <a:ea typeface="Calibri"/>
                      </a:endParaRPr>
                    </a:p>
                  </a:txBody>
                  <a:tcPr marL="68580" marR="68580" marT="0" marB="0"/>
                </a:tc>
                <a:tc>
                  <a:txBody>
                    <a:bodyPr/>
                    <a:lstStyle/>
                    <a:p>
                      <a:pPr algn="ctr">
                        <a:lnSpc>
                          <a:spcPct val="143000"/>
                        </a:lnSpc>
                        <a:spcBef>
                          <a:spcPts val="10"/>
                        </a:spcBef>
                        <a:spcAft>
                          <a:spcPts val="0"/>
                        </a:spcAft>
                      </a:pPr>
                      <a:r>
                        <a:rPr lang="ru-RU" sz="1200">
                          <a:effectLst/>
                        </a:rPr>
                        <a:t>18,18</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74,55</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7,27</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№1 с.Борское</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16,67</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75</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8,33</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№2 с.Борское</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28,57</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61,9</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9,52</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с. Петровка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ООШ с. Заплавное</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100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334824">
                <a:tc>
                  <a:txBody>
                    <a:bodyPr/>
                    <a:lstStyle/>
                    <a:p>
                      <a:pPr>
                        <a:lnSpc>
                          <a:spcPct val="98000"/>
                        </a:lnSpc>
                        <a:spcAft>
                          <a:spcPts val="0"/>
                        </a:spcAft>
                      </a:pPr>
                      <a:r>
                        <a:rPr lang="ru-RU" sz="1200">
                          <a:effectLst/>
                        </a:rPr>
                        <a:t>Нефтегорский м.р.</a:t>
                      </a:r>
                      <a:endParaRPr lang="ru-RU" sz="1100">
                        <a:effectLst/>
                        <a:latin typeface="Calibri"/>
                        <a:ea typeface="Calibri"/>
                      </a:endParaRPr>
                    </a:p>
                  </a:txBody>
                  <a:tcPr marL="68580" marR="68580" marT="0" marB="0"/>
                </a:tc>
                <a:tc>
                  <a:txBody>
                    <a:bodyPr/>
                    <a:lstStyle/>
                    <a:p>
                      <a:pPr algn="ctr">
                        <a:lnSpc>
                          <a:spcPct val="143000"/>
                        </a:lnSpc>
                        <a:spcBef>
                          <a:spcPts val="10"/>
                        </a:spcBef>
                        <a:spcAft>
                          <a:spcPts val="0"/>
                        </a:spcAft>
                      </a:pPr>
                      <a:r>
                        <a:rPr lang="ru-RU" sz="1200">
                          <a:effectLst/>
                        </a:rPr>
                        <a:t>8,47</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84,47</a:t>
                      </a:r>
                      <a:endParaRPr lang="ru-RU" sz="1100">
                        <a:effectLst/>
                        <a:latin typeface="Calibri"/>
                        <a:ea typeface="Calibri"/>
                      </a:endParaRPr>
                    </a:p>
                  </a:txBody>
                  <a:tcPr marL="68580" marR="68580" marT="0" marB="0" anchor="ctr"/>
                </a:tc>
                <a:tc>
                  <a:txBody>
                    <a:bodyPr/>
                    <a:lstStyle/>
                    <a:p>
                      <a:pPr algn="ctr">
                        <a:lnSpc>
                          <a:spcPct val="143000"/>
                        </a:lnSpc>
                        <a:spcBef>
                          <a:spcPts val="10"/>
                        </a:spcBef>
                        <a:spcAft>
                          <a:spcPts val="0"/>
                        </a:spcAft>
                      </a:pPr>
                      <a:r>
                        <a:rPr lang="ru-RU" sz="1200">
                          <a:effectLst/>
                        </a:rPr>
                        <a:t>4,85</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№2 г.Нефтегорска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17,39</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82,61</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№3 г.Нефтегорска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0</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84,21</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15,79</a:t>
                      </a:r>
                      <a:endParaRPr lang="ru-RU" sz="1100">
                        <a:effectLst/>
                        <a:latin typeface="Calibri"/>
                        <a:ea typeface="Calibri"/>
                      </a:endParaRPr>
                    </a:p>
                  </a:txBody>
                  <a:tcPr marL="68580" marR="68580" marT="0" marB="0" anchor="ctr"/>
                </a:tc>
              </a:tr>
              <a:tr h="260610">
                <a:tc>
                  <a:txBody>
                    <a:bodyPr/>
                    <a:lstStyle/>
                    <a:p>
                      <a:pPr>
                        <a:lnSpc>
                          <a:spcPct val="105000"/>
                        </a:lnSpc>
                        <a:spcAft>
                          <a:spcPts val="0"/>
                        </a:spcAft>
                      </a:pPr>
                      <a:r>
                        <a:rPr lang="ru-RU" sz="1000">
                          <a:effectLst/>
                        </a:rPr>
                        <a:t>ГБОУ СОШ с.Утевка</a:t>
                      </a:r>
                      <a:endParaRPr lang="ru-RU" sz="1100">
                        <a:effectLst/>
                        <a:latin typeface="Calibri"/>
                        <a:ea typeface="Calibri"/>
                      </a:endParaRPr>
                    </a:p>
                  </a:txBody>
                  <a:tcPr marL="68580" marR="68580" marT="0" marB="0"/>
                </a:tc>
                <a:tc>
                  <a:txBody>
                    <a:bodyPr/>
                    <a:lstStyle/>
                    <a:p>
                      <a:pPr algn="ctr">
                        <a:lnSpc>
                          <a:spcPct val="105000"/>
                        </a:lnSpc>
                        <a:spcAft>
                          <a:spcPts val="0"/>
                        </a:spcAft>
                      </a:pPr>
                      <a:r>
                        <a:rPr lang="ru-RU" sz="1200">
                          <a:effectLst/>
                        </a:rPr>
                        <a:t>5,88</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a:effectLst/>
                        </a:rPr>
                        <a:t>94,12</a:t>
                      </a:r>
                      <a:endParaRPr lang="ru-RU" sz="1100">
                        <a:effectLst/>
                        <a:latin typeface="Calibri"/>
                        <a:ea typeface="Calibri"/>
                      </a:endParaRPr>
                    </a:p>
                  </a:txBody>
                  <a:tcPr marL="68580" marR="68580" marT="0" marB="0" anchor="ctr"/>
                </a:tc>
                <a:tc>
                  <a:txBody>
                    <a:bodyPr/>
                    <a:lstStyle/>
                    <a:p>
                      <a:pPr algn="ctr">
                        <a:lnSpc>
                          <a:spcPct val="105000"/>
                        </a:lnSpc>
                        <a:spcAft>
                          <a:spcPts val="0"/>
                        </a:spcAft>
                      </a:pPr>
                      <a:r>
                        <a:rPr lang="ru-RU" sz="1200" dirty="0">
                          <a:effectLst/>
                        </a:rPr>
                        <a:t>0</a:t>
                      </a:r>
                      <a:endParaRPr lang="ru-RU" sz="1100" dirty="0">
                        <a:effectLst/>
                        <a:latin typeface="Calibri"/>
                        <a:ea typeface="Calibri"/>
                      </a:endParaRPr>
                    </a:p>
                  </a:txBody>
                  <a:tcPr marL="68580" marR="68580" marT="0" marB="0" anchor="ctr"/>
                </a:tc>
              </a:tr>
            </a:tbl>
          </a:graphicData>
        </a:graphic>
      </p:graphicFrame>
    </p:spTree>
    <p:extLst>
      <p:ext uri="{BB962C8B-B14F-4D97-AF65-F5344CB8AC3E}">
        <p14:creationId xmlns="" xmlns:p14="http://schemas.microsoft.com/office/powerpoint/2010/main" val="4098143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072336"/>
          </a:xfrm>
        </p:spPr>
        <p:txBody>
          <a:bodyPr rtlCol="0">
            <a:normAutofit fontScale="62500" lnSpcReduction="20000"/>
          </a:bodyPr>
          <a:lstStyle/>
          <a:p>
            <a:r>
              <a:rPr lang="ru-RU" dirty="0"/>
              <a:t> </a:t>
            </a:r>
            <a:r>
              <a:rPr lang="ru-RU" sz="2900" dirty="0"/>
              <a:t>Результаты ВПР по физике на 100% соответствуют текущей успеваемости обучающихся 8 классов в ГБОУ СОШ с. Алексеевка, ГБОУ СОШ с. Герасимовка, ГБОУ СОШ с. </a:t>
            </a:r>
            <a:r>
              <a:rPr lang="ru-RU" sz="2900" dirty="0" err="1"/>
              <a:t>Патровка</a:t>
            </a:r>
            <a:r>
              <a:rPr lang="ru-RU" sz="2900" dirty="0"/>
              <a:t>, ГБОУ ООШ пос. </a:t>
            </a:r>
            <a:r>
              <a:rPr lang="ru-RU" sz="2900" dirty="0" err="1"/>
              <a:t>Ильичевский</a:t>
            </a:r>
            <a:r>
              <a:rPr lang="ru-RU" sz="2900" dirty="0"/>
              <a:t>, ГБОУ СОШ с. Петровка, ГБОУ ООШ с. </a:t>
            </a:r>
            <a:r>
              <a:rPr lang="ru-RU" sz="2900" dirty="0" err="1"/>
              <a:t>Заплавное</a:t>
            </a:r>
            <a:r>
              <a:rPr lang="ru-RU" sz="2900" dirty="0"/>
              <a:t>. Более чем на 90%, но менее 100%  соответствуют текущей	 успеваемости в ГБОУ СОШ с. Утевка (94,12%),  от 90%, до 80% соответствуют текущей успеваемости обучающихся 8 классов в следующих ОО: ГБОУ СОШ № 2 г. Нефтегорска (82,61%), ГБОУ СОШ № 3 г. Нефтегорска (84,21%)</a:t>
            </a:r>
          </a:p>
          <a:p>
            <a:r>
              <a:rPr lang="ru-RU" sz="2900" dirty="0"/>
              <a:t> </a:t>
            </a:r>
            <a:r>
              <a:rPr lang="ru-RU" sz="2900" dirty="0" smtClean="0"/>
              <a:t>Наиболее </a:t>
            </a:r>
            <a:r>
              <a:rPr lang="ru-RU" sz="2900" dirty="0"/>
              <a:t>ярко тенденция к снижению результатов выполнения ВПР в сравнении с отметками по журналу проявилась в следующих ОО: ГБОУ СОШ №2 с. Борское (28,57%), ГБОУ СОШ №1 </a:t>
            </a:r>
            <a:r>
              <a:rPr lang="ru-RU" sz="2900" dirty="0" err="1"/>
              <a:t>с.Борское</a:t>
            </a:r>
            <a:r>
              <a:rPr lang="ru-RU" sz="2900" dirty="0"/>
              <a:t> (16,67%), ГБОУ СОШ №2 </a:t>
            </a:r>
            <a:r>
              <a:rPr lang="ru-RU" sz="2900" dirty="0" err="1"/>
              <a:t>г.Нефтегорска</a:t>
            </a:r>
            <a:r>
              <a:rPr lang="ru-RU" sz="2900" dirty="0"/>
              <a:t> (17,39%).  </a:t>
            </a:r>
          </a:p>
          <a:p>
            <a:r>
              <a:rPr lang="ru-RU" sz="2900" dirty="0"/>
              <a:t>Значительное снижение результатов может свидетельствовать о необъективности (завышении отметок по физике или недостаточной систематичности (несоответствие общему объему содержания обучения) текущего оценивания.</a:t>
            </a:r>
          </a:p>
          <a:p>
            <a:r>
              <a:rPr lang="ru-RU" sz="2900" dirty="0"/>
              <a:t>Доля обучающихся, повысивших результаты, наиболее высока в ОО ГБОУ СОШ №3 г. Нефтегорска (15,79%). Причиной этого может быть недостаточная самостоятельность обучающихся при выполнении ВПР или завышение результатов ВПР при их оценивании.</a:t>
            </a:r>
          </a:p>
          <a:p>
            <a:r>
              <a:rPr lang="ru-RU" sz="2900" dirty="0"/>
              <a:t>Наибольшее	рассогласование	результатов	ВПР	</a:t>
            </a:r>
            <a:r>
              <a:rPr lang="ru-RU" sz="2900" dirty="0" smtClean="0"/>
              <a:t>и</a:t>
            </a:r>
            <a:r>
              <a:rPr lang="en-US" sz="2900" smtClean="0"/>
              <a:t> </a:t>
            </a:r>
            <a:r>
              <a:rPr lang="ru-RU" sz="2900" smtClean="0"/>
              <a:t>текущей </a:t>
            </a:r>
            <a:r>
              <a:rPr lang="ru-RU" sz="2900" dirty="0"/>
              <a:t>успеваемости выявлено в ГБОУ СОШ № 2 с. Борское, ГБОУ СОШ №1 с. Борское.  </a:t>
            </a:r>
          </a:p>
        </p:txBody>
      </p:sp>
    </p:spTree>
    <p:extLst>
      <p:ext uri="{BB962C8B-B14F-4D97-AF65-F5344CB8AC3E}">
        <p14:creationId xmlns="" xmlns:p14="http://schemas.microsoft.com/office/powerpoint/2010/main" val="1166334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836613"/>
            <a:ext cx="8496300" cy="1008062"/>
          </a:xfrm>
        </p:spPr>
        <p:txBody>
          <a:bodyPr>
            <a:noAutofit/>
          </a:bodyPr>
          <a:lstStyle/>
          <a:p>
            <a:pPr fontAlgn="auto">
              <a:spcAft>
                <a:spcPts val="0"/>
              </a:spcAft>
              <a:defRPr/>
            </a:pPr>
            <a:r>
              <a:rPr lang="ru-RU" sz="2800" dirty="0"/>
              <a:t>Перевод первичных баллов по физике в отметки по пятибалльной шкале</a:t>
            </a:r>
            <a:r>
              <a:rPr lang="ru-RU" sz="4400" b="1" dirty="0"/>
              <a:t/>
            </a:r>
            <a:br>
              <a:rPr lang="ru-RU" sz="4400" b="1" dirty="0"/>
            </a:br>
            <a:endParaRPr lang="ru-RU" sz="4400" b="1" dirty="0"/>
          </a:p>
        </p:txBody>
      </p:sp>
      <p:graphicFrame>
        <p:nvGraphicFramePr>
          <p:cNvPr id="6" name="Таблица 5"/>
          <p:cNvGraphicFramePr>
            <a:graphicFrameLocks noGrp="1"/>
          </p:cNvGraphicFramePr>
          <p:nvPr/>
        </p:nvGraphicFramePr>
        <p:xfrm>
          <a:off x="468313" y="2349500"/>
          <a:ext cx="8207375" cy="2225040"/>
        </p:xfrm>
        <a:graphic>
          <a:graphicData uri="http://schemas.openxmlformats.org/drawingml/2006/table">
            <a:tbl>
              <a:tblPr firstRow="1" bandRow="1">
                <a:tableStyleId>{5C22544A-7EE6-4342-B048-85BDC9FD1C3A}</a:tableStyleId>
              </a:tblPr>
              <a:tblGrid>
                <a:gridCol w="1641475"/>
                <a:gridCol w="1641475"/>
                <a:gridCol w="1641475"/>
                <a:gridCol w="1641475"/>
                <a:gridCol w="1641475"/>
              </a:tblGrid>
              <a:tr h="1431947">
                <a:tc>
                  <a:txBody>
                    <a:bodyPr/>
                    <a:lstStyle/>
                    <a:p>
                      <a:pPr marL="92075">
                        <a:lnSpc>
                          <a:spcPct val="105000"/>
                        </a:lnSpc>
                        <a:spcAft>
                          <a:spcPts val="0"/>
                        </a:spcAft>
                      </a:pPr>
                      <a:r>
                        <a:rPr lang="ru-RU" sz="2000" dirty="0">
                          <a:effectLst/>
                          <a:latin typeface="+mj-lt"/>
                        </a:rPr>
                        <a:t>Отм</a:t>
                      </a:r>
                      <a:r>
                        <a:rPr lang="ru-RU" sz="2000" spc="-5" dirty="0">
                          <a:effectLst/>
                          <a:latin typeface="+mj-lt"/>
                        </a:rPr>
                        <a:t>е</a:t>
                      </a:r>
                      <a:r>
                        <a:rPr lang="ru-RU" sz="2000" dirty="0">
                          <a:effectLst/>
                          <a:latin typeface="+mj-lt"/>
                        </a:rPr>
                        <a:t>т</a:t>
                      </a:r>
                      <a:r>
                        <a:rPr lang="ru-RU" sz="2000" spc="5" dirty="0">
                          <a:effectLst/>
                          <a:latin typeface="+mj-lt"/>
                        </a:rPr>
                        <a:t>к</a:t>
                      </a:r>
                      <a:r>
                        <a:rPr lang="ru-RU" sz="2000" dirty="0">
                          <a:effectLst/>
                          <a:latin typeface="+mj-lt"/>
                        </a:rPr>
                        <a:t>а </a:t>
                      </a:r>
                      <a:r>
                        <a:rPr lang="ru-RU" sz="2000" spc="5" dirty="0">
                          <a:effectLst/>
                          <a:latin typeface="+mj-lt"/>
                        </a:rPr>
                        <a:t>п</a:t>
                      </a:r>
                      <a:r>
                        <a:rPr lang="ru-RU" sz="2000" dirty="0">
                          <a:effectLst/>
                          <a:latin typeface="+mj-lt"/>
                        </a:rPr>
                        <a:t>о </a:t>
                      </a:r>
                      <a:r>
                        <a:rPr lang="ru-RU" sz="2000" spc="5" dirty="0">
                          <a:effectLst/>
                          <a:latin typeface="+mj-lt"/>
                        </a:rPr>
                        <a:t>п</a:t>
                      </a:r>
                      <a:r>
                        <a:rPr lang="ru-RU" sz="2000" dirty="0">
                          <a:effectLst/>
                          <a:latin typeface="+mj-lt"/>
                        </a:rPr>
                        <a:t>ятибалльной ш</a:t>
                      </a:r>
                      <a:r>
                        <a:rPr lang="ru-RU" sz="2000" spc="5" dirty="0">
                          <a:effectLst/>
                          <a:latin typeface="+mj-lt"/>
                        </a:rPr>
                        <a:t>к</a:t>
                      </a:r>
                      <a:r>
                        <a:rPr lang="ru-RU" sz="2000" dirty="0">
                          <a:effectLst/>
                          <a:latin typeface="+mj-lt"/>
                        </a:rPr>
                        <a:t>але</a:t>
                      </a:r>
                    </a:p>
                    <a:p>
                      <a:pPr>
                        <a:lnSpc>
                          <a:spcPts val="1200"/>
                        </a:lnSpc>
                        <a:spcAft>
                          <a:spcPts val="450"/>
                        </a:spcAft>
                      </a:pPr>
                      <a:r>
                        <a:rPr lang="ru-RU" sz="2000" dirty="0">
                          <a:effectLst/>
                          <a:latin typeface="+mj-lt"/>
                        </a:rPr>
                        <a:t> </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spc="-20" dirty="0" smtClean="0">
                        <a:effectLst/>
                        <a:latin typeface="+mj-lt"/>
                      </a:endParaRPr>
                    </a:p>
                    <a:p>
                      <a:pPr algn="ctr">
                        <a:lnSpc>
                          <a:spcPts val="1200"/>
                        </a:lnSpc>
                        <a:spcAft>
                          <a:spcPts val="450"/>
                        </a:spcAft>
                      </a:pPr>
                      <a:r>
                        <a:rPr lang="ru-RU" sz="2000" spc="-20" dirty="0" smtClean="0">
                          <a:effectLst/>
                          <a:latin typeface="+mj-lt"/>
                        </a:rPr>
                        <a:t>«</a:t>
                      </a:r>
                      <a:r>
                        <a:rPr lang="ru-RU" sz="2000" spc="30" dirty="0">
                          <a:effectLst/>
                          <a:latin typeface="+mj-lt"/>
                        </a:rPr>
                        <a:t>2</a:t>
                      </a:r>
                      <a:r>
                        <a:rPr lang="ru-RU" sz="2000" dirty="0">
                          <a:effectLst/>
                          <a:latin typeface="+mj-lt"/>
                        </a:rPr>
                        <a:t>»</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spc="-20" dirty="0" smtClean="0">
                        <a:effectLst/>
                        <a:latin typeface="+mj-lt"/>
                      </a:endParaRPr>
                    </a:p>
                    <a:p>
                      <a:pPr algn="ctr">
                        <a:lnSpc>
                          <a:spcPts val="1200"/>
                        </a:lnSpc>
                        <a:spcAft>
                          <a:spcPts val="450"/>
                        </a:spcAft>
                      </a:pPr>
                      <a:r>
                        <a:rPr lang="ru-RU" sz="2000" spc="-20" dirty="0" smtClean="0">
                          <a:effectLst/>
                          <a:latin typeface="+mj-lt"/>
                        </a:rPr>
                        <a:t>«</a:t>
                      </a:r>
                      <a:r>
                        <a:rPr lang="ru-RU" sz="2000" spc="30" dirty="0">
                          <a:effectLst/>
                          <a:latin typeface="+mj-lt"/>
                        </a:rPr>
                        <a:t>3</a:t>
                      </a:r>
                      <a:r>
                        <a:rPr lang="ru-RU" sz="2000" dirty="0">
                          <a:effectLst/>
                          <a:latin typeface="+mj-lt"/>
                        </a:rPr>
                        <a:t>»</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spc="-20" dirty="0" smtClean="0">
                        <a:effectLst/>
                        <a:latin typeface="+mj-lt"/>
                      </a:endParaRPr>
                    </a:p>
                    <a:p>
                      <a:pPr algn="ctr">
                        <a:lnSpc>
                          <a:spcPts val="1200"/>
                        </a:lnSpc>
                        <a:spcAft>
                          <a:spcPts val="450"/>
                        </a:spcAft>
                      </a:pPr>
                      <a:r>
                        <a:rPr lang="ru-RU" sz="2000" spc="-20" dirty="0" smtClean="0">
                          <a:effectLst/>
                          <a:latin typeface="+mj-lt"/>
                        </a:rPr>
                        <a:t>«</a:t>
                      </a:r>
                      <a:r>
                        <a:rPr lang="ru-RU" sz="2000" spc="30" dirty="0">
                          <a:effectLst/>
                          <a:latin typeface="+mj-lt"/>
                        </a:rPr>
                        <a:t>4</a:t>
                      </a:r>
                      <a:r>
                        <a:rPr lang="ru-RU" sz="2000" dirty="0">
                          <a:effectLst/>
                          <a:latin typeface="+mj-lt"/>
                        </a:rPr>
                        <a:t>»</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spc="-20" dirty="0" smtClean="0">
                        <a:effectLst/>
                        <a:latin typeface="+mj-lt"/>
                      </a:endParaRPr>
                    </a:p>
                    <a:p>
                      <a:pPr algn="ctr">
                        <a:lnSpc>
                          <a:spcPts val="1200"/>
                        </a:lnSpc>
                        <a:spcAft>
                          <a:spcPts val="450"/>
                        </a:spcAft>
                      </a:pPr>
                      <a:r>
                        <a:rPr lang="ru-RU" sz="2000" spc="-20" dirty="0" smtClean="0">
                          <a:effectLst/>
                          <a:latin typeface="+mj-lt"/>
                        </a:rPr>
                        <a:t>«</a:t>
                      </a:r>
                      <a:r>
                        <a:rPr lang="ru-RU" sz="2000" spc="30" dirty="0">
                          <a:effectLst/>
                          <a:latin typeface="+mj-lt"/>
                        </a:rPr>
                        <a:t>5</a:t>
                      </a:r>
                      <a:r>
                        <a:rPr lang="ru-RU" sz="2000" dirty="0">
                          <a:effectLst/>
                          <a:latin typeface="+mj-lt"/>
                        </a:rPr>
                        <a:t>»</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2141">
                <a:tc>
                  <a:txBody>
                    <a:bodyPr/>
                    <a:lstStyle/>
                    <a:p>
                      <a:pPr marL="92075">
                        <a:lnSpc>
                          <a:spcPct val="105000"/>
                        </a:lnSpc>
                        <a:spcAft>
                          <a:spcPts val="0"/>
                        </a:spcAft>
                      </a:pPr>
                      <a:r>
                        <a:rPr lang="ru-RU" sz="2000" dirty="0">
                          <a:effectLst/>
                          <a:latin typeface="+mj-lt"/>
                        </a:rPr>
                        <a:t>Первичные</a:t>
                      </a:r>
                      <a:r>
                        <a:rPr lang="ru-RU" sz="2000" spc="-5" dirty="0">
                          <a:effectLst/>
                          <a:latin typeface="+mj-lt"/>
                        </a:rPr>
                        <a:t> </a:t>
                      </a:r>
                      <a:r>
                        <a:rPr lang="ru-RU" sz="2000" dirty="0">
                          <a:effectLst/>
                          <a:latin typeface="+mj-lt"/>
                        </a:rPr>
                        <a:t>баллы</a:t>
                      </a:r>
                    </a:p>
                    <a:p>
                      <a:pPr>
                        <a:lnSpc>
                          <a:spcPts val="1200"/>
                        </a:lnSpc>
                        <a:spcAft>
                          <a:spcPts val="450"/>
                        </a:spcAft>
                      </a:pPr>
                      <a:r>
                        <a:rPr lang="ru-RU" sz="2000" dirty="0">
                          <a:effectLst/>
                          <a:latin typeface="+mj-lt"/>
                        </a:rPr>
                        <a:t> </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dirty="0" smtClean="0">
                        <a:effectLst/>
                        <a:latin typeface="+mj-lt"/>
                      </a:endParaRPr>
                    </a:p>
                    <a:p>
                      <a:pPr algn="ctr">
                        <a:lnSpc>
                          <a:spcPts val="1200"/>
                        </a:lnSpc>
                        <a:spcAft>
                          <a:spcPts val="450"/>
                        </a:spcAft>
                      </a:pPr>
                      <a:r>
                        <a:rPr lang="ru-RU" sz="2000" dirty="0" smtClean="0">
                          <a:effectLst/>
                          <a:latin typeface="+mj-lt"/>
                        </a:rPr>
                        <a:t>0-4</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dirty="0" smtClean="0">
                        <a:effectLst/>
                        <a:latin typeface="+mj-lt"/>
                      </a:endParaRPr>
                    </a:p>
                    <a:p>
                      <a:pPr algn="ctr">
                        <a:lnSpc>
                          <a:spcPts val="1200"/>
                        </a:lnSpc>
                        <a:spcAft>
                          <a:spcPts val="450"/>
                        </a:spcAft>
                      </a:pPr>
                      <a:r>
                        <a:rPr lang="ru-RU" sz="2000" dirty="0" smtClean="0">
                          <a:effectLst/>
                          <a:latin typeface="+mj-lt"/>
                        </a:rPr>
                        <a:t>5-7</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dirty="0" smtClean="0">
                        <a:effectLst/>
                        <a:latin typeface="+mj-lt"/>
                      </a:endParaRPr>
                    </a:p>
                    <a:p>
                      <a:pPr algn="ctr">
                        <a:lnSpc>
                          <a:spcPts val="1200"/>
                        </a:lnSpc>
                        <a:spcAft>
                          <a:spcPts val="450"/>
                        </a:spcAft>
                      </a:pPr>
                      <a:r>
                        <a:rPr lang="ru-RU" sz="2000" dirty="0" smtClean="0">
                          <a:effectLst/>
                          <a:latin typeface="+mj-lt"/>
                        </a:rPr>
                        <a:t>8-10</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450"/>
                        </a:spcAft>
                      </a:pPr>
                      <a:endParaRPr lang="ru-RU" sz="2000" dirty="0" smtClean="0">
                        <a:effectLst/>
                        <a:latin typeface="+mj-lt"/>
                      </a:endParaRPr>
                    </a:p>
                    <a:p>
                      <a:pPr algn="ctr">
                        <a:lnSpc>
                          <a:spcPts val="1200"/>
                        </a:lnSpc>
                        <a:spcAft>
                          <a:spcPts val="450"/>
                        </a:spcAft>
                      </a:pPr>
                      <a:r>
                        <a:rPr lang="ru-RU" sz="2000" dirty="0" smtClean="0">
                          <a:effectLst/>
                          <a:latin typeface="+mj-lt"/>
                        </a:rPr>
                        <a:t>11-18</a:t>
                      </a:r>
                      <a:endParaRPr lang="ru-RU" sz="2000" dirty="0">
                        <a:effectLst/>
                        <a:latin typeface="+mj-lt"/>
                        <a:ea typeface="Calibri"/>
                      </a:endParaRPr>
                    </a:p>
                  </a:txBody>
                  <a:tcPr marL="68567" marR="6856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dirty="0"/>
              <a:t>Участники ВПР по физике в 7 классах</a:t>
            </a:r>
          </a:p>
        </p:txBody>
      </p:sp>
      <p:sp>
        <p:nvSpPr>
          <p:cNvPr id="3" name="Прямоугольник 2"/>
          <p:cNvSpPr/>
          <p:nvPr/>
        </p:nvSpPr>
        <p:spPr>
          <a:xfrm>
            <a:off x="467544" y="1720840"/>
            <a:ext cx="8280920" cy="2677656"/>
          </a:xfrm>
          <a:prstGeom prst="rect">
            <a:avLst/>
          </a:prstGeom>
        </p:spPr>
        <p:txBody>
          <a:bodyPr wrap="square">
            <a:spAutoFit/>
          </a:bodyPr>
          <a:lstStyle/>
          <a:p>
            <a:r>
              <a:rPr lang="ru-RU" sz="2800" dirty="0"/>
              <a:t>В написании ВПР по материалам 7-го класса в штатном режиме в 2024 году принял участие 273   обучающийся  из    16 образовательных организаций  Юго-Восточного управления, реализующих основную общеобразовательную программу основного общего образования </a:t>
            </a:r>
          </a:p>
        </p:txBody>
      </p:sp>
    </p:spTree>
    <p:extLst>
      <p:ext uri="{BB962C8B-B14F-4D97-AF65-F5344CB8AC3E}">
        <p14:creationId xmlns="" xmlns:p14="http://schemas.microsoft.com/office/powerpoint/2010/main" val="41498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540806969"/>
              </p:ext>
            </p:extLst>
          </p:nvPr>
        </p:nvGraphicFramePr>
        <p:xfrm>
          <a:off x="251520" y="453109"/>
          <a:ext cx="8712969" cy="6277115"/>
        </p:xfrm>
        <a:graphic>
          <a:graphicData uri="http://schemas.openxmlformats.org/drawingml/2006/table">
            <a:tbl>
              <a:tblPr firstRow="1" firstCol="1" bandRow="1">
                <a:tableStyleId>{5C22544A-7EE6-4342-B048-85BDC9FD1C3A}</a:tableStyleId>
              </a:tblPr>
              <a:tblGrid>
                <a:gridCol w="1200831"/>
                <a:gridCol w="1054967"/>
                <a:gridCol w="638577"/>
                <a:gridCol w="791225"/>
                <a:gridCol w="790378"/>
                <a:gridCol w="790378"/>
                <a:gridCol w="790378"/>
                <a:gridCol w="790378"/>
                <a:gridCol w="638577"/>
                <a:gridCol w="790378"/>
                <a:gridCol w="160054"/>
                <a:gridCol w="276848"/>
              </a:tblGrid>
              <a:tr h="183492">
                <a:tc rowSpan="3">
                  <a:txBody>
                    <a:bodyPr/>
                    <a:lstStyle/>
                    <a:p>
                      <a:pPr indent="124460">
                        <a:lnSpc>
                          <a:spcPct val="105000"/>
                        </a:lnSpc>
                        <a:spcAft>
                          <a:spcPts val="0"/>
                        </a:spcAft>
                      </a:pPr>
                      <a:r>
                        <a:rPr lang="ru-RU" sz="1200" dirty="0">
                          <a:effectLst/>
                        </a:rPr>
                        <a:t>Г</a:t>
                      </a:r>
                      <a:r>
                        <a:rPr lang="ru-RU" sz="1200" spc="5" dirty="0">
                          <a:effectLst/>
                        </a:rPr>
                        <a:t>р</a:t>
                      </a:r>
                      <a:r>
                        <a:rPr lang="ru-RU" sz="1200" dirty="0">
                          <a:effectLst/>
                        </a:rPr>
                        <a:t>уппы уча</a:t>
                      </a:r>
                      <a:r>
                        <a:rPr lang="ru-RU" sz="1200" spc="-5" dirty="0">
                          <a:effectLst/>
                        </a:rPr>
                        <a:t>с</a:t>
                      </a:r>
                      <a:r>
                        <a:rPr lang="ru-RU" sz="1200" spc="5" dirty="0">
                          <a:effectLst/>
                        </a:rPr>
                        <a:t>тн</a:t>
                      </a:r>
                      <a:r>
                        <a:rPr lang="ru-RU" sz="1200" dirty="0">
                          <a:effectLst/>
                        </a:rPr>
                        <a:t>и</a:t>
                      </a:r>
                      <a:r>
                        <a:rPr lang="ru-RU" sz="1200" spc="5" dirty="0">
                          <a:effectLst/>
                        </a:rPr>
                        <a:t>к</a:t>
                      </a:r>
                      <a:r>
                        <a:rPr lang="ru-RU" sz="1200" dirty="0">
                          <a:effectLst/>
                        </a:rPr>
                        <a:t>ов</a:t>
                      </a:r>
                      <a:endParaRPr lang="ru-RU" sz="1100" dirty="0">
                        <a:effectLst/>
                      </a:endParaRPr>
                    </a:p>
                    <a:p>
                      <a:pPr>
                        <a:lnSpc>
                          <a:spcPct val="105000"/>
                        </a:lnSpc>
                        <a:spcAft>
                          <a:spcPts val="0"/>
                        </a:spcAft>
                      </a:pPr>
                      <a:r>
                        <a:rPr lang="ru-RU" sz="1100" dirty="0">
                          <a:effectLst/>
                        </a:rPr>
                        <a:t> </a:t>
                      </a:r>
                      <a:endParaRPr lang="ru-RU" sz="1100" dirty="0">
                        <a:effectLst/>
                        <a:latin typeface="Calibri"/>
                        <a:ea typeface="Calibri"/>
                      </a:endParaRPr>
                    </a:p>
                  </a:txBody>
                  <a:tcPr marL="66351" marR="66351" marT="0" marB="0"/>
                </a:tc>
                <a:tc rowSpan="3">
                  <a:txBody>
                    <a:bodyPr/>
                    <a:lstStyle/>
                    <a:p>
                      <a:pPr marL="5715" indent="154940">
                        <a:lnSpc>
                          <a:spcPct val="105000"/>
                        </a:lnSpc>
                        <a:spcAft>
                          <a:spcPts val="0"/>
                        </a:spcAft>
                      </a:pPr>
                      <a:r>
                        <a:rPr lang="ru-RU" sz="1200">
                          <a:effectLst/>
                        </a:rPr>
                        <a:t>Фа</a:t>
                      </a:r>
                      <a:r>
                        <a:rPr lang="ru-RU" sz="1200" spc="5">
                          <a:effectLst/>
                        </a:rPr>
                        <a:t>к</a:t>
                      </a:r>
                      <a:r>
                        <a:rPr lang="ru-RU" sz="1200" spc="10">
                          <a:effectLst/>
                        </a:rPr>
                        <a:t>т</a:t>
                      </a:r>
                      <a:r>
                        <a:rPr lang="ru-RU" sz="1200">
                          <a:effectLst/>
                        </a:rPr>
                        <a:t>. числ</a:t>
                      </a:r>
                      <a:r>
                        <a:rPr lang="ru-RU" sz="1200" spc="-5">
                          <a:effectLst/>
                        </a:rPr>
                        <a:t>е</a:t>
                      </a:r>
                      <a:r>
                        <a:rPr lang="ru-RU" sz="1200">
                          <a:effectLst/>
                        </a:rPr>
                        <a:t>нность уча</a:t>
                      </a:r>
                      <a:r>
                        <a:rPr lang="ru-RU" sz="1200" spc="-5">
                          <a:effectLst/>
                        </a:rPr>
                        <a:t>с</a:t>
                      </a:r>
                      <a:r>
                        <a:rPr lang="ru-RU" sz="1200" spc="5">
                          <a:effectLst/>
                        </a:rPr>
                        <a:t>тн</a:t>
                      </a:r>
                      <a:r>
                        <a:rPr lang="ru-RU" sz="1200">
                          <a:effectLst/>
                        </a:rPr>
                        <a:t>и</a:t>
                      </a:r>
                      <a:r>
                        <a:rPr lang="ru-RU" sz="1200" spc="5">
                          <a:effectLst/>
                        </a:rPr>
                        <a:t>к</a:t>
                      </a:r>
                      <a:r>
                        <a:rPr lang="ru-RU" sz="1200">
                          <a:effectLst/>
                        </a:rPr>
                        <a:t>ов</a:t>
                      </a:r>
                      <a:endParaRPr lang="ru-RU" sz="1100">
                        <a:effectLst/>
                        <a:latin typeface="Calibri"/>
                        <a:ea typeface="Calibri"/>
                      </a:endParaRPr>
                    </a:p>
                  </a:txBody>
                  <a:tcPr marL="66351" marR="66351" marT="0" marB="0"/>
                </a:tc>
                <a:tc gridSpan="10">
                  <a:txBody>
                    <a:bodyPr/>
                    <a:lstStyle/>
                    <a:p>
                      <a:pPr algn="ctr">
                        <a:lnSpc>
                          <a:spcPct val="105000"/>
                        </a:lnSpc>
                        <a:spcAft>
                          <a:spcPts val="0"/>
                        </a:spcAft>
                      </a:pPr>
                      <a:r>
                        <a:rPr lang="ru-RU" sz="1200" spc="-10">
                          <a:effectLst/>
                        </a:rPr>
                        <a:t>Р</a:t>
                      </a:r>
                      <a:r>
                        <a:rPr lang="ru-RU" sz="1200">
                          <a:effectLst/>
                        </a:rPr>
                        <a:t>а</a:t>
                      </a:r>
                      <a:r>
                        <a:rPr lang="ru-RU" sz="1200" spc="-5">
                          <a:effectLst/>
                        </a:rPr>
                        <a:t>с</a:t>
                      </a:r>
                      <a:r>
                        <a:rPr lang="ru-RU" sz="1200">
                          <a:effectLst/>
                        </a:rPr>
                        <a:t>п</a:t>
                      </a:r>
                      <a:r>
                        <a:rPr lang="ru-RU" sz="1200" spc="5">
                          <a:effectLst/>
                        </a:rPr>
                        <a:t>р</a:t>
                      </a:r>
                      <a:r>
                        <a:rPr lang="ru-RU" sz="1200">
                          <a:effectLst/>
                        </a:rPr>
                        <a:t>еде</a:t>
                      </a:r>
                      <a:r>
                        <a:rPr lang="ru-RU" sz="1200" spc="5">
                          <a:effectLst/>
                        </a:rPr>
                        <a:t>л</a:t>
                      </a:r>
                      <a:r>
                        <a:rPr lang="ru-RU" sz="1200">
                          <a:effectLst/>
                        </a:rPr>
                        <a:t>ен</a:t>
                      </a:r>
                      <a:r>
                        <a:rPr lang="ru-RU" sz="1200" spc="5">
                          <a:effectLst/>
                        </a:rPr>
                        <a:t>и</a:t>
                      </a:r>
                      <a:r>
                        <a:rPr lang="ru-RU" sz="1200">
                          <a:effectLst/>
                        </a:rPr>
                        <a:t>е</a:t>
                      </a:r>
                      <a:r>
                        <a:rPr lang="ru-RU" sz="1200" spc="5">
                          <a:effectLst/>
                        </a:rPr>
                        <a:t> </a:t>
                      </a:r>
                      <a:r>
                        <a:rPr lang="ru-RU" sz="1200">
                          <a:effectLst/>
                        </a:rPr>
                        <a:t>уча</a:t>
                      </a:r>
                      <a:r>
                        <a:rPr lang="ru-RU" sz="1200" spc="-5">
                          <a:effectLst/>
                        </a:rPr>
                        <a:t>с</a:t>
                      </a:r>
                      <a:r>
                        <a:rPr lang="ru-RU" sz="1200" spc="10">
                          <a:effectLst/>
                        </a:rPr>
                        <a:t>т</a:t>
                      </a:r>
                      <a:r>
                        <a:rPr lang="ru-RU" sz="1200">
                          <a:effectLst/>
                        </a:rPr>
                        <a:t>н</a:t>
                      </a:r>
                      <a:r>
                        <a:rPr lang="ru-RU" sz="1200" spc="5">
                          <a:effectLst/>
                        </a:rPr>
                        <a:t>ик</a:t>
                      </a:r>
                      <a:r>
                        <a:rPr lang="ru-RU" sz="1200">
                          <a:effectLst/>
                        </a:rPr>
                        <a:t>ов по баллам</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63209">
                <a:tc vMerge="1">
                  <a:txBody>
                    <a:bodyPr/>
                    <a:lstStyle/>
                    <a:p>
                      <a:endParaRPr lang="ru-RU"/>
                    </a:p>
                  </a:txBody>
                  <a:tcPr/>
                </a:tc>
                <a:tc vMerge="1">
                  <a:txBody>
                    <a:bodyPr/>
                    <a:lstStyle/>
                    <a:p>
                      <a:endParaRPr lang="ru-RU"/>
                    </a:p>
                  </a:txBody>
                  <a:tcPr/>
                </a:tc>
                <a:tc gridSpan="3">
                  <a:txBody>
                    <a:bodyPr/>
                    <a:lstStyle/>
                    <a:p>
                      <a:pPr algn="ctr">
                        <a:lnSpc>
                          <a:spcPct val="105000"/>
                        </a:lnSpc>
                        <a:spcAft>
                          <a:spcPts val="0"/>
                        </a:spcAft>
                      </a:pPr>
                      <a:r>
                        <a:rPr lang="ru-RU" sz="1200">
                          <a:effectLst/>
                        </a:rPr>
                        <a:t>«2»</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c gridSpan="2">
                  <a:txBody>
                    <a:bodyPr/>
                    <a:lstStyle/>
                    <a:p>
                      <a:pPr algn="ctr">
                        <a:lnSpc>
                          <a:spcPct val="105000"/>
                        </a:lnSpc>
                        <a:spcAft>
                          <a:spcPts val="0"/>
                        </a:spcAft>
                      </a:pPr>
                      <a:r>
                        <a:rPr lang="ru-RU" sz="1200">
                          <a:effectLst/>
                        </a:rPr>
                        <a:t>«3»</a:t>
                      </a:r>
                      <a:endParaRPr lang="ru-RU" sz="1100">
                        <a:effectLst/>
                        <a:latin typeface="Calibri"/>
                        <a:ea typeface="Calibri"/>
                      </a:endParaRPr>
                    </a:p>
                  </a:txBody>
                  <a:tcPr marL="66351" marR="66351" marT="0" marB="0"/>
                </a:tc>
                <a:tc hMerge="1">
                  <a:txBody>
                    <a:bodyPr/>
                    <a:lstStyle/>
                    <a:p>
                      <a:endParaRPr lang="ru-RU"/>
                    </a:p>
                  </a:txBody>
                  <a:tcPr/>
                </a:tc>
                <a:tc gridSpan="2">
                  <a:txBody>
                    <a:bodyPr/>
                    <a:lstStyle/>
                    <a:p>
                      <a:pPr algn="ctr">
                        <a:lnSpc>
                          <a:spcPct val="105000"/>
                        </a:lnSpc>
                        <a:spcAft>
                          <a:spcPts val="0"/>
                        </a:spcAft>
                      </a:pPr>
                      <a:r>
                        <a:rPr lang="ru-RU" sz="1200">
                          <a:effectLst/>
                        </a:rPr>
                        <a:t>«4»</a:t>
                      </a:r>
                      <a:endParaRPr lang="ru-RU" sz="1100">
                        <a:effectLst/>
                        <a:latin typeface="Calibri"/>
                        <a:ea typeface="Calibri"/>
                      </a:endParaRPr>
                    </a:p>
                  </a:txBody>
                  <a:tcPr marL="66351" marR="66351" marT="0" marB="0"/>
                </a:tc>
                <a:tc hMerge="1">
                  <a:txBody>
                    <a:bodyPr/>
                    <a:lstStyle/>
                    <a:p>
                      <a:endParaRPr lang="ru-RU"/>
                    </a:p>
                  </a:txBody>
                  <a:tcPr/>
                </a:tc>
                <a:tc gridSpan="3">
                  <a:txBody>
                    <a:bodyPr/>
                    <a:lstStyle/>
                    <a:p>
                      <a:pPr algn="ctr">
                        <a:lnSpc>
                          <a:spcPct val="105000"/>
                        </a:lnSpc>
                        <a:spcAft>
                          <a:spcPts val="0"/>
                        </a:spcAft>
                      </a:pPr>
                      <a:r>
                        <a:rPr lang="ru-RU" sz="1200">
                          <a:effectLst/>
                        </a:rPr>
                        <a:t>«5»</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r>
              <a:tr h="490611">
                <a:tc vMerge="1">
                  <a:txBody>
                    <a:bodyPr/>
                    <a:lstStyle/>
                    <a:p>
                      <a:endParaRPr lang="ru-RU"/>
                    </a:p>
                  </a:txBody>
                  <a:tcPr/>
                </a:tc>
                <a:tc vMerge="1">
                  <a:txBody>
                    <a:bodyPr/>
                    <a:lstStyle/>
                    <a:p>
                      <a:endParaRPr lang="ru-RU"/>
                    </a:p>
                  </a:txBody>
                  <a:tcPr/>
                </a:tc>
                <a:tc gridSpan="2">
                  <a:txBody>
                    <a:bodyPr/>
                    <a:lstStyle/>
                    <a:p>
                      <a:pPr>
                        <a:lnSpc>
                          <a:spcPct val="105000"/>
                        </a:lnSpc>
                        <a:spcAft>
                          <a:spcPts val="0"/>
                        </a:spcAft>
                      </a:pPr>
                      <a:r>
                        <a:rPr lang="ru-RU" sz="1200">
                          <a:effectLst/>
                        </a:rPr>
                        <a:t>Чел</a:t>
                      </a:r>
                      <a:endParaRPr lang="ru-RU" sz="1100">
                        <a:effectLst/>
                        <a:latin typeface="Calibri"/>
                        <a:ea typeface="Calibri"/>
                      </a:endParaRPr>
                    </a:p>
                  </a:txBody>
                  <a:tcPr marL="66351" marR="66351" marT="0" marB="0"/>
                </a:tc>
                <a:tc hMerge="1">
                  <a:txBody>
                    <a:bodyPr/>
                    <a:lstStyle/>
                    <a:p>
                      <a:endParaRPr lang="ru-RU"/>
                    </a:p>
                  </a:txBody>
                  <a:tcPr/>
                </a:tc>
                <a:tc>
                  <a:txBody>
                    <a:bodyPr/>
                    <a:lstStyle/>
                    <a:p>
                      <a:pPr>
                        <a:lnSpc>
                          <a:spcPct val="105000"/>
                        </a:lnSpc>
                        <a:spcAft>
                          <a:spcPts val="0"/>
                        </a:spcAft>
                      </a:pPr>
                      <a:r>
                        <a:rPr lang="ru-RU" sz="1200">
                          <a:effectLst/>
                        </a:rPr>
                        <a:t>%</a:t>
                      </a:r>
                      <a:endParaRPr lang="ru-RU" sz="1100">
                        <a:effectLst/>
                        <a:latin typeface="Calibri"/>
                        <a:ea typeface="Calibri"/>
                      </a:endParaRPr>
                    </a:p>
                  </a:txBody>
                  <a:tcPr marL="66351" marR="66351" marT="0" marB="0"/>
                </a:tc>
                <a:tc>
                  <a:txBody>
                    <a:bodyPr/>
                    <a:lstStyle/>
                    <a:p>
                      <a:pPr>
                        <a:lnSpc>
                          <a:spcPct val="105000"/>
                        </a:lnSpc>
                        <a:spcAft>
                          <a:spcPts val="0"/>
                        </a:spcAft>
                      </a:pPr>
                      <a:r>
                        <a:rPr lang="ru-RU" sz="1200">
                          <a:effectLst/>
                        </a:rPr>
                        <a:t>Чел</a:t>
                      </a:r>
                      <a:endParaRPr lang="ru-RU" sz="1100">
                        <a:effectLst/>
                        <a:latin typeface="Calibri"/>
                        <a:ea typeface="Calibri"/>
                      </a:endParaRPr>
                    </a:p>
                  </a:txBody>
                  <a:tcPr marL="66351" marR="66351" marT="0" marB="0"/>
                </a:tc>
                <a:tc>
                  <a:txBody>
                    <a:bodyPr/>
                    <a:lstStyle/>
                    <a:p>
                      <a:pPr>
                        <a:lnSpc>
                          <a:spcPct val="105000"/>
                        </a:lnSpc>
                        <a:spcAft>
                          <a:spcPts val="0"/>
                        </a:spcAft>
                      </a:pPr>
                      <a:r>
                        <a:rPr lang="ru-RU" sz="1200">
                          <a:effectLst/>
                        </a:rPr>
                        <a:t>%</a:t>
                      </a:r>
                      <a:endParaRPr lang="ru-RU" sz="1100">
                        <a:effectLst/>
                        <a:latin typeface="Calibri"/>
                        <a:ea typeface="Calibri"/>
                      </a:endParaRPr>
                    </a:p>
                  </a:txBody>
                  <a:tcPr marL="66351" marR="66351" marT="0" marB="0"/>
                </a:tc>
                <a:tc>
                  <a:txBody>
                    <a:bodyPr/>
                    <a:lstStyle/>
                    <a:p>
                      <a:pPr>
                        <a:lnSpc>
                          <a:spcPct val="105000"/>
                        </a:lnSpc>
                        <a:spcAft>
                          <a:spcPts val="0"/>
                        </a:spcAft>
                      </a:pPr>
                      <a:r>
                        <a:rPr lang="ru-RU" sz="1200">
                          <a:effectLst/>
                        </a:rPr>
                        <a:t>Чел.</a:t>
                      </a:r>
                      <a:endParaRPr lang="ru-RU" sz="1100">
                        <a:effectLst/>
                        <a:latin typeface="Calibri"/>
                        <a:ea typeface="Calibri"/>
                      </a:endParaRPr>
                    </a:p>
                  </a:txBody>
                  <a:tcPr marL="66351" marR="66351" marT="0" marB="0"/>
                </a:tc>
                <a:tc>
                  <a:txBody>
                    <a:bodyPr/>
                    <a:lstStyle/>
                    <a:p>
                      <a:pPr>
                        <a:lnSpc>
                          <a:spcPct val="105000"/>
                        </a:lnSpc>
                        <a:spcAft>
                          <a:spcPts val="0"/>
                        </a:spcAft>
                      </a:pPr>
                      <a:r>
                        <a:rPr lang="ru-RU" sz="1200">
                          <a:effectLst/>
                        </a:rPr>
                        <a:t>%</a:t>
                      </a:r>
                      <a:endParaRPr lang="ru-RU" sz="1100">
                        <a:effectLst/>
                        <a:latin typeface="Calibri"/>
                        <a:ea typeface="Calibri"/>
                      </a:endParaRPr>
                    </a:p>
                  </a:txBody>
                  <a:tcPr marL="66351" marR="66351" marT="0" marB="0"/>
                </a:tc>
                <a:tc gridSpan="2">
                  <a:txBody>
                    <a:bodyPr/>
                    <a:lstStyle/>
                    <a:p>
                      <a:pPr>
                        <a:lnSpc>
                          <a:spcPct val="105000"/>
                        </a:lnSpc>
                        <a:spcAft>
                          <a:spcPts val="0"/>
                        </a:spcAft>
                      </a:pPr>
                      <a:r>
                        <a:rPr lang="ru-RU" sz="1200">
                          <a:effectLst/>
                        </a:rPr>
                        <a:t>Чел</a:t>
                      </a:r>
                      <a:endParaRPr lang="ru-RU" sz="1100">
                        <a:effectLst/>
                        <a:latin typeface="Calibri"/>
                        <a:ea typeface="Calibri"/>
                      </a:endParaRPr>
                    </a:p>
                  </a:txBody>
                  <a:tcPr marL="66351" marR="66351" marT="0" marB="0"/>
                </a:tc>
                <a:tc hMerge="1">
                  <a:txBody>
                    <a:bodyPr/>
                    <a:lstStyle/>
                    <a:p>
                      <a:endParaRPr lang="ru-RU"/>
                    </a:p>
                  </a:txBody>
                  <a:tcPr/>
                </a:tc>
                <a:tc>
                  <a:txBody>
                    <a:bodyPr/>
                    <a:lstStyle/>
                    <a:p>
                      <a:pPr>
                        <a:lnSpc>
                          <a:spcPct val="105000"/>
                        </a:lnSpc>
                        <a:spcAft>
                          <a:spcPts val="0"/>
                        </a:spcAft>
                      </a:pPr>
                      <a:r>
                        <a:rPr lang="ru-RU" sz="1200">
                          <a:effectLst/>
                        </a:rPr>
                        <a:t>%</a:t>
                      </a:r>
                      <a:endParaRPr lang="ru-RU" sz="1100">
                        <a:effectLst/>
                        <a:latin typeface="Calibri"/>
                        <a:ea typeface="Calibri"/>
                      </a:endParaRPr>
                    </a:p>
                  </a:txBody>
                  <a:tcPr marL="66351" marR="66351" marT="0" marB="0"/>
                </a:tc>
              </a:tr>
              <a:tr h="183492">
                <a:tc gridSpan="12">
                  <a:txBody>
                    <a:bodyPr/>
                    <a:lstStyle/>
                    <a:p>
                      <a:pPr marL="2797175">
                        <a:lnSpc>
                          <a:spcPct val="105000"/>
                        </a:lnSpc>
                        <a:spcBef>
                          <a:spcPts val="265"/>
                        </a:spcBef>
                        <a:spcAft>
                          <a:spcPts val="240"/>
                        </a:spcAft>
                      </a:pPr>
                      <a:r>
                        <a:rPr lang="ru-RU" sz="1200">
                          <a:effectLst/>
                        </a:rPr>
                        <a:t>2022 год</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47674">
                <a:tc>
                  <a:txBody>
                    <a:bodyPr/>
                    <a:lstStyle/>
                    <a:p>
                      <a:pPr>
                        <a:lnSpc>
                          <a:spcPct val="105000"/>
                        </a:lnSpc>
                        <a:spcAft>
                          <a:spcPts val="0"/>
                        </a:spcAft>
                      </a:pPr>
                      <a:r>
                        <a:rPr lang="ru-RU" sz="1200">
                          <a:effectLst/>
                        </a:rPr>
                        <a:t>Российская </a:t>
                      </a:r>
                      <a:endParaRPr lang="ru-RU" sz="1100">
                        <a:effectLst/>
                      </a:endParaRPr>
                    </a:p>
                    <a:p>
                      <a:pPr>
                        <a:lnSpc>
                          <a:spcPct val="105000"/>
                        </a:lnSpc>
                        <a:spcAft>
                          <a:spcPts val="0"/>
                        </a:spcAft>
                      </a:pPr>
                      <a:r>
                        <a:rPr lang="ru-RU" sz="1200">
                          <a:effectLst/>
                        </a:rPr>
                        <a:t>Федерация</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428900</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45678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10,65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196736</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45,87</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141623</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33,02</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44906</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10,47</a:t>
                      </a:r>
                      <a:endParaRPr lang="ru-RU" sz="1100">
                        <a:effectLst/>
                        <a:latin typeface="Calibri"/>
                        <a:ea typeface="Calibri"/>
                      </a:endParaRPr>
                    </a:p>
                  </a:txBody>
                  <a:tcPr marL="66351" marR="66351" marT="0" marB="0"/>
                </a:tc>
                <a:tc hMerge="1">
                  <a:txBody>
                    <a:bodyPr/>
                    <a:lstStyle/>
                    <a:p>
                      <a:endParaRPr lang="ru-RU"/>
                    </a:p>
                  </a:txBody>
                  <a:tcPr/>
                </a:tc>
              </a:tr>
              <a:tr h="558551">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9701</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354</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3,65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4009</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41,33</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3995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41,18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1341</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13,83</a:t>
                      </a:r>
                      <a:endParaRPr lang="ru-RU" sz="1100">
                        <a:effectLst/>
                        <a:latin typeface="Calibri"/>
                        <a:ea typeface="Calibri"/>
                      </a:endParaRPr>
                    </a:p>
                  </a:txBody>
                  <a:tcPr marL="66351" marR="66351" marT="0" marB="0"/>
                </a:tc>
                <a:tc hMerge="1">
                  <a:txBody>
                    <a:bodyPr/>
                    <a:lstStyle/>
                    <a:p>
                      <a:endParaRPr lang="ru-RU"/>
                    </a:p>
                  </a:txBody>
                  <a:tcPr/>
                </a:tc>
              </a:tr>
              <a:tr h="512020">
                <a:tc>
                  <a:txBody>
                    <a:bodyPr/>
                    <a:lstStyle/>
                    <a:p>
                      <a:pPr>
                        <a:lnSpc>
                          <a:spcPct val="105000"/>
                        </a:lnSpc>
                        <a:spcAft>
                          <a:spcPts val="0"/>
                        </a:spcAft>
                      </a:pPr>
                      <a:r>
                        <a:rPr lang="ru-RU" sz="1100" dirty="0">
                          <a:effectLst/>
                        </a:rPr>
                        <a:t>Юго-Восточный округ</a:t>
                      </a:r>
                      <a:endParaRPr lang="ru-RU" sz="1100" dirty="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205</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7</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3,41</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75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36,58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93</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45,37</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30</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14,63</a:t>
                      </a:r>
                      <a:endParaRPr lang="ru-RU" sz="1100">
                        <a:effectLst/>
                        <a:latin typeface="Calibri"/>
                        <a:ea typeface="Calibri"/>
                      </a:endParaRPr>
                    </a:p>
                  </a:txBody>
                  <a:tcPr marL="66351" marR="66351" marT="0" marB="0"/>
                </a:tc>
                <a:tc hMerge="1">
                  <a:txBody>
                    <a:bodyPr/>
                    <a:lstStyle/>
                    <a:p>
                      <a:endParaRPr lang="ru-RU"/>
                    </a:p>
                  </a:txBody>
                  <a:tcPr/>
                </a:tc>
              </a:tr>
              <a:tr h="183492">
                <a:tc gridSpan="12">
                  <a:txBody>
                    <a:bodyPr/>
                    <a:lstStyle/>
                    <a:p>
                      <a:pPr algn="ctr">
                        <a:lnSpc>
                          <a:spcPct val="105000"/>
                        </a:lnSpc>
                        <a:spcAft>
                          <a:spcPts val="0"/>
                        </a:spcAft>
                      </a:pPr>
                      <a:r>
                        <a:rPr lang="ru-RU" sz="1200">
                          <a:effectLst/>
                        </a:rPr>
                        <a:t>2023 год</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747674">
                <a:tc>
                  <a:txBody>
                    <a:bodyPr/>
                    <a:lstStyle/>
                    <a:p>
                      <a:pPr>
                        <a:lnSpc>
                          <a:spcPct val="105000"/>
                        </a:lnSpc>
                        <a:spcAft>
                          <a:spcPts val="0"/>
                        </a:spcAft>
                      </a:pPr>
                      <a:r>
                        <a:rPr lang="ru-RU" sz="1200">
                          <a:effectLst/>
                        </a:rPr>
                        <a:t>Российская </a:t>
                      </a:r>
                      <a:endParaRPr lang="ru-RU" sz="1100">
                        <a:effectLst/>
                      </a:endParaRPr>
                    </a:p>
                    <a:p>
                      <a:pPr>
                        <a:lnSpc>
                          <a:spcPct val="105000"/>
                        </a:lnSpc>
                        <a:spcAft>
                          <a:spcPts val="0"/>
                        </a:spcAft>
                      </a:pPr>
                      <a:r>
                        <a:rPr lang="ru-RU" sz="1200">
                          <a:effectLst/>
                        </a:rPr>
                        <a:t>Федерация</a:t>
                      </a:r>
                      <a:endParaRPr lang="ru-RU" sz="1100">
                        <a:effectLst/>
                        <a:latin typeface="Calibri"/>
                        <a:ea typeface="Calibri"/>
                      </a:endParaRPr>
                    </a:p>
                  </a:txBody>
                  <a:tcPr marL="66351" marR="66351" marT="0" marB="0"/>
                </a:tc>
                <a:tc gridSpan="2">
                  <a:txBody>
                    <a:bodyPr/>
                    <a:lstStyle/>
                    <a:p>
                      <a:pPr>
                        <a:spcAft>
                          <a:spcPts val="0"/>
                        </a:spcAft>
                      </a:pPr>
                      <a:r>
                        <a:rPr lang="ru-RU" sz="1100">
                          <a:effectLst/>
                        </a:rPr>
                        <a:t>678795 </a:t>
                      </a:r>
                      <a:endParaRPr lang="ru-RU" sz="1200">
                        <a:solidFill>
                          <a:srgbClr val="000000"/>
                        </a:solidFill>
                        <a:effectLst/>
                        <a:latin typeface="Times New Roman"/>
                        <a:ea typeface="Calibri"/>
                      </a:endParaRPr>
                    </a:p>
                  </a:txBody>
                  <a:tcPr marL="66351" marR="66351" marT="0" marB="0"/>
                </a:tc>
                <a:tc hMerge="1">
                  <a:txBody>
                    <a:bodyPr/>
                    <a:lstStyle/>
                    <a:p>
                      <a:endParaRPr lang="ru-RU"/>
                    </a:p>
                  </a:txBody>
                  <a:tcPr/>
                </a:tc>
                <a:tc>
                  <a:txBody>
                    <a:bodyPr/>
                    <a:lstStyle/>
                    <a:p>
                      <a:pPr>
                        <a:spcAft>
                          <a:spcPts val="0"/>
                        </a:spcAft>
                      </a:pPr>
                      <a:r>
                        <a:rPr lang="ru-RU" sz="1100">
                          <a:effectLst/>
                        </a:rPr>
                        <a:t>64621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9,52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311499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45,89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228550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33,67 </a:t>
                      </a:r>
                      <a:endParaRPr lang="ru-RU" sz="1200">
                        <a:solidFill>
                          <a:srgbClr val="000000"/>
                        </a:solidFill>
                        <a:effectLst/>
                        <a:latin typeface="Times New Roman"/>
                        <a:ea typeface="Calibri"/>
                      </a:endParaRPr>
                    </a:p>
                  </a:txBody>
                  <a:tcPr marL="66351" marR="66351" marT="0" marB="0"/>
                </a:tc>
                <a:tc>
                  <a:txBody>
                    <a:bodyPr/>
                    <a:lstStyle/>
                    <a:p>
                      <a:pPr>
                        <a:spcAft>
                          <a:spcPts val="0"/>
                        </a:spcAft>
                      </a:pPr>
                      <a:r>
                        <a:rPr lang="ru-RU" sz="1100">
                          <a:effectLst/>
                        </a:rPr>
                        <a:t>74124 </a:t>
                      </a:r>
                      <a:endParaRPr lang="ru-RU" sz="1200">
                        <a:solidFill>
                          <a:srgbClr val="000000"/>
                        </a:solidFill>
                        <a:effectLst/>
                        <a:latin typeface="Times New Roman"/>
                        <a:ea typeface="Calibri"/>
                      </a:endParaRPr>
                    </a:p>
                  </a:txBody>
                  <a:tcPr marL="66351" marR="66351" marT="0" marB="0"/>
                </a:tc>
                <a:tc gridSpan="2">
                  <a:txBody>
                    <a:bodyPr/>
                    <a:lstStyle/>
                    <a:p>
                      <a:pPr>
                        <a:spcAft>
                          <a:spcPts val="0"/>
                        </a:spcAft>
                      </a:pPr>
                      <a:r>
                        <a:rPr lang="ru-RU" sz="1100">
                          <a:effectLst/>
                        </a:rPr>
                        <a:t>10,92 </a:t>
                      </a:r>
                      <a:endParaRPr lang="ru-RU" sz="1200">
                        <a:solidFill>
                          <a:srgbClr val="000000"/>
                        </a:solidFill>
                        <a:effectLst/>
                        <a:latin typeface="Times New Roman"/>
                        <a:ea typeface="Calibri"/>
                      </a:endParaRPr>
                    </a:p>
                  </a:txBody>
                  <a:tcPr marL="66351" marR="66351" marT="0" marB="0"/>
                </a:tc>
                <a:tc hMerge="1">
                  <a:txBody>
                    <a:bodyPr/>
                    <a:lstStyle/>
                    <a:p>
                      <a:endParaRPr lang="ru-RU"/>
                    </a:p>
                  </a:txBody>
                  <a:tcPr/>
                </a:tc>
              </a:tr>
              <a:tr h="558551">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14672</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650</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4,43</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6271</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42,74</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5748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39,18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2003</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13,65</a:t>
                      </a:r>
                      <a:endParaRPr lang="ru-RU" sz="1100">
                        <a:effectLst/>
                        <a:latin typeface="Calibri"/>
                        <a:ea typeface="Calibri"/>
                      </a:endParaRPr>
                    </a:p>
                  </a:txBody>
                  <a:tcPr marL="66351" marR="66351" marT="0" marB="0"/>
                </a:tc>
                <a:tc hMerge="1">
                  <a:txBody>
                    <a:bodyPr/>
                    <a:lstStyle/>
                    <a:p>
                      <a:endParaRPr lang="ru-RU"/>
                    </a:p>
                  </a:txBody>
                  <a:tcPr/>
                </a:tc>
              </a:tr>
              <a:tr h="512020">
                <a:tc>
                  <a:txBody>
                    <a:bodyPr/>
                    <a:lstStyle/>
                    <a:p>
                      <a:pPr>
                        <a:lnSpc>
                          <a:spcPct val="105000"/>
                        </a:lnSpc>
                        <a:spcAft>
                          <a:spcPts val="0"/>
                        </a:spcAft>
                      </a:pPr>
                      <a:r>
                        <a:rPr lang="ru-RU" sz="1100">
                          <a:effectLst/>
                        </a:rPr>
                        <a:t>Юго-Восточный округ</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222</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9</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4,05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100</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45,05</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90</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40,54</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23</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10,36</a:t>
                      </a:r>
                      <a:endParaRPr lang="ru-RU" sz="1100">
                        <a:effectLst/>
                        <a:latin typeface="Calibri"/>
                        <a:ea typeface="Calibri"/>
                      </a:endParaRPr>
                    </a:p>
                  </a:txBody>
                  <a:tcPr marL="66351" marR="66351" marT="0" marB="0"/>
                </a:tc>
                <a:tc hMerge="1">
                  <a:txBody>
                    <a:bodyPr/>
                    <a:lstStyle/>
                    <a:p>
                      <a:endParaRPr lang="ru-RU"/>
                    </a:p>
                  </a:txBody>
                  <a:tcPr/>
                </a:tc>
              </a:tr>
              <a:tr h="183492">
                <a:tc gridSpan="12">
                  <a:txBody>
                    <a:bodyPr/>
                    <a:lstStyle/>
                    <a:p>
                      <a:pPr algn="ctr">
                        <a:lnSpc>
                          <a:spcPct val="105000"/>
                        </a:lnSpc>
                        <a:spcAft>
                          <a:spcPts val="0"/>
                        </a:spcAft>
                      </a:pPr>
                      <a:r>
                        <a:rPr lang="ru-RU" sz="1200">
                          <a:effectLst/>
                        </a:rPr>
                        <a:t>2024 год</a:t>
                      </a:r>
                      <a:endParaRPr lang="ru-RU" sz="1100">
                        <a:effectLst/>
                        <a:latin typeface="Calibri"/>
                        <a:ea typeface="Calibri"/>
                      </a:endParaRPr>
                    </a:p>
                  </a:txBody>
                  <a:tcPr marL="66351" marR="66351"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58551">
                <a:tc>
                  <a:txBody>
                    <a:bodyPr/>
                    <a:lstStyle/>
                    <a:p>
                      <a:pPr>
                        <a:lnSpc>
                          <a:spcPct val="105000"/>
                        </a:lnSpc>
                        <a:spcAft>
                          <a:spcPts val="0"/>
                        </a:spcAft>
                      </a:pPr>
                      <a:r>
                        <a:rPr lang="ru-RU" sz="1200">
                          <a:effectLst/>
                        </a:rPr>
                        <a:t>Самар</a:t>
                      </a:r>
                      <a:r>
                        <a:rPr lang="ru-RU" sz="1200" spc="-5">
                          <a:effectLst/>
                        </a:rPr>
                        <a:t>с</a:t>
                      </a:r>
                      <a:r>
                        <a:rPr lang="ru-RU" sz="1200">
                          <a:effectLst/>
                        </a:rPr>
                        <a:t>кая область</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14790</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664</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4,49</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6350</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42,93</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5718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38,66</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2058</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13,91</a:t>
                      </a:r>
                      <a:endParaRPr lang="ru-RU" sz="1100">
                        <a:effectLst/>
                        <a:latin typeface="Calibri"/>
                        <a:ea typeface="Calibri"/>
                      </a:endParaRPr>
                    </a:p>
                  </a:txBody>
                  <a:tcPr marL="66351" marR="66351" marT="0" marB="0"/>
                </a:tc>
                <a:tc hMerge="1">
                  <a:txBody>
                    <a:bodyPr/>
                    <a:lstStyle/>
                    <a:p>
                      <a:endParaRPr lang="ru-RU"/>
                    </a:p>
                  </a:txBody>
                  <a:tcPr/>
                </a:tc>
              </a:tr>
              <a:tr h="512020">
                <a:tc>
                  <a:txBody>
                    <a:bodyPr/>
                    <a:lstStyle/>
                    <a:p>
                      <a:pPr>
                        <a:lnSpc>
                          <a:spcPct val="105000"/>
                        </a:lnSpc>
                        <a:spcAft>
                          <a:spcPts val="0"/>
                        </a:spcAft>
                      </a:pPr>
                      <a:r>
                        <a:rPr lang="ru-RU" sz="1100">
                          <a:effectLst/>
                        </a:rPr>
                        <a:t>Юго-Восточный округ</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a:effectLst/>
                        </a:rPr>
                        <a:t>273</a:t>
                      </a:r>
                      <a:endParaRPr lang="ru-RU" sz="1100">
                        <a:effectLst/>
                        <a:latin typeface="Calibri"/>
                        <a:ea typeface="Calibri"/>
                      </a:endParaRPr>
                    </a:p>
                  </a:txBody>
                  <a:tcPr marL="66351" marR="66351" marT="0" marB="0"/>
                </a:tc>
                <a:tc hMerge="1">
                  <a:txBody>
                    <a:bodyPr/>
                    <a:lstStyle/>
                    <a:p>
                      <a:endParaRPr lang="ru-RU"/>
                    </a:p>
                  </a:txBody>
                  <a:tcPr/>
                </a:tc>
                <a:tc>
                  <a:txBody>
                    <a:bodyPr/>
                    <a:lstStyle/>
                    <a:p>
                      <a:pPr algn="ctr">
                        <a:lnSpc>
                          <a:spcPct val="105000"/>
                        </a:lnSpc>
                        <a:spcAft>
                          <a:spcPts val="0"/>
                        </a:spcAft>
                      </a:pPr>
                      <a:r>
                        <a:rPr lang="ru-RU" sz="1000">
                          <a:effectLst/>
                        </a:rPr>
                        <a:t>19</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4,6</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130</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50,9</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106</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38,8</a:t>
                      </a:r>
                      <a:endParaRPr lang="ru-RU" sz="1100">
                        <a:effectLst/>
                        <a:latin typeface="Calibri"/>
                        <a:ea typeface="Calibri"/>
                      </a:endParaRPr>
                    </a:p>
                  </a:txBody>
                  <a:tcPr marL="66351" marR="66351" marT="0" marB="0"/>
                </a:tc>
                <a:tc>
                  <a:txBody>
                    <a:bodyPr/>
                    <a:lstStyle/>
                    <a:p>
                      <a:pPr algn="ctr">
                        <a:lnSpc>
                          <a:spcPct val="105000"/>
                        </a:lnSpc>
                        <a:spcAft>
                          <a:spcPts val="0"/>
                        </a:spcAft>
                      </a:pPr>
                      <a:r>
                        <a:rPr lang="ru-RU" sz="1000">
                          <a:effectLst/>
                        </a:rPr>
                        <a:t>18</a:t>
                      </a:r>
                      <a:endParaRPr lang="ru-RU" sz="1100">
                        <a:effectLst/>
                        <a:latin typeface="Calibri"/>
                        <a:ea typeface="Calibri"/>
                      </a:endParaRPr>
                    </a:p>
                  </a:txBody>
                  <a:tcPr marL="66351" marR="66351" marT="0" marB="0"/>
                </a:tc>
                <a:tc gridSpan="2">
                  <a:txBody>
                    <a:bodyPr/>
                    <a:lstStyle/>
                    <a:p>
                      <a:pPr algn="ctr">
                        <a:lnSpc>
                          <a:spcPct val="105000"/>
                        </a:lnSpc>
                        <a:spcAft>
                          <a:spcPts val="0"/>
                        </a:spcAft>
                      </a:pPr>
                      <a:r>
                        <a:rPr lang="ru-RU" sz="1000" dirty="0">
                          <a:effectLst/>
                        </a:rPr>
                        <a:t>5,7</a:t>
                      </a:r>
                      <a:endParaRPr lang="ru-RU" sz="1100" dirty="0">
                        <a:effectLst/>
                        <a:latin typeface="Calibri"/>
                        <a:ea typeface="Calibri"/>
                      </a:endParaRPr>
                    </a:p>
                  </a:txBody>
                  <a:tcPr marL="66351" marR="66351" marT="0" marB="0"/>
                </a:tc>
                <a:tc hMerge="1">
                  <a:txBody>
                    <a:bodyPr/>
                    <a:lstStyle/>
                    <a:p>
                      <a:endParaRPr lang="ru-RU"/>
                    </a:p>
                  </a:txBody>
                  <a:tcPr/>
                </a:tc>
              </a:tr>
            </a:tbl>
          </a:graphicData>
        </a:graphic>
      </p:graphicFrame>
    </p:spTree>
    <p:extLst>
      <p:ext uri="{BB962C8B-B14F-4D97-AF65-F5344CB8AC3E}">
        <p14:creationId xmlns="" xmlns:p14="http://schemas.microsoft.com/office/powerpoint/2010/main" val="591211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sz="3100" dirty="0"/>
              <a:t>Распределение групп баллов по ОО Юго-Восточного управления</a:t>
            </a:r>
            <a:r>
              <a:rPr lang="ru-RU" dirty="0"/>
              <a:t/>
            </a:r>
            <a:br>
              <a:rPr lang="ru-RU" dirty="0"/>
            </a:br>
            <a:endParaRPr lang="ru-RU" dirty="0"/>
          </a:p>
        </p:txBody>
      </p:sp>
      <p:graphicFrame>
        <p:nvGraphicFramePr>
          <p:cNvPr id="9219" name="Объект 3"/>
          <p:cNvGraphicFramePr>
            <a:graphicFrameLocks noGrp="1"/>
          </p:cNvGraphicFramePr>
          <p:nvPr>
            <p:ph idx="1"/>
          </p:nvPr>
        </p:nvGraphicFramePr>
        <p:xfrm>
          <a:off x="406400" y="1549400"/>
          <a:ext cx="8331200" cy="4978400"/>
        </p:xfrm>
        <a:graphic>
          <a:graphicData uri="http://schemas.openxmlformats.org/presentationml/2006/ole">
            <p:oleObj spid="_x0000_s9223" r:id="rId3" imgW="8327858" imgH="4980864"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Доля участников, получивших отметки «3», «4» и «5» %</a:t>
            </a:r>
          </a:p>
        </p:txBody>
      </p:sp>
      <p:graphicFrame>
        <p:nvGraphicFramePr>
          <p:cNvPr id="10243" name="Объект 3"/>
          <p:cNvGraphicFramePr>
            <a:graphicFrameLocks noGrp="1"/>
          </p:cNvGraphicFramePr>
          <p:nvPr>
            <p:ph idx="1"/>
          </p:nvPr>
        </p:nvGraphicFramePr>
        <p:xfrm>
          <a:off x="406400" y="1549400"/>
          <a:ext cx="8331200" cy="4978400"/>
        </p:xfrm>
        <a:graphic>
          <a:graphicData uri="http://schemas.openxmlformats.org/presentationml/2006/ole">
            <p:oleObj spid="_x0000_s10245" r:id="rId3" imgW="8327858" imgH="4980864" progId="Excel.Sheet.8">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8313" y="692150"/>
            <a:ext cx="8229600" cy="990600"/>
          </a:xfrm>
        </p:spPr>
        <p:txBody>
          <a:bodyPr>
            <a:normAutofit fontScale="90000"/>
          </a:bodyPr>
          <a:lstStyle/>
          <a:p>
            <a:pPr fontAlgn="auto">
              <a:spcAft>
                <a:spcPts val="0"/>
              </a:spcAft>
              <a:defRPr/>
            </a:pPr>
            <a:r>
              <a:rPr lang="ru-RU" sz="3100" dirty="0"/>
              <a:t>Доля участников, получивших </a:t>
            </a:r>
            <a:r>
              <a:rPr lang="ru-RU" sz="3100" dirty="0" smtClean="0"/>
              <a:t>отметки «4</a:t>
            </a:r>
            <a:r>
              <a:rPr lang="ru-RU" sz="3100" dirty="0"/>
              <a:t>» и «5» </a:t>
            </a:r>
            <a:r>
              <a:rPr lang="ru-RU" sz="3100" dirty="0" smtClean="0"/>
              <a:t> (</a:t>
            </a:r>
            <a:r>
              <a:rPr lang="ru-RU" sz="3100" dirty="0"/>
              <a:t>достижение высокого уровня подготовки), %</a:t>
            </a:r>
            <a:r>
              <a:rPr lang="ru-RU" sz="8000" dirty="0"/>
              <a:t/>
            </a:r>
            <a:br>
              <a:rPr lang="ru-RU" sz="8000" dirty="0"/>
            </a:br>
            <a:endParaRPr lang="ru-RU" dirty="0"/>
          </a:p>
        </p:txBody>
      </p:sp>
      <p:graphicFrame>
        <p:nvGraphicFramePr>
          <p:cNvPr id="11267" name="Объект 6"/>
          <p:cNvGraphicFramePr>
            <a:graphicFrameLocks noGrp="1"/>
          </p:cNvGraphicFramePr>
          <p:nvPr>
            <p:ph idx="1"/>
          </p:nvPr>
        </p:nvGraphicFramePr>
        <p:xfrm>
          <a:off x="57150" y="1649413"/>
          <a:ext cx="9029700" cy="4710112"/>
        </p:xfrm>
        <a:graphic>
          <a:graphicData uri="http://schemas.openxmlformats.org/presentationml/2006/ole">
            <p:oleObj spid="_x0000_s11269" r:id="rId3" imgW="9035055" imgH="4706520" progId="Excel.Sheet.8">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fontAlgn="auto">
              <a:spcAft>
                <a:spcPts val="0"/>
              </a:spcAft>
              <a:defRPr/>
            </a:pPr>
            <a:r>
              <a:rPr lang="ru-RU" sz="2800" dirty="0"/>
              <a:t>Выполнение заданий ВПР по физике в 7 классе </a:t>
            </a:r>
          </a:p>
        </p:txBody>
      </p:sp>
      <p:graphicFrame>
        <p:nvGraphicFramePr>
          <p:cNvPr id="13315" name="Объект 3"/>
          <p:cNvGraphicFramePr>
            <a:graphicFrameLocks noGrp="1"/>
          </p:cNvGraphicFramePr>
          <p:nvPr>
            <p:ph idx="1"/>
          </p:nvPr>
        </p:nvGraphicFramePr>
        <p:xfrm>
          <a:off x="406400" y="1549400"/>
          <a:ext cx="8331200" cy="4978400"/>
        </p:xfrm>
        <a:graphic>
          <a:graphicData uri="http://schemas.openxmlformats.org/presentationml/2006/ole">
            <p:oleObj spid="_x0000_s13318" r:id="rId3" imgW="8327858" imgH="4980864" progId="Excel.Sheet.8">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Override1.xml><?xml version="1.0" encoding="utf-8"?>
<a:themeOverride xmlns:a="http://schemas.openxmlformats.org/drawingml/2006/main">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191</TotalTime>
  <Words>2210</Words>
  <Application>Microsoft Office PowerPoint</Application>
  <PresentationFormat>Экран (4:3)</PresentationFormat>
  <Paragraphs>618</Paragraphs>
  <Slides>29</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29</vt:i4>
      </vt:variant>
    </vt:vector>
  </HeadingPairs>
  <TitlesOfParts>
    <vt:vector size="31" baseType="lpstr">
      <vt:lpstr>Ясность</vt:lpstr>
      <vt:lpstr>Лист Microsoft Office Excel 97-2003</vt:lpstr>
      <vt:lpstr>          АНАЛИТИЧЕСКАЯ СПРАВКА по итогам Всероссийских проверочных работ ПО ФИЗИКЕ,  проведенных в 2024 году в образовательных организациях Юго-Восточного управления (в 7-8 классах)   </vt:lpstr>
      <vt:lpstr>Нормативно-правовое обеспечение ВПР </vt:lpstr>
      <vt:lpstr>Перевод первичных баллов по физике в отметки по пятибалльной шкале </vt:lpstr>
      <vt:lpstr>Участники ВПР по физике в 7 классах</vt:lpstr>
      <vt:lpstr>Слайд 5</vt:lpstr>
      <vt:lpstr>Распределение групп баллов по ОО Юго-Восточного управления </vt:lpstr>
      <vt:lpstr>Доля участников, получивших отметки «3», «4» и «5» %</vt:lpstr>
      <vt:lpstr>Доля участников, получивших отметки «4» и «5»  (достижение высокого уровня подготовки), % </vt:lpstr>
      <vt:lpstr>Выполнение заданий ВПР по физике в 7 классе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Соответствие отметок за выполненную работу и отметок по журналу</vt:lpstr>
      <vt:lpstr>Соответствие отметок за выполненную работу и отметок по журналу</vt:lpstr>
      <vt:lpstr>Слайд 17</vt:lpstr>
      <vt:lpstr>Участники ВПР по физике в 8 классах</vt:lpstr>
      <vt:lpstr>Слайд 19</vt:lpstr>
      <vt:lpstr>Распределение групп баллов по ОО Юго-Восточного управления </vt:lpstr>
      <vt:lpstr>Доля участников, получивших отметки «3», «4» и «5» %</vt:lpstr>
      <vt:lpstr>Выполнение заданий ВПР по физике в 8 классе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Анализ выполнения отдельных заданий (достижение планируемых результатов в соответствии с образовательной программой), % </vt:lpstr>
      <vt:lpstr>Соответствие отметок за выполненную работу и отметок по журналу</vt:lpstr>
      <vt:lpstr>Соответствие отметок за выполненную работу и отметок по журналу</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r11</cp:lastModifiedBy>
  <cp:revision>22</cp:revision>
  <dcterms:created xsi:type="dcterms:W3CDTF">2024-08-26T20:32:35Z</dcterms:created>
  <dcterms:modified xsi:type="dcterms:W3CDTF">2024-09-05T05:31:46Z</dcterms:modified>
</cp:coreProperties>
</file>