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2" r:id="rId1"/>
  </p:sldMasterIdLst>
  <p:sldIdLst>
    <p:sldId id="256" r:id="rId2"/>
    <p:sldId id="269" r:id="rId3"/>
    <p:sldId id="272" r:id="rId4"/>
    <p:sldId id="262" r:id="rId5"/>
    <p:sldId id="283" r:id="rId6"/>
    <p:sldId id="273" r:id="rId7"/>
    <p:sldId id="258" r:id="rId8"/>
    <p:sldId id="266" r:id="rId9"/>
    <p:sldId id="282" r:id="rId10"/>
    <p:sldId id="268" r:id="rId11"/>
    <p:sldId id="274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34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F6278-F2FE-4014-B8F2-17B1C3A9A2AB}" type="datetimeFigureOut">
              <a:rPr lang="ru-RU" smtClean="0"/>
              <a:t>27.02.2025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5263A1A2-FA52-4876-A738-1B813A1D1E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47009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F6278-F2FE-4014-B8F2-17B1C3A9A2AB}" type="datetimeFigureOut">
              <a:rPr lang="ru-RU" smtClean="0"/>
              <a:t>27.02.2025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263A1A2-FA52-4876-A738-1B813A1D1E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869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F6278-F2FE-4014-B8F2-17B1C3A9A2AB}" type="datetimeFigureOut">
              <a:rPr lang="ru-RU" smtClean="0"/>
              <a:t>27.02.2025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263A1A2-FA52-4876-A738-1B813A1D1EA4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781969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F6278-F2FE-4014-B8F2-17B1C3A9A2AB}" type="datetimeFigureOut">
              <a:rPr lang="ru-RU" smtClean="0"/>
              <a:t>27.02.2025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263A1A2-FA52-4876-A738-1B813A1D1E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25765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F6278-F2FE-4014-B8F2-17B1C3A9A2AB}" type="datetimeFigureOut">
              <a:rPr lang="ru-RU" smtClean="0"/>
              <a:t>27.02.2025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263A1A2-FA52-4876-A738-1B813A1D1EA4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775317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F6278-F2FE-4014-B8F2-17B1C3A9A2AB}" type="datetimeFigureOut">
              <a:rPr lang="ru-RU" smtClean="0"/>
              <a:t>27.02.2025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263A1A2-FA52-4876-A738-1B813A1D1E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54876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F6278-F2FE-4014-B8F2-17B1C3A9A2AB}" type="datetimeFigureOut">
              <a:rPr lang="ru-RU" smtClean="0"/>
              <a:t>27.02.2025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3A1A2-FA52-4876-A738-1B813A1D1E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11474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F6278-F2FE-4014-B8F2-17B1C3A9A2AB}" type="datetimeFigureOut">
              <a:rPr lang="ru-RU" smtClean="0"/>
              <a:t>27.02.2025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3A1A2-FA52-4876-A738-1B813A1D1E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54997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F6278-F2FE-4014-B8F2-17B1C3A9A2AB}" type="datetimeFigureOut">
              <a:rPr lang="ru-RU" smtClean="0"/>
              <a:t>27.02.2025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3A1A2-FA52-4876-A738-1B813A1D1E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82158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F6278-F2FE-4014-B8F2-17B1C3A9A2AB}" type="datetimeFigureOut">
              <a:rPr lang="ru-RU" smtClean="0"/>
              <a:t>27.02.2025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263A1A2-FA52-4876-A738-1B813A1D1E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45107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F6278-F2FE-4014-B8F2-17B1C3A9A2AB}" type="datetimeFigureOut">
              <a:rPr lang="ru-RU" smtClean="0"/>
              <a:t>27.02.2025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263A1A2-FA52-4876-A738-1B813A1D1E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17106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F6278-F2FE-4014-B8F2-17B1C3A9A2AB}" type="datetimeFigureOut">
              <a:rPr lang="ru-RU" smtClean="0"/>
              <a:t>27.02.2025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263A1A2-FA52-4876-A738-1B813A1D1E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602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F6278-F2FE-4014-B8F2-17B1C3A9A2AB}" type="datetimeFigureOut">
              <a:rPr lang="ru-RU" smtClean="0"/>
              <a:t>27.02.2025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3A1A2-FA52-4876-A738-1B813A1D1E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2400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F6278-F2FE-4014-B8F2-17B1C3A9A2AB}" type="datetimeFigureOut">
              <a:rPr lang="ru-RU" smtClean="0"/>
              <a:t>27.02.2025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3A1A2-FA52-4876-A738-1B813A1D1E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33432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F6278-F2FE-4014-B8F2-17B1C3A9A2AB}" type="datetimeFigureOut">
              <a:rPr lang="ru-RU" smtClean="0"/>
              <a:t>27.02.2025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3A1A2-FA52-4876-A738-1B813A1D1E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89399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F6278-F2FE-4014-B8F2-17B1C3A9A2AB}" type="datetimeFigureOut">
              <a:rPr lang="ru-RU" smtClean="0"/>
              <a:t>27.02.2025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263A1A2-FA52-4876-A738-1B813A1D1E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98138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2F6278-F2FE-4014-B8F2-17B1C3A9A2AB}" type="datetimeFigureOut">
              <a:rPr lang="ru-RU" smtClean="0"/>
              <a:t>27.02.2025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5263A1A2-FA52-4876-A738-1B813A1D1E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8160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  <p:sldLayoutId id="2147483760" r:id="rId8"/>
    <p:sldLayoutId id="2147483761" r:id="rId9"/>
    <p:sldLayoutId id="2147483762" r:id="rId10"/>
    <p:sldLayoutId id="2147483763" r:id="rId11"/>
    <p:sldLayoutId id="2147483764" r:id="rId12"/>
    <p:sldLayoutId id="2147483765" r:id="rId13"/>
    <p:sldLayoutId id="2147483766" r:id="rId14"/>
    <p:sldLayoutId id="2147483767" r:id="rId15"/>
    <p:sldLayoutId id="214748376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geo-oge.sdamgia.ru/" TargetMode="External"/><Relationship Id="rId2" Type="http://schemas.openxmlformats.org/officeDocument/2006/relationships/hyperlink" Target="http://www.fipi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fipi.ru/oge/demoversii-specifikacii-kodifikatory" TargetMode="External"/><Relationship Id="rId4" Type="http://schemas.openxmlformats.org/officeDocument/2006/relationships/hyperlink" Target="https://100ballnik.com/26-&#1086;&#1082;&#1090;&#1103;&#1073;&#1088;&#1103;-2022-&#1075;&#1077;&#1086;&#1075;&#1088;&#1072;&#1092;&#1080;&#1103;-9-&#1082;&#1083;&#1072;&#1089;&#1089;-&#1086;&#1075;&#1101;-2023-&#1089;&#1090;&#1072;&#1090;&#1075;&#1088;/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44170" y="2695308"/>
            <a:ext cx="7741693" cy="1790700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«Методический анализ уровня подготовки учащихся 9-х классов к ОГЭ». </a:t>
            </a:r>
            <a:b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469107" y="6451250"/>
            <a:ext cx="6858000" cy="1241822"/>
          </a:xfrm>
        </p:spPr>
        <p:txBody>
          <a:bodyPr/>
          <a:lstStyle/>
          <a:p>
            <a:r>
              <a:rPr lang="ru-RU" dirty="0"/>
              <a:t> 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11905" y="5036022"/>
            <a:ext cx="1699148" cy="1699148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974376" y="210553"/>
            <a:ext cx="8038531" cy="1146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tabLst>
                <a:tab pos="449580" algn="l"/>
              </a:tabLst>
            </a:pPr>
            <a:r>
              <a:rPr lang="ru-RU" sz="1600" kern="50" dirty="0">
                <a:solidFill>
                  <a:srgbClr val="00000A"/>
                </a:solidFill>
                <a:latin typeface="Times New Roman" panose="02020603050405020304" pitchFamily="18" charset="0"/>
                <a:ea typeface="Droid Sans Fallback"/>
                <a:cs typeface="Times New Roman" panose="02020603050405020304" pitchFamily="18" charset="0"/>
              </a:rPr>
              <a:t>Юго-Восточное управление министерства образования Самарской области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tabLst>
                <a:tab pos="2969895" algn="ctr"/>
                <a:tab pos="5940425" algn="r"/>
              </a:tabLst>
            </a:pPr>
            <a:r>
              <a:rPr lang="ru-RU" sz="1600" b="1" kern="50" dirty="0">
                <a:solidFill>
                  <a:srgbClr val="00000A"/>
                </a:solidFill>
                <a:latin typeface="Times New Roman" panose="02020603050405020304" pitchFamily="18" charset="0"/>
                <a:ea typeface="Droid Sans Fallback"/>
                <a:cs typeface="Times New Roman" panose="02020603050405020304" pitchFamily="18" charset="0"/>
              </a:rPr>
              <a:t>Государственное бюджетное учреждение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tabLst>
                <a:tab pos="2969895" algn="ctr"/>
                <a:tab pos="5940425" algn="r"/>
              </a:tabLst>
            </a:pPr>
            <a:r>
              <a:rPr lang="ru-RU" sz="1600" b="1" kern="50" dirty="0">
                <a:solidFill>
                  <a:srgbClr val="00000A"/>
                </a:solidFill>
                <a:latin typeface="Times New Roman" panose="02020603050405020304" pitchFamily="18" charset="0"/>
                <a:ea typeface="Droid Sans Fallback"/>
                <a:cs typeface="Times New Roman" panose="02020603050405020304" pitchFamily="18" charset="0"/>
              </a:rPr>
              <a:t>дополнительного профессионального образования Самарской области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tabLst>
                <a:tab pos="2969895" algn="ctr"/>
                <a:tab pos="5940425" algn="r"/>
              </a:tabLst>
            </a:pPr>
            <a:r>
              <a:rPr lang="ru-RU" sz="1600" b="1" kern="50" dirty="0">
                <a:solidFill>
                  <a:srgbClr val="00000A"/>
                </a:solidFill>
                <a:latin typeface="Times New Roman" panose="02020603050405020304" pitchFamily="18" charset="0"/>
                <a:ea typeface="Droid Sans Fallback"/>
                <a:cs typeface="Times New Roman" panose="02020603050405020304" pitchFamily="18" charset="0"/>
              </a:rPr>
              <a:t>«Нефтегорский Ресурсный центр»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13183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55303" y="296564"/>
            <a:ext cx="6589199" cy="1280890"/>
          </a:xfrm>
        </p:spPr>
        <p:txBody>
          <a:bodyPr>
            <a:noAutofit/>
          </a:bodyPr>
          <a:lstStyle/>
          <a:p>
            <a:r>
              <a:rPr lang="ru-RU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подготовке выпускников к аттестации методическую помощь учителю и учащимся окажут:</a:t>
            </a:r>
            <a:br>
              <a:rPr lang="ru-RU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74344" y="1533097"/>
            <a:ext cx="7774791" cy="4553804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ru-RU" sz="8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материалы сайтов ФИПИ (</a:t>
            </a:r>
            <a:r>
              <a:rPr lang="ru-RU" sz="8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www.fipi</a:t>
            </a:r>
            <a:r>
              <a:rPr lang="ru-RU" sz="8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);</a:t>
            </a:r>
            <a:endParaRPr lang="ru-R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ru-RU" sz="8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ресурсы Интернет для подготовки выпускников к экзамену (материалы ОГЭ, ЕГЭ по географии за прошлые годы);</a:t>
            </a:r>
            <a:r>
              <a:rPr lang="en-US" sz="8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8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https://geo-oge.sdamgia.ru/</a:t>
            </a:r>
            <a:r>
              <a:rPr lang="ru-RU" sz="8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Статград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https://100ballnik.com/26-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октября-2022-география-9-класс-огэ-2023-статгр/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ru-RU" sz="8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документы, регламентирующие разработку КИМ для ГИА по географии (кодификаторы элементов содержания, спецификации и демонстрационные варианты экзаменационных работ);</a:t>
            </a:r>
            <a:r>
              <a:rPr lang="en-US" sz="8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8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https://fipi.ru/oge/demoversii-specifikacii-kodifikatory</a:t>
            </a:r>
            <a:endParaRPr lang="ru-RU" sz="8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endParaRPr lang="ru-RU" sz="4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800" dirty="0"/>
          </a:p>
        </p:txBody>
      </p:sp>
    </p:spTree>
    <p:extLst>
      <p:ext uri="{BB962C8B-B14F-4D97-AF65-F5344CB8AC3E}">
        <p14:creationId xmlns:p14="http://schemas.microsoft.com/office/powerpoint/2010/main" val="24739402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00300" y="2967039"/>
            <a:ext cx="7391400" cy="9239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540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</a:rPr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30453378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2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hotocopy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3343" y="368489"/>
            <a:ext cx="4687368" cy="63191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6" name="Заголовок 3"/>
          <p:cNvSpPr>
            <a:spLocks noGrp="1"/>
          </p:cNvSpPr>
          <p:nvPr>
            <p:ph type="title"/>
          </p:nvPr>
        </p:nvSpPr>
        <p:spPr>
          <a:xfrm>
            <a:off x="1981200" y="1785939"/>
            <a:ext cx="8305800" cy="2928937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b="1" dirty="0"/>
              <a:t>ГИА по географии выпускников</a:t>
            </a:r>
            <a:br>
              <a:rPr lang="ru-RU" b="1" dirty="0"/>
            </a:br>
            <a:r>
              <a:rPr lang="ru-RU" b="1" dirty="0"/>
              <a:t> 9-х классов общеобразовательных учреждений проводиться с целью определения уровня достижений и потенциальных возможностей, учащихся по результатам изучения курса в основной школе</a:t>
            </a:r>
          </a:p>
        </p:txBody>
      </p:sp>
    </p:spTree>
    <p:extLst>
      <p:ext uri="{BB962C8B-B14F-4D97-AF65-F5344CB8AC3E}">
        <p14:creationId xmlns:p14="http://schemas.microsoft.com/office/powerpoint/2010/main" val="34975219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>
          <a:xfrm>
            <a:off x="2063750" y="404813"/>
            <a:ext cx="8229600" cy="1066800"/>
          </a:xfrm>
        </p:spPr>
        <p:txBody>
          <a:bodyPr/>
          <a:lstStyle/>
          <a:p>
            <a:r>
              <a:rPr lang="ru-RU"/>
              <a:t> </a:t>
            </a:r>
          </a:p>
        </p:txBody>
      </p:sp>
      <p:sp>
        <p:nvSpPr>
          <p:cNvPr id="8195" name="Объект 2"/>
          <p:cNvSpPr>
            <a:spLocks noGrp="1"/>
          </p:cNvSpPr>
          <p:nvPr>
            <p:ph idx="1"/>
          </p:nvPr>
        </p:nvSpPr>
        <p:spPr>
          <a:xfrm>
            <a:off x="2096709" y="0"/>
            <a:ext cx="8229600" cy="4324350"/>
          </a:xfrm>
        </p:spPr>
        <p:txBody>
          <a:bodyPr>
            <a:noAutofit/>
          </a:bodyPr>
          <a:lstStyle/>
          <a:p>
            <a:pPr algn="just">
              <a:lnSpc>
                <a:spcPct val="107000"/>
              </a:lnSpc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Содержание диагностической  работы соответствует Федеральному компоненту государственного образовательного стандарта основного общего образования по  учебному предмету «География» и включает задания, проверяющие уровень знаний содержания следующих разделов курса географии за основную школу в формате ОГЭ:</a:t>
            </a:r>
          </a:p>
          <a:p>
            <a:pPr algn="just">
              <a:lnSpc>
                <a:spcPct val="107000"/>
              </a:lnSpc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        источники географической информации;</a:t>
            </a:r>
          </a:p>
          <a:p>
            <a:pPr algn="just">
              <a:lnSpc>
                <a:spcPct val="107000"/>
              </a:lnSpc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        природа Земли и человек;</a:t>
            </a:r>
          </a:p>
          <a:p>
            <a:pPr algn="just">
              <a:lnSpc>
                <a:spcPct val="107000"/>
              </a:lnSpc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        материки, океаны, народы и страны;</a:t>
            </a:r>
          </a:p>
          <a:p>
            <a:pPr algn="just">
              <a:lnSpc>
                <a:spcPct val="107000"/>
              </a:lnSpc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        природопользование и геоэкология;</a:t>
            </a:r>
          </a:p>
          <a:p>
            <a:pPr algn="just">
              <a:lnSpc>
                <a:spcPct val="107000"/>
              </a:lnSpc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    география России (особенности географического положения России, природа России, население России, хозяйство России,  природно-хозяйственное районирование России,  Россия в современном мире).</a:t>
            </a:r>
          </a:p>
          <a:p>
            <a:pPr algn="just">
              <a:lnSpc>
                <a:spcPct val="107000"/>
              </a:lnSpc>
            </a:pP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Контрольно-измерительными материалами предусматривалась проверка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algn="just">
              <a:lnSpc>
                <a:spcPct val="107000"/>
              </a:lnSpc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        географической номенклатуры;</a:t>
            </a:r>
          </a:p>
          <a:p>
            <a:pPr algn="just">
              <a:lnSpc>
                <a:spcPct val="107000"/>
              </a:lnSpc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        размещения географических объектов и их особенностей;</a:t>
            </a:r>
          </a:p>
          <a:p>
            <a:pPr algn="just">
              <a:lnSpc>
                <a:spcPct val="107000"/>
              </a:lnSpc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        следствий движения Земли;</a:t>
            </a:r>
          </a:p>
          <a:p>
            <a:pPr algn="just">
              <a:lnSpc>
                <a:spcPct val="107000"/>
              </a:lnSpc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        антропогенных факторов;</a:t>
            </a:r>
          </a:p>
          <a:p>
            <a:pPr algn="just">
              <a:lnSpc>
                <a:spcPct val="107000"/>
              </a:lnSpc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        геоэкологических проблем;</a:t>
            </a:r>
          </a:p>
          <a:p>
            <a:pPr algn="just">
              <a:lnSpc>
                <a:spcPct val="107000"/>
              </a:lnSpc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        особенностей природы России и Земли;  </a:t>
            </a:r>
          </a:p>
          <a:p>
            <a:pPr algn="just">
              <a:lnSpc>
                <a:spcPct val="107000"/>
              </a:lnSpc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        географического положения, населения и хозяйства России.</a:t>
            </a:r>
          </a:p>
          <a:p>
            <a:endParaRPr lang="ru-RU" sz="16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46496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503795" y="163773"/>
            <a:ext cx="7886700" cy="1325563"/>
          </a:xfrm>
        </p:spPr>
        <p:txBody>
          <a:bodyPr>
            <a:noAutofit/>
          </a:bodyPr>
          <a:lstStyle/>
          <a:p>
            <a:r>
              <a:rPr lang="ru-RU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диагностической работы по географии</a:t>
            </a:r>
            <a:br>
              <a:rPr lang="ru-RU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Принимали участие </a:t>
            </a:r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219</a:t>
            </a:r>
            <a:r>
              <a:rPr lang="ru-RU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девятиклассников из 17 образовательных учреждений. </a:t>
            </a:r>
            <a:br>
              <a:rPr lang="ru-RU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5635436" y="3132835"/>
            <a:ext cx="5385513" cy="31085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Уровень обученности – 51,7%, </a:t>
            </a: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Уровень качества знаний – </a:t>
            </a:r>
            <a:r>
              <a:rPr lang="ru-RU" sz="2800" b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16</a:t>
            </a:r>
            <a:r>
              <a:rPr lang="ru-RU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%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Средний тестовый балл: </a:t>
            </a:r>
            <a:r>
              <a:rPr lang="ru-RU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12,4</a:t>
            </a: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Средний оценочный балл: 2,79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37" y="3437444"/>
            <a:ext cx="5194242" cy="1457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8804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2379" y="163773"/>
            <a:ext cx="4329095" cy="2756858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57734" y="193147"/>
            <a:ext cx="5747432" cy="2631939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14232" y="3206253"/>
            <a:ext cx="5218628" cy="3529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67555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>
          <a:xfrm>
            <a:off x="1992313" y="-111338"/>
            <a:ext cx="8229600" cy="1143000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br>
              <a:rPr lang="ru-RU" b="1" u="sng" dirty="0"/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Проблемы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339" name="Содержимое 2"/>
          <p:cNvSpPr>
            <a:spLocks noGrp="1"/>
          </p:cNvSpPr>
          <p:nvPr>
            <p:ph idx="1"/>
          </p:nvPr>
        </p:nvSpPr>
        <p:spPr>
          <a:xfrm>
            <a:off x="1703388" y="1341438"/>
            <a:ext cx="8858250" cy="5357812"/>
          </a:xfrm>
        </p:spPr>
        <p:txBody>
          <a:bodyPr>
            <a:noAutofit/>
          </a:bodyPr>
          <a:lstStyle/>
          <a:p>
            <a:pPr marL="365760" indent="-256032" algn="just">
              <a:buClr>
                <a:schemeClr val="accent3"/>
              </a:buClr>
              <a:buFont typeface="Georgia"/>
              <a:buChar char="•"/>
              <a:defRPr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Знание о крупных городах России; умение находить информацию в явном виде, представленную в таблице.</a:t>
            </a:r>
          </a:p>
          <a:p>
            <a:pPr marL="365760" indent="-256032" algn="just">
              <a:buClr>
                <a:schemeClr val="accent3"/>
              </a:buClr>
              <a:buFont typeface="Georgia"/>
              <a:buChar char="•"/>
              <a:defRPr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Наименее сформировалось умение определять координаты и умение определять географические объекты по описаниям. Задание №7</a:t>
            </a:r>
          </a:p>
          <a:p>
            <a:pPr marL="365760" indent="-256032" algn="just">
              <a:buClr>
                <a:schemeClr val="accent3"/>
              </a:buClr>
              <a:buFont typeface="Georgia"/>
              <a:buChar char="•"/>
              <a:defRPr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географической информации и формулирование на её основе выводов. 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№№ 16, 17,</a:t>
            </a:r>
          </a:p>
          <a:p>
            <a:pPr marL="365760" indent="-256032" algn="just">
              <a:buClr>
                <a:schemeClr val="accent3"/>
              </a:buClr>
              <a:buFont typeface="Georgia"/>
              <a:buChar char="•"/>
              <a:defRPr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Задания №№ 18, 28, 29 показали, что обучающиеся не всегда уверенно могут самостоятельно выбрать необходимую карту и получить с ее помощью нужную информацию.</a:t>
            </a:r>
          </a:p>
          <a:p>
            <a:pPr eaLnBrk="1" hangingPunct="1">
              <a:defRPr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Нет сформированности умений работать с текстом географического содержания (умений проводить поиск и интерпретацию информации (локализация объекта в пространстве), систематизацию, классификацию, анализ и обобщение имеющейся в тексте информации, использовать информацию из текста с привлечением ранее полученных географических знаний для решения различных учебных и практико-ориентированных задач). </a:t>
            </a:r>
          </a:p>
        </p:txBody>
      </p:sp>
    </p:spTree>
    <p:extLst>
      <p:ext uri="{BB962C8B-B14F-4D97-AF65-F5344CB8AC3E}">
        <p14:creationId xmlns:p14="http://schemas.microsoft.com/office/powerpoint/2010/main" val="11261912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0195" y="283241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 по совершенствованию методики преподавания учебного предмета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52650" y="1416192"/>
            <a:ext cx="7886700" cy="4351338"/>
          </a:xfrm>
        </p:spPr>
        <p:txBody>
          <a:bodyPr>
            <a:no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Общеобразовательным организациям и учителям географии по совершенствованию преподавания учебного предмета для всех обучающихся.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Продолжить работу по формированию и совершенствованию у учащихся умений работать с различными источниками географической информации и применять умения и знания для решения конкретных задач. 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подготовке следует обратить внимание на осознанную работу учащихся с географическими картами различного масштаба и содержания.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Также целесообразно уделить особое внимание развитию умения извлекать информацию из таких источников информации, как графики. 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подготовке к ОГЭ важно отрабатывать умение применять знания для объяснения пространственного распространения или сущности географических процессов и явлений. </a:t>
            </a: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92588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61732" y="378451"/>
            <a:ext cx="7347045" cy="1280890"/>
          </a:xfrm>
        </p:spPr>
        <p:txBody>
          <a:bodyPr>
            <a:normAutofit fontScale="90000"/>
          </a:bodyPr>
          <a:lstStyle/>
          <a:p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Выводы о вероятных причинах затруднений и типичных ошибок обучающих-</a:t>
            </a:r>
            <a:r>
              <a:rPr lang="ru-RU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ся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Юго-Восточного округа можно сделать следующие: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02173" y="1778758"/>
            <a:ext cx="7683690" cy="4089779"/>
          </a:xfrm>
        </p:spPr>
        <p:txBody>
          <a:bodyPr>
            <a:normAutofit fontScale="85000" lnSpcReduction="20000"/>
          </a:bodyPr>
          <a:lstStyle/>
          <a:p>
            <a:pPr algn="just">
              <a:lnSpc>
                <a:spcPct val="150000"/>
              </a:lnSpc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В целом, географическую подготовку выпускников 9-ых классов можно считать удовлетворительной. Особенность контингента обучающихся безусловно накладывает отпечаток на результативность ГИА. Как уже говорилось ранее, образовательный уровень выпускников выбирающих сдавать ОГЭ по географии, невысок, а значит и показываемые результаты. Причиной выбора географии как экзамена чаще всего является необходимость сдачи 4 экзаменов, но не мотивацией дальнейшего выбора географии как профильного предмета изучения. </a:t>
            </a:r>
            <a:endParaRPr lang="ru-RU" sz="20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94153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65412" y="1492156"/>
            <a:ext cx="8156928" cy="1810603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Результаты ОГЭ показывают, что выпускники с разными уровнями подготовки по-разному справляются с заданиями всех уровней сложности. Поэтому в учебном процессе необходимо использовать методику дифференцированного обучения детей с учетом наличия у них различных индивидуальных возможностей, способностей, склонностей, уровня развития.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507691" y="1"/>
            <a:ext cx="7790466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 по организации дифференцированного </a:t>
            </a:r>
          </a:p>
          <a:p>
            <a:r>
              <a:rPr lang="ru-RU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обучения школьников</a:t>
            </a:r>
          </a:p>
          <a:p>
            <a:r>
              <a:rPr lang="ru-RU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 разным уровнем предметной подготовки.</a:t>
            </a:r>
            <a:endParaRPr lang="ru-RU" sz="2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301923" y="3906937"/>
            <a:ext cx="8147714" cy="3000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</a:rPr>
              <a:t>Учителям школ, в которых учащиеся получили высокие результаты ОГЭ: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. Учителям ГБОУ СОШ №1 г. Нефтегорска, ГБОУ СОШ с. Алексеевка, ГБОУ СОШ №1 с. Борское- провести мастер-классы по методике подготовки учащихся к экзаменам</a:t>
            </a:r>
          </a:p>
          <a:p>
            <a:pPr algn="just">
              <a:lnSpc>
                <a:spcPct val="150000"/>
              </a:lnSpc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-учителям ГБОУ СОШ с. Утевка, ГБОУ СОШ с. Патровка, чьи учащиеся получили высший балл (31), провести семинар на тему «Как подготовить учащихся к высокому результату ОГЭ.)</a:t>
            </a:r>
          </a:p>
        </p:txBody>
      </p:sp>
    </p:spTree>
    <p:extLst>
      <p:ext uri="{BB962C8B-B14F-4D97-AF65-F5344CB8AC3E}">
        <p14:creationId xmlns:p14="http://schemas.microsoft.com/office/powerpoint/2010/main" val="1498961508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261</TotalTime>
  <Words>776</Words>
  <Application>Microsoft Office PowerPoint</Application>
  <PresentationFormat>Широкоэкранный</PresentationFormat>
  <Paragraphs>55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8" baseType="lpstr">
      <vt:lpstr>Arial</vt:lpstr>
      <vt:lpstr>Calibri</vt:lpstr>
      <vt:lpstr>Century Gothic</vt:lpstr>
      <vt:lpstr>Georgia</vt:lpstr>
      <vt:lpstr>Times New Roman</vt:lpstr>
      <vt:lpstr>Wingdings 3</vt:lpstr>
      <vt:lpstr>Легкий дым</vt:lpstr>
      <vt:lpstr>«Методический анализ уровня подготовки учащихся 9-х классов к ОГЭ».  </vt:lpstr>
      <vt:lpstr>ГИА по географии выпускников  9-х классов общеобразовательных учреждений проводиться с целью определения уровня достижений и потенциальных возможностей, учащихся по результатам изучения курса в основной школе</vt:lpstr>
      <vt:lpstr> </vt:lpstr>
      <vt:lpstr>Результаты диагностической работы по географии  Принимали участие 219девятиклассников из 17 образовательных учреждений.  </vt:lpstr>
      <vt:lpstr>Презентация PowerPoint</vt:lpstr>
      <vt:lpstr> Проблемы </vt:lpstr>
      <vt:lpstr>Рекомендации по совершенствованию методики преподавания учебного предмета</vt:lpstr>
      <vt:lpstr>Выводы о вероятных причинах затруднений и типичных ошибок обучающих-ся Юго-Восточного округа можно сделать следующие:</vt:lpstr>
      <vt:lpstr> </vt:lpstr>
      <vt:lpstr>При подготовке выпускников к аттестации методическую помощь учителю и учащимся окажут: 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АНАЛИЗ РЕЗУЛЬТАТОВ ЭКСПЕРТИЗЫ ГОТОВНОСТИ К СДАЧЕ ОГЭ  ПО ГЕОГРАФИИ ВЫПУСКНИКОВ 9-х КЛАССОВ ОБЩЕОБРАЗОВАТЕЛЬНЫХ УЧРЕЖДЕНИЙ  ЮГО-ВОСТОЧНОГО ОБРАЗОВАТЕЛЬНОГО ОКРУГА В 2022 ГОДУ  </dc:title>
  <dc:creator>USER</dc:creator>
  <cp:lastModifiedBy>User</cp:lastModifiedBy>
  <cp:revision>26</cp:revision>
  <dcterms:created xsi:type="dcterms:W3CDTF">2023-01-14T14:19:39Z</dcterms:created>
  <dcterms:modified xsi:type="dcterms:W3CDTF">2025-02-27T10:11:41Z</dcterms:modified>
</cp:coreProperties>
</file>