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9" r:id="rId1"/>
  </p:sldMasterIdLst>
  <p:sldIdLst>
    <p:sldId id="256" r:id="rId2"/>
    <p:sldId id="257" r:id="rId3"/>
    <p:sldId id="261" r:id="rId4"/>
    <p:sldId id="262" r:id="rId5"/>
    <p:sldId id="258" r:id="rId6"/>
    <p:sldId id="270" r:id="rId7"/>
    <p:sldId id="271" r:id="rId8"/>
    <p:sldId id="272" r:id="rId9"/>
    <p:sldId id="273" r:id="rId10"/>
    <p:sldId id="274" r:id="rId11"/>
    <p:sldId id="275" r:id="rId12"/>
    <p:sldId id="277" r:id="rId13"/>
    <p:sldId id="278" r:id="rId14"/>
    <p:sldId id="279" r:id="rId15"/>
    <p:sldId id="280" r:id="rId16"/>
    <p:sldId id="281" r:id="rId17"/>
    <p:sldId id="282" r:id="rId18"/>
    <p:sldId id="283" r:id="rId19"/>
    <p:sldId id="285" r:id="rId20"/>
    <p:sldId id="284" r:id="rId21"/>
    <p:sldId id="289" r:id="rId22"/>
    <p:sldId id="286" r:id="rId23"/>
    <p:sldId id="287" r:id="rId24"/>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Средний стиль 2 — акцент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3" d="100"/>
          <a:sy n="83" d="100"/>
        </p:scale>
        <p:origin x="686"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ru-RU" smtClean="0"/>
              <a:t>Образец заголовка</a:t>
            </a:r>
            <a:endParaRPr lang="en-US" dirty="0"/>
          </a:p>
        </p:txBody>
      </p:sp>
      <p:sp>
        <p:nvSpPr>
          <p:cNvPr id="3" name="Subtitle 2"/>
          <p:cNvSpPr>
            <a:spLocks noGrp="1"/>
          </p:cNvSpPr>
          <p:nvPr>
            <p:ph type="subTitle" idx="1"/>
          </p:nvPr>
        </p:nvSpPr>
        <p:spPr>
          <a:xfrm>
            <a:off x="1100051" y="4455620"/>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ru-RU" smtClean="0"/>
              <a:t>Образец подзаголовка</a:t>
            </a:r>
            <a:endParaRPr lang="en-US" dirty="0"/>
          </a:p>
        </p:txBody>
      </p:sp>
      <p:sp>
        <p:nvSpPr>
          <p:cNvPr id="4" name="Date Placeholder 3"/>
          <p:cNvSpPr>
            <a:spLocks noGrp="1"/>
          </p:cNvSpPr>
          <p:nvPr>
            <p:ph type="dt" sz="half" idx="10"/>
          </p:nvPr>
        </p:nvSpPr>
        <p:spPr/>
        <p:txBody>
          <a:bodyPr/>
          <a:lstStyle/>
          <a:p>
            <a:fld id="{B9C43B5A-226B-47D8-93BD-98C6B559A2C5}" type="datetimeFigureOut">
              <a:rPr lang="ru-RU" smtClean="0"/>
              <a:t>26.02.2026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0AE9D7E-0A9F-4101-9A75-F569A2EBC771}"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400968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9C43B5A-226B-47D8-93BD-98C6B559A2C5}" type="datetimeFigureOut">
              <a:rPr lang="ru-RU" smtClean="0"/>
              <a:t>26.02.2026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0AE9D7E-0A9F-4101-9A75-F569A2EBC771}" type="slidenum">
              <a:rPr lang="ru-RU" smtClean="0"/>
              <a:t>‹#›</a:t>
            </a:fld>
            <a:endParaRPr lang="ru-RU"/>
          </a:p>
        </p:txBody>
      </p:sp>
    </p:spTree>
    <p:extLst>
      <p:ext uri="{BB962C8B-B14F-4D97-AF65-F5344CB8AC3E}">
        <p14:creationId xmlns:p14="http://schemas.microsoft.com/office/powerpoint/2010/main" val="24591884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Вертикальный заголовок и текст">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4778"/>
            <a:ext cx="2628900" cy="5757421"/>
          </a:xfrm>
        </p:spPr>
        <p:txBody>
          <a:bodyPr vert="eaVert"/>
          <a:lstStyle/>
          <a:p>
            <a:r>
              <a:rPr lang="ru-RU" smtClean="0"/>
              <a:t>Образец заголовка</a:t>
            </a:r>
            <a:endParaRPr lang="en-US" dirty="0"/>
          </a:p>
        </p:txBody>
      </p:sp>
      <p:sp>
        <p:nvSpPr>
          <p:cNvPr id="3" name="Vertical Text Placeholder 2"/>
          <p:cNvSpPr>
            <a:spLocks noGrp="1"/>
          </p:cNvSpPr>
          <p:nvPr>
            <p:ph type="body" orient="vert" idx="1"/>
          </p:nvPr>
        </p:nvSpPr>
        <p:spPr>
          <a:xfrm>
            <a:off x="838200" y="414778"/>
            <a:ext cx="7734300" cy="5757422"/>
          </a:xfrm>
        </p:spPr>
        <p:txBody>
          <a:bodyPr vert="eaVert" lIns="45720" tIns="0" rIns="45720" bIns="0"/>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9C43B5A-226B-47D8-93BD-98C6B559A2C5}" type="datetimeFigureOut">
              <a:rPr lang="ru-RU" smtClean="0"/>
              <a:t>26.02.2026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0AE9D7E-0A9F-4101-9A75-F569A2EBC771}" type="slidenum">
              <a:rPr lang="ru-RU" smtClean="0"/>
              <a:t>‹#›</a:t>
            </a:fld>
            <a:endParaRPr lang="ru-RU"/>
          </a:p>
        </p:txBody>
      </p:sp>
    </p:spTree>
    <p:extLst>
      <p:ext uri="{BB962C8B-B14F-4D97-AF65-F5344CB8AC3E}">
        <p14:creationId xmlns:p14="http://schemas.microsoft.com/office/powerpoint/2010/main" val="198426994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marL="0">
              <a:defRPr/>
            </a:lvl1pPr>
          </a:lstStyle>
          <a:p>
            <a:r>
              <a:rPr lang="ru-RU" smtClean="0"/>
              <a:t>Образец заголовка</a:t>
            </a:r>
            <a:endParaRPr lang="en-US" dirty="0"/>
          </a:p>
        </p:txBody>
      </p:sp>
      <p:sp>
        <p:nvSpPr>
          <p:cNvPr id="3" name="Content Placeholder 2"/>
          <p:cNvSpPr>
            <a:spLocks noGrp="1"/>
          </p:cNvSpPr>
          <p:nvPr>
            <p:ph idx="1"/>
          </p:nvPr>
        </p:nvSpPr>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10"/>
          </p:nvPr>
        </p:nvSpPr>
        <p:spPr/>
        <p:txBody>
          <a:bodyPr/>
          <a:lstStyle/>
          <a:p>
            <a:fld id="{B9C43B5A-226B-47D8-93BD-98C6B559A2C5}" type="datetimeFigureOut">
              <a:rPr lang="ru-RU" smtClean="0"/>
              <a:t>26.02.2026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0AE9D7E-0A9F-4101-9A75-F569A2EBC771}" type="slidenum">
              <a:rPr lang="ru-RU" smtClean="0"/>
              <a:t>‹#›</a:t>
            </a:fld>
            <a:endParaRPr lang="ru-RU"/>
          </a:p>
        </p:txBody>
      </p:sp>
    </p:spTree>
    <p:extLst>
      <p:ext uri="{BB962C8B-B14F-4D97-AF65-F5344CB8AC3E}">
        <p14:creationId xmlns:p14="http://schemas.microsoft.com/office/powerpoint/2010/main" val="36302813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Заголовок раздела">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ru-RU" smtClean="0"/>
              <a:t>Образец заголовка</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smtClean="0"/>
              <a:t>Образец текста</a:t>
            </a:r>
          </a:p>
        </p:txBody>
      </p:sp>
      <p:sp>
        <p:nvSpPr>
          <p:cNvPr id="4" name="Date Placeholder 3"/>
          <p:cNvSpPr>
            <a:spLocks noGrp="1"/>
          </p:cNvSpPr>
          <p:nvPr>
            <p:ph type="dt" sz="half" idx="10"/>
          </p:nvPr>
        </p:nvSpPr>
        <p:spPr/>
        <p:txBody>
          <a:bodyPr/>
          <a:lstStyle/>
          <a:p>
            <a:fld id="{B9C43B5A-226B-47D8-93BD-98C6B559A2C5}" type="datetimeFigureOut">
              <a:rPr lang="ru-RU" smtClean="0"/>
              <a:t>26.02.2026</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D0AE9D7E-0A9F-4101-9A75-F569A2EBC771}" type="slidenum">
              <a:rPr lang="ru-RU" smtClean="0"/>
              <a:t>‹#›</a:t>
            </a:fld>
            <a:endParaRPr lang="ru-RU"/>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28501278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Content Placeholder 2"/>
          <p:cNvSpPr>
            <a:spLocks noGrp="1"/>
          </p:cNvSpPr>
          <p:nvPr>
            <p:ph sz="half" idx="1"/>
          </p:nvPr>
        </p:nvSpPr>
        <p:spPr>
          <a:xfrm>
            <a:off x="1097279" y="1845734"/>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Date Placeholder 4"/>
          <p:cNvSpPr>
            <a:spLocks noGrp="1"/>
          </p:cNvSpPr>
          <p:nvPr>
            <p:ph type="dt" sz="half" idx="10"/>
          </p:nvPr>
        </p:nvSpPr>
        <p:spPr/>
        <p:txBody>
          <a:bodyPr/>
          <a:lstStyle/>
          <a:p>
            <a:fld id="{B9C43B5A-226B-47D8-93BD-98C6B559A2C5}" type="datetimeFigureOut">
              <a:rPr lang="ru-RU" smtClean="0"/>
              <a:t>26.02.2026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0AE9D7E-0A9F-4101-9A75-F569A2EBC771}" type="slidenum">
              <a:rPr lang="ru-RU" smtClean="0"/>
              <a:t>‹#›</a:t>
            </a:fld>
            <a:endParaRPr lang="ru-RU"/>
          </a:p>
        </p:txBody>
      </p:sp>
    </p:spTree>
    <p:extLst>
      <p:ext uri="{BB962C8B-B14F-4D97-AF65-F5344CB8AC3E}">
        <p14:creationId xmlns:p14="http://schemas.microsoft.com/office/powerpoint/2010/main" val="299956413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4" name="Content Placeholder 3"/>
          <p:cNvSpPr>
            <a:spLocks noGrp="1"/>
          </p:cNvSpPr>
          <p:nvPr>
            <p:ph sz="half" idx="2"/>
          </p:nvPr>
        </p:nvSpPr>
        <p:spPr>
          <a:xfrm>
            <a:off x="109728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smtClean="0"/>
              <a:t>Образец текста</a:t>
            </a:r>
          </a:p>
        </p:txBody>
      </p:sp>
      <p:sp>
        <p:nvSpPr>
          <p:cNvPr id="6" name="Content Placeholder 5"/>
          <p:cNvSpPr>
            <a:spLocks noGrp="1"/>
          </p:cNvSpPr>
          <p:nvPr>
            <p:ph sz="quarter" idx="4"/>
          </p:nvPr>
        </p:nvSpPr>
        <p:spPr>
          <a:xfrm>
            <a:off x="6217920" y="2582334"/>
            <a:ext cx="4937760" cy="33782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7" name="Date Placeholder 6"/>
          <p:cNvSpPr>
            <a:spLocks noGrp="1"/>
          </p:cNvSpPr>
          <p:nvPr>
            <p:ph type="dt" sz="half" idx="10"/>
          </p:nvPr>
        </p:nvSpPr>
        <p:spPr/>
        <p:txBody>
          <a:bodyPr/>
          <a:lstStyle/>
          <a:p>
            <a:fld id="{B9C43B5A-226B-47D8-93BD-98C6B559A2C5}" type="datetimeFigureOut">
              <a:rPr lang="ru-RU" smtClean="0"/>
              <a:t>26.02.2026</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D0AE9D7E-0A9F-4101-9A75-F569A2EBC771}" type="slidenum">
              <a:rPr lang="ru-RU" smtClean="0"/>
              <a:t>‹#›</a:t>
            </a:fld>
            <a:endParaRPr lang="ru-RU"/>
          </a:p>
        </p:txBody>
      </p:sp>
    </p:spTree>
    <p:extLst>
      <p:ext uri="{BB962C8B-B14F-4D97-AF65-F5344CB8AC3E}">
        <p14:creationId xmlns:p14="http://schemas.microsoft.com/office/powerpoint/2010/main" val="263781666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smtClean="0"/>
              <a:t>Образец заголовка</a:t>
            </a:r>
            <a:endParaRPr lang="en-US" dirty="0"/>
          </a:p>
        </p:txBody>
      </p:sp>
      <p:sp>
        <p:nvSpPr>
          <p:cNvPr id="3" name="Date Placeholder 2"/>
          <p:cNvSpPr>
            <a:spLocks noGrp="1"/>
          </p:cNvSpPr>
          <p:nvPr>
            <p:ph type="dt" sz="half" idx="10"/>
          </p:nvPr>
        </p:nvSpPr>
        <p:spPr/>
        <p:txBody>
          <a:bodyPr/>
          <a:lstStyle/>
          <a:p>
            <a:fld id="{B9C43B5A-226B-47D8-93BD-98C6B559A2C5}" type="datetimeFigureOut">
              <a:rPr lang="ru-RU" smtClean="0"/>
              <a:t>26.02.2026</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D0AE9D7E-0A9F-4101-9A75-F569A2EBC771}" type="slidenum">
              <a:rPr lang="ru-RU" smtClean="0"/>
              <a:t>‹#›</a:t>
            </a:fld>
            <a:endParaRPr lang="ru-RU"/>
          </a:p>
        </p:txBody>
      </p:sp>
    </p:spTree>
    <p:extLst>
      <p:ext uri="{BB962C8B-B14F-4D97-AF65-F5344CB8AC3E}">
        <p14:creationId xmlns:p14="http://schemas.microsoft.com/office/powerpoint/2010/main" val="123212169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Пустой слайд">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B9C43B5A-226B-47D8-93BD-98C6B559A2C5}" type="datetimeFigureOut">
              <a:rPr lang="ru-RU" smtClean="0"/>
              <a:t>26.02.2026</a:t>
            </a:fld>
            <a:endParaRPr lang="ru-RU"/>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ru-RU"/>
          </a:p>
        </p:txBody>
      </p:sp>
      <p:sp>
        <p:nvSpPr>
          <p:cNvPr id="9" name="Slide Number Placeholder 8"/>
          <p:cNvSpPr>
            <a:spLocks noGrp="1"/>
          </p:cNvSpPr>
          <p:nvPr>
            <p:ph type="sldNum" sz="quarter" idx="12"/>
          </p:nvPr>
        </p:nvSpPr>
        <p:spPr/>
        <p:txBody>
          <a:bodyPr/>
          <a:lstStyle/>
          <a:p>
            <a:fld id="{D0AE9D7E-0A9F-4101-9A75-F569A2EBC771}" type="slidenum">
              <a:rPr lang="ru-RU" smtClean="0"/>
              <a:t>‹#›</a:t>
            </a:fld>
            <a:endParaRPr lang="ru-RU"/>
          </a:p>
        </p:txBody>
      </p:sp>
    </p:spTree>
    <p:extLst>
      <p:ext uri="{BB962C8B-B14F-4D97-AF65-F5344CB8AC3E}">
        <p14:creationId xmlns:p14="http://schemas.microsoft.com/office/powerpoint/2010/main" val="120199903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Объект с подписью">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ru-RU" smtClean="0"/>
              <a:t>Образец заголовка</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B9C43B5A-226B-47D8-93BD-98C6B559A2C5}" type="datetimeFigureOut">
              <a:rPr lang="ru-RU" smtClean="0"/>
              <a:t>26.02.2026</a:t>
            </a:fld>
            <a:endParaRPr lang="ru-RU"/>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ru-RU"/>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D0AE9D7E-0A9F-4101-9A75-F569A2EBC771}" type="slidenum">
              <a:rPr lang="ru-RU" smtClean="0"/>
              <a:t>‹#›</a:t>
            </a:fld>
            <a:endParaRPr lang="ru-RU"/>
          </a:p>
        </p:txBody>
      </p:sp>
    </p:spTree>
    <p:extLst>
      <p:ext uri="{BB962C8B-B14F-4D97-AF65-F5344CB8AC3E}">
        <p14:creationId xmlns:p14="http://schemas.microsoft.com/office/powerpoint/2010/main" val="17639129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Рисунок с подписью">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264" cy="822960"/>
          </a:xfrm>
        </p:spPr>
        <p:txBody>
          <a:bodyPr lIns="91440" tIns="0" rIns="91440" bIns="0" anchor="b">
            <a:noAutofit/>
          </a:bodyPr>
          <a:lstStyle>
            <a:lvl1pPr>
              <a:defRPr sz="3600" b="0">
                <a:solidFill>
                  <a:srgbClr val="FFFFFF"/>
                </a:solidFill>
              </a:defRPr>
            </a:lvl1pPr>
          </a:lstStyle>
          <a:p>
            <a:r>
              <a:rPr lang="ru-RU" smtClean="0"/>
              <a:t>Образец заголовка</a:t>
            </a:r>
            <a:endParaRPr lang="en-US" dirty="0"/>
          </a:p>
        </p:txBody>
      </p:sp>
      <p:sp>
        <p:nvSpPr>
          <p:cNvPr id="3" name="Picture Placeholder 2"/>
          <p:cNvSpPr>
            <a:spLocks noGrp="1" noChangeAspect="1"/>
          </p:cNvSpPr>
          <p:nvPr>
            <p:ph type="pic" idx="1"/>
          </p:nvPr>
        </p:nvSpPr>
        <p:spPr>
          <a:xfrm>
            <a:off x="15" y="0"/>
            <a:ext cx="12191985" cy="4915076"/>
          </a:xfrm>
          <a:blipFill>
            <a:blip r:embed="rId2"/>
            <a:stretch>
              <a:fillRect/>
            </a:stretch>
          </a:blipFill>
        </p:spPr>
        <p:txBody>
          <a:bodyPr lIns="457200" tIns="457200" anchor="t"/>
          <a:lstStyle>
            <a:lvl1pPr marL="0" indent="0">
              <a:buNone/>
              <a:defRPr sz="3200">
                <a:solidFill>
                  <a:schemeClr val="bg1"/>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ru-RU" smtClean="0"/>
              <a:t>Вставка рисунка</a:t>
            </a:r>
            <a:endParaRPr lang="en-US" dirty="0"/>
          </a:p>
        </p:txBody>
      </p:sp>
      <p:sp>
        <p:nvSpPr>
          <p:cNvPr id="4" name="Text Placeholder 3"/>
          <p:cNvSpPr>
            <a:spLocks noGrp="1"/>
          </p:cNvSpPr>
          <p:nvPr>
            <p:ph type="body" sz="half" idx="2"/>
          </p:nvPr>
        </p:nvSpPr>
        <p:spPr>
          <a:xfrm>
            <a:off x="1097280" y="5907023"/>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smtClean="0"/>
              <a:t>Образец текста</a:t>
            </a:r>
          </a:p>
        </p:txBody>
      </p:sp>
      <p:sp>
        <p:nvSpPr>
          <p:cNvPr id="5" name="Date Placeholder 4"/>
          <p:cNvSpPr>
            <a:spLocks noGrp="1"/>
          </p:cNvSpPr>
          <p:nvPr>
            <p:ph type="dt" sz="half" idx="10"/>
          </p:nvPr>
        </p:nvSpPr>
        <p:spPr/>
        <p:txBody>
          <a:bodyPr/>
          <a:lstStyle/>
          <a:p>
            <a:fld id="{B9C43B5A-226B-47D8-93BD-98C6B559A2C5}" type="datetimeFigureOut">
              <a:rPr lang="ru-RU" smtClean="0"/>
              <a:t>26.02.2026</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D0AE9D7E-0A9F-4101-9A75-F569A2EBC771}" type="slidenum">
              <a:rPr lang="ru-RU" smtClean="0"/>
              <a:t>‹#›</a:t>
            </a:fld>
            <a:endParaRPr lang="ru-RU"/>
          </a:p>
        </p:txBody>
      </p:sp>
    </p:spTree>
    <p:extLst>
      <p:ext uri="{BB962C8B-B14F-4D97-AF65-F5344CB8AC3E}">
        <p14:creationId xmlns:p14="http://schemas.microsoft.com/office/powerpoint/2010/main" val="216798241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0" y="6334316"/>
            <a:ext cx="12192001" cy="6599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ru-RU" smtClean="0"/>
              <a:t>Образец заголовка</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ru-RU" smtClean="0"/>
              <a:t>Образец текста</a:t>
            </a:r>
          </a:p>
          <a:p>
            <a:pPr lvl="1"/>
            <a:r>
              <a:rPr lang="ru-RU" smtClean="0"/>
              <a:t>Второй уровень</a:t>
            </a:r>
          </a:p>
          <a:p>
            <a:pPr lvl="2"/>
            <a:r>
              <a:rPr lang="ru-RU" smtClean="0"/>
              <a:t>Третий уровень</a:t>
            </a:r>
          </a:p>
          <a:p>
            <a:pPr lvl="3"/>
            <a:r>
              <a:rPr lang="ru-RU" smtClean="0"/>
              <a:t>Четвертый уровень</a:t>
            </a:r>
          </a:p>
          <a:p>
            <a:pPr lvl="4"/>
            <a:r>
              <a:rPr lang="ru-RU" smtClean="0"/>
              <a:t>Пятый уровень</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B9C43B5A-226B-47D8-93BD-98C6B559A2C5}" type="datetimeFigureOut">
              <a:rPr lang="ru-RU" smtClean="0"/>
              <a:t>26.02.2026</a:t>
            </a:fld>
            <a:endParaRPr lang="ru-RU"/>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ru-RU"/>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D0AE9D7E-0A9F-4101-9A75-F569A2EBC771}" type="slidenum">
              <a:rPr lang="ru-RU" smtClean="0"/>
              <a:t>‹#›</a:t>
            </a:fld>
            <a:endParaRPr lang="ru-RU"/>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35426408"/>
      </p:ext>
    </p:extLst>
  </p:cSld>
  <p:clrMap bg1="lt1" tx1="dk1" bg2="lt2" tx2="dk2" accent1="accent1" accent2="accent2" accent3="accent3" accent4="accent4" accent5="accent5" accent6="accent6" hlink="hlink" folHlink="folHlink"/>
  <p:sldLayoutIdLst>
    <p:sldLayoutId id="2147483750" r:id="rId1"/>
    <p:sldLayoutId id="2147483751" r:id="rId2"/>
    <p:sldLayoutId id="2147483752" r:id="rId3"/>
    <p:sldLayoutId id="2147483753" r:id="rId4"/>
    <p:sldLayoutId id="2147483754" r:id="rId5"/>
    <p:sldLayoutId id="2147483755" r:id="rId6"/>
    <p:sldLayoutId id="2147483756" r:id="rId7"/>
    <p:sldLayoutId id="2147483757" r:id="rId8"/>
    <p:sldLayoutId id="2147483758" r:id="rId9"/>
    <p:sldLayoutId id="2147483759" r:id="rId10"/>
    <p:sldLayoutId id="2147483760"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1097280" y="758952"/>
            <a:ext cx="10058400" cy="2207768"/>
          </a:xfrm>
        </p:spPr>
        <p:txBody>
          <a:bodyPr>
            <a:normAutofit/>
          </a:bodyPr>
          <a:lstStyle/>
          <a:p>
            <a:pPr algn="ctr"/>
            <a:r>
              <a:rPr lang="ru-RU" sz="2800" b="1" dirty="0" smtClean="0">
                <a:latin typeface="Times New Roman" panose="02020603050405020304" pitchFamily="18" charset="0"/>
                <a:cs typeface="Times New Roman" panose="02020603050405020304" pitchFamily="18" charset="0"/>
              </a:rPr>
              <a:t>Результаты </a:t>
            </a:r>
            <a:r>
              <a:rPr lang="ru-RU" sz="2800" b="1" dirty="0">
                <a:latin typeface="Times New Roman" panose="02020603050405020304" pitchFamily="18" charset="0"/>
                <a:cs typeface="Times New Roman" panose="02020603050405020304" pitchFamily="18" charset="0"/>
              </a:rPr>
              <a:t>проверки итоговых сочинений </a:t>
            </a:r>
            <a:r>
              <a:rPr lang="ru-RU" sz="2800" b="1" dirty="0" smtClean="0">
                <a:latin typeface="Times New Roman" panose="02020603050405020304" pitchFamily="18" charset="0"/>
                <a:cs typeface="Times New Roman" panose="02020603050405020304" pitchFamily="18" charset="0"/>
              </a:rPr>
              <a:t/>
            </a:r>
            <a:br>
              <a:rPr lang="ru-RU" sz="2800" b="1" dirty="0" smtClean="0">
                <a:latin typeface="Times New Roman" panose="02020603050405020304" pitchFamily="18" charset="0"/>
                <a:cs typeface="Times New Roman" panose="02020603050405020304" pitchFamily="18" charset="0"/>
              </a:rPr>
            </a:br>
            <a:r>
              <a:rPr lang="ru-RU" sz="2800" b="1" dirty="0" smtClean="0">
                <a:latin typeface="Times New Roman" panose="02020603050405020304" pitchFamily="18" charset="0"/>
                <a:cs typeface="Times New Roman" panose="02020603050405020304" pitchFamily="18" charset="0"/>
              </a:rPr>
              <a:t>2025/2026 </a:t>
            </a:r>
            <a:r>
              <a:rPr lang="ru-RU" sz="2800" b="1" dirty="0">
                <a:latin typeface="Times New Roman" panose="02020603050405020304" pitchFamily="18" charset="0"/>
                <a:cs typeface="Times New Roman" panose="02020603050405020304" pitchFamily="18" charset="0"/>
              </a:rPr>
              <a:t>учебного года</a:t>
            </a:r>
            <a:br>
              <a:rPr lang="ru-RU" sz="2800" b="1" dirty="0">
                <a:latin typeface="Times New Roman" panose="02020603050405020304" pitchFamily="18" charset="0"/>
                <a:cs typeface="Times New Roman" panose="02020603050405020304" pitchFamily="18" charset="0"/>
              </a:rPr>
            </a:br>
            <a:r>
              <a:rPr lang="ru-RU" sz="2800" b="1" dirty="0" smtClean="0">
                <a:latin typeface="Times New Roman" panose="02020603050405020304" pitchFamily="18" charset="0"/>
                <a:cs typeface="Times New Roman" panose="02020603050405020304" pitchFamily="18" charset="0"/>
              </a:rPr>
              <a:t>в </a:t>
            </a:r>
            <a:r>
              <a:rPr lang="ru-RU" sz="2800" b="1" dirty="0">
                <a:latin typeface="Times New Roman" panose="02020603050405020304" pitchFamily="18" charset="0"/>
                <a:cs typeface="Times New Roman" panose="02020603050405020304" pitchFamily="18" charset="0"/>
              </a:rPr>
              <a:t>общеобразовательных учреждениях </a:t>
            </a: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r>
              <a:rPr lang="ru-RU" sz="2800" b="1" dirty="0">
                <a:latin typeface="Times New Roman" panose="02020603050405020304" pitchFamily="18" charset="0"/>
                <a:cs typeface="Times New Roman" panose="02020603050405020304" pitchFamily="18" charset="0"/>
              </a:rPr>
              <a:t>Юго-Восточного округа</a:t>
            </a:r>
            <a:r>
              <a:rPr lang="ru-RU" sz="2800" dirty="0">
                <a:latin typeface="Times New Roman" panose="02020603050405020304" pitchFamily="18" charset="0"/>
                <a:cs typeface="Times New Roman" panose="02020603050405020304" pitchFamily="18" charset="0"/>
              </a:rPr>
              <a:t/>
            </a:r>
            <a:br>
              <a:rPr lang="ru-RU" sz="2800" dirty="0">
                <a:latin typeface="Times New Roman" panose="02020603050405020304" pitchFamily="18" charset="0"/>
                <a:cs typeface="Times New Roman" panose="02020603050405020304" pitchFamily="18" charset="0"/>
              </a:rPr>
            </a:br>
            <a:endParaRPr lang="ru-RU" sz="2800" dirty="0">
              <a:latin typeface="Times New Roman" panose="02020603050405020304" pitchFamily="18" charset="0"/>
              <a:cs typeface="Times New Roman" panose="02020603050405020304" pitchFamily="18" charset="0"/>
            </a:endParaRPr>
          </a:p>
        </p:txBody>
      </p:sp>
      <p:sp>
        <p:nvSpPr>
          <p:cNvPr id="3" name="Подзаголовок 2"/>
          <p:cNvSpPr>
            <a:spLocks noGrp="1"/>
          </p:cNvSpPr>
          <p:nvPr>
            <p:ph type="subTitle" idx="1"/>
          </p:nvPr>
        </p:nvSpPr>
        <p:spPr>
          <a:xfrm>
            <a:off x="7305040" y="5303520"/>
            <a:ext cx="4535978" cy="853440"/>
          </a:xfrm>
        </p:spPr>
        <p:txBody>
          <a:bodyPr>
            <a:normAutofit/>
          </a:bodyPr>
          <a:lstStyle/>
          <a:p>
            <a:r>
              <a:rPr lang="ru-RU" sz="1600" b="1" dirty="0" err="1" smtClean="0">
                <a:solidFill>
                  <a:schemeClr val="tx1"/>
                </a:solidFill>
                <a:latin typeface="Times New Roman" panose="02020603050405020304" pitchFamily="18" charset="0"/>
                <a:cs typeface="Times New Roman" panose="02020603050405020304" pitchFamily="18" charset="0"/>
              </a:rPr>
              <a:t>Антоненкова</a:t>
            </a:r>
            <a:r>
              <a:rPr lang="ru-RU" sz="1600" b="1" dirty="0" smtClean="0">
                <a:solidFill>
                  <a:schemeClr val="tx1"/>
                </a:solidFill>
                <a:latin typeface="Times New Roman" panose="02020603050405020304" pitchFamily="18" charset="0"/>
                <a:cs typeface="Times New Roman" panose="02020603050405020304" pitchFamily="18" charset="0"/>
              </a:rPr>
              <a:t> М.П., учитель русского языка и литературы ГБОУ СОШ </a:t>
            </a:r>
            <a:r>
              <a:rPr lang="ru-RU" sz="1600" b="1" dirty="0" err="1" smtClean="0">
                <a:solidFill>
                  <a:schemeClr val="tx1"/>
                </a:solidFill>
                <a:latin typeface="Times New Roman" panose="02020603050405020304" pitchFamily="18" charset="0"/>
                <a:cs typeface="Times New Roman" panose="02020603050405020304" pitchFamily="18" charset="0"/>
              </a:rPr>
              <a:t>с.Богдановка</a:t>
            </a:r>
            <a:endParaRPr lang="ru-RU" sz="1600" b="1" dirty="0">
              <a:solidFill>
                <a:schemeClr val="tx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6506999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93963" y="286603"/>
            <a:ext cx="11877963" cy="1450757"/>
          </a:xfrm>
        </p:spPr>
        <p:txBody>
          <a:bodyPr>
            <a:normAutofit/>
          </a:bodyPr>
          <a:lstStyle/>
          <a:p>
            <a:r>
              <a:rPr lang="ru-RU" sz="2000" b="1" dirty="0">
                <a:latin typeface="Times New Roman" panose="02020603050405020304" pitchFamily="18" charset="0"/>
                <a:cs typeface="Times New Roman" panose="02020603050405020304" pitchFamily="18" charset="0"/>
              </a:rPr>
              <a:t>В качестве материала для аргументации учащиеся использовали следующие тексты русских писателей:</a:t>
            </a:r>
            <a:endParaRPr lang="ru-RU" sz="2000" dirty="0">
              <a:latin typeface="Times New Roman" panose="02020603050405020304" pitchFamily="18" charset="0"/>
              <a:cs typeface="Times New Roman" panose="02020603050405020304" pitchFamily="18" charset="0"/>
            </a:endParaRPr>
          </a:p>
        </p:txBody>
      </p:sp>
      <p:graphicFrame>
        <p:nvGraphicFramePr>
          <p:cNvPr id="5" name="Объект 4"/>
          <p:cNvGraphicFramePr>
            <a:graphicFrameLocks noGrp="1"/>
          </p:cNvGraphicFramePr>
          <p:nvPr>
            <p:ph idx="1"/>
            <p:extLst>
              <p:ext uri="{D42A27DB-BD31-4B8C-83A1-F6EECF244321}">
                <p14:modId xmlns:p14="http://schemas.microsoft.com/office/powerpoint/2010/main" val="90362000"/>
              </p:ext>
            </p:extLst>
          </p:nvPr>
        </p:nvGraphicFramePr>
        <p:xfrm>
          <a:off x="803564" y="1846263"/>
          <a:ext cx="10390908" cy="3822000"/>
        </p:xfrm>
        <a:graphic>
          <a:graphicData uri="http://schemas.openxmlformats.org/drawingml/2006/table">
            <a:tbl>
              <a:tblPr firstRow="1" bandRow="1">
                <a:tableStyleId>{5C22544A-7EE6-4342-B048-85BDC9FD1C3A}</a:tableStyleId>
              </a:tblPr>
              <a:tblGrid>
                <a:gridCol w="748145"/>
                <a:gridCol w="4248727"/>
                <a:gridCol w="761845"/>
                <a:gridCol w="4632191"/>
              </a:tblGrid>
              <a:tr h="1737446">
                <a:tc>
                  <a:txBody>
                    <a:bodyPr/>
                    <a:lstStyle/>
                    <a:p>
                      <a:r>
                        <a:rPr lang="ru-RU" dirty="0" smtClean="0">
                          <a:solidFill>
                            <a:schemeClr val="tx1">
                              <a:lumMod val="85000"/>
                              <a:lumOff val="15000"/>
                            </a:schemeClr>
                          </a:solidFill>
                          <a:latin typeface="Times New Roman" panose="02020603050405020304" pitchFamily="18" charset="0"/>
                          <a:cs typeface="Times New Roman" panose="02020603050405020304" pitchFamily="18" charset="0"/>
                        </a:rPr>
                        <a:t>509</a:t>
                      </a:r>
                      <a:endParaRPr lang="ru-RU" dirty="0">
                        <a:solidFill>
                          <a:schemeClr val="tx1">
                            <a:lumMod val="85000"/>
                            <a:lumOff val="15000"/>
                          </a:schemeClr>
                        </a:solidFill>
                        <a:latin typeface="Times New Roman" panose="02020603050405020304" pitchFamily="18" charset="0"/>
                        <a:cs typeface="Times New Roman" panose="02020603050405020304" pitchFamily="18" charset="0"/>
                      </a:endParaRPr>
                    </a:p>
                  </a:txBody>
                  <a:tcPr>
                    <a:solidFill>
                      <a:schemeClr val="bg2"/>
                    </a:solidFill>
                  </a:tcPr>
                </a:tc>
                <a:tc>
                  <a:txBody>
                    <a:bodyPr/>
                    <a:lstStyle/>
                    <a:p>
                      <a:r>
                        <a:rPr lang="ru-RU" sz="1800" b="1" kern="1200" dirty="0" smtClean="0">
                          <a:solidFill>
                            <a:schemeClr val="tx1">
                              <a:lumMod val="85000"/>
                              <a:lumOff val="15000"/>
                            </a:schemeClr>
                          </a:solidFill>
                          <a:effectLst/>
                          <a:latin typeface="Times New Roman" panose="02020603050405020304" pitchFamily="18" charset="0"/>
                          <a:ea typeface="+mn-ea"/>
                          <a:cs typeface="Times New Roman" panose="02020603050405020304" pitchFamily="18" charset="0"/>
                        </a:rPr>
                        <a:t>«Все ли можно выразить словом?»</a:t>
                      </a:r>
                    </a:p>
                    <a:p>
                      <a:r>
                        <a:rPr lang="ru-RU" sz="1800" b="0" kern="1200" dirty="0" smtClean="0">
                          <a:solidFill>
                            <a:schemeClr val="tx1">
                              <a:lumMod val="85000"/>
                              <a:lumOff val="15000"/>
                            </a:schemeClr>
                          </a:solidFill>
                          <a:effectLst/>
                          <a:latin typeface="Times New Roman" panose="02020603050405020304" pitchFamily="18" charset="0"/>
                          <a:ea typeface="+mn-ea"/>
                          <a:cs typeface="Times New Roman" panose="02020603050405020304" pitchFamily="18" charset="0"/>
                        </a:rPr>
                        <a:t>А. Гончаров «Обломов»</a:t>
                      </a:r>
                    </a:p>
                    <a:p>
                      <a:r>
                        <a:rPr lang="ru-RU" sz="1800" b="0" kern="1200" dirty="0" smtClean="0">
                          <a:solidFill>
                            <a:schemeClr val="tx1">
                              <a:lumMod val="85000"/>
                              <a:lumOff val="15000"/>
                            </a:schemeClr>
                          </a:solidFill>
                          <a:effectLst/>
                          <a:latin typeface="Times New Roman" panose="02020603050405020304" pitchFamily="18" charset="0"/>
                          <a:ea typeface="+mn-ea"/>
                          <a:cs typeface="Times New Roman" panose="02020603050405020304" pitchFamily="18" charset="0"/>
                        </a:rPr>
                        <a:t>Б. Васильев «Завтра была война»</a:t>
                      </a:r>
                    </a:p>
                    <a:p>
                      <a:r>
                        <a:rPr lang="ru-RU" sz="1800" b="0" kern="1200" dirty="0" smtClean="0">
                          <a:solidFill>
                            <a:schemeClr val="tx1">
                              <a:lumMod val="85000"/>
                              <a:lumOff val="15000"/>
                            </a:schemeClr>
                          </a:solidFill>
                          <a:effectLst/>
                          <a:latin typeface="Times New Roman" panose="02020603050405020304" pitchFamily="18" charset="0"/>
                          <a:ea typeface="+mn-ea"/>
                          <a:cs typeface="Times New Roman" panose="02020603050405020304" pitchFamily="18" charset="0"/>
                        </a:rPr>
                        <a:t>Бондарев «Горячий снег»</a:t>
                      </a:r>
                      <a:endParaRPr lang="ru-RU" b="0" dirty="0">
                        <a:solidFill>
                          <a:schemeClr val="tx1">
                            <a:lumMod val="85000"/>
                            <a:lumOff val="15000"/>
                          </a:schemeClr>
                        </a:solidFill>
                        <a:latin typeface="Times New Roman" panose="02020603050405020304" pitchFamily="18" charset="0"/>
                        <a:cs typeface="Times New Roman" panose="02020603050405020304" pitchFamily="18" charset="0"/>
                      </a:endParaRPr>
                    </a:p>
                  </a:txBody>
                  <a:tcPr>
                    <a:solidFill>
                      <a:schemeClr val="bg2"/>
                    </a:solidFill>
                  </a:tcPr>
                </a:tc>
                <a:tc>
                  <a:txBody>
                    <a:bodyPr/>
                    <a:lstStyle/>
                    <a:p>
                      <a:r>
                        <a:rPr lang="ru-RU" b="1" dirty="0" smtClean="0">
                          <a:solidFill>
                            <a:schemeClr val="bg2">
                              <a:lumMod val="25000"/>
                            </a:schemeClr>
                          </a:solidFill>
                        </a:rPr>
                        <a:t>603</a:t>
                      </a:r>
                      <a:endParaRPr lang="ru-RU" b="1" dirty="0">
                        <a:solidFill>
                          <a:schemeClr val="bg2">
                            <a:lumMod val="25000"/>
                          </a:schemeClr>
                        </a:solidFill>
                      </a:endParaRPr>
                    </a:p>
                  </a:txBody>
                  <a:tcPr>
                    <a:solidFill>
                      <a:schemeClr val="bg2"/>
                    </a:solidFill>
                  </a:tcPr>
                </a:tc>
                <a:tc>
                  <a:txBody>
                    <a:bodyPr/>
                    <a:lstStyle/>
                    <a:p>
                      <a:r>
                        <a:rPr lang="ru-RU" sz="1800" b="1" kern="1200" dirty="0" smtClean="0">
                          <a:solidFill>
                            <a:schemeClr val="dk1"/>
                          </a:solidFill>
                          <a:effectLst/>
                          <a:latin typeface="Times New Roman" panose="02020603050405020304" pitchFamily="18" charset="0"/>
                          <a:ea typeface="+mn-ea"/>
                          <a:cs typeface="Times New Roman" panose="02020603050405020304" pitchFamily="18" charset="0"/>
                        </a:rPr>
                        <a:t>«Как пейзаж в произведении искусства помогает понять мир человеческих чувств?»</a:t>
                      </a:r>
                      <a:endParaRPr lang="ru-RU" sz="1800" kern="1200" dirty="0" smtClean="0">
                        <a:solidFill>
                          <a:schemeClr val="dk1"/>
                        </a:solidFill>
                        <a:effectLst/>
                        <a:latin typeface="Times New Roman" panose="02020603050405020304" pitchFamily="18" charset="0"/>
                        <a:ea typeface="+mn-ea"/>
                        <a:cs typeface="Times New Roman" panose="02020603050405020304" pitchFamily="18" charset="0"/>
                      </a:endParaRPr>
                    </a:p>
                    <a:p>
                      <a:r>
                        <a:rPr lang="ru-RU" sz="1800" b="0" kern="1200" dirty="0" smtClean="0">
                          <a:solidFill>
                            <a:schemeClr val="dk1"/>
                          </a:solidFill>
                          <a:effectLst/>
                          <a:latin typeface="Times New Roman" panose="02020603050405020304" pitchFamily="18" charset="0"/>
                          <a:ea typeface="+mn-ea"/>
                          <a:cs typeface="Times New Roman" panose="02020603050405020304" pitchFamily="18" charset="0"/>
                        </a:rPr>
                        <a:t>Н.А. Островский «Гроза»</a:t>
                      </a:r>
                    </a:p>
                    <a:p>
                      <a:r>
                        <a:rPr lang="ru-RU" sz="1800" b="0" kern="1200" dirty="0" smtClean="0">
                          <a:solidFill>
                            <a:schemeClr val="dk1"/>
                          </a:solidFill>
                          <a:effectLst/>
                          <a:latin typeface="Times New Roman" panose="02020603050405020304" pitchFamily="18" charset="0"/>
                          <a:ea typeface="+mn-ea"/>
                          <a:cs typeface="Times New Roman" panose="02020603050405020304" pitchFamily="18" charset="0"/>
                        </a:rPr>
                        <a:t>Л.Н. Толстой «Война и мир»</a:t>
                      </a:r>
                    </a:p>
                    <a:p>
                      <a:endParaRPr lang="ru-RU" dirty="0"/>
                    </a:p>
                  </a:txBody>
                  <a:tcPr>
                    <a:solidFill>
                      <a:schemeClr val="bg2"/>
                    </a:solidFill>
                  </a:tcPr>
                </a:tc>
              </a:tr>
              <a:tr h="2084554">
                <a:tc>
                  <a:txBody>
                    <a:bodyPr/>
                    <a:lstStyle/>
                    <a:p>
                      <a:r>
                        <a:rPr lang="ru-RU" b="1" dirty="0" smtClean="0">
                          <a:latin typeface="Times New Roman" panose="02020603050405020304" pitchFamily="18" charset="0"/>
                          <a:cs typeface="Times New Roman" panose="02020603050405020304" pitchFamily="18" charset="0"/>
                        </a:rPr>
                        <a:t>429</a:t>
                      </a:r>
                      <a:endParaRPr lang="ru-RU" b="1" dirty="0">
                        <a:latin typeface="Times New Roman" panose="02020603050405020304" pitchFamily="18" charset="0"/>
                        <a:cs typeface="Times New Roman" panose="02020603050405020304" pitchFamily="18" charset="0"/>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«В чём может проявляться активная гражданская позиция?»</a:t>
                      </a:r>
                      <a:endParaRPr lang="ru-RU" sz="1800" dirty="0" smtClean="0">
                        <a:latin typeface="Times New Roman" panose="02020603050405020304" pitchFamily="18" charset="0"/>
                        <a:cs typeface="Times New Roman" panose="02020603050405020304" pitchFamily="18" charset="0"/>
                      </a:endParaRPr>
                    </a:p>
                    <a:p>
                      <a:r>
                        <a:rPr lang="ru-RU" dirty="0" smtClean="0">
                          <a:latin typeface="Times New Roman" panose="02020603050405020304" pitchFamily="18" charset="0"/>
                          <a:cs typeface="Times New Roman" panose="02020603050405020304" pitchFamily="18" charset="0"/>
                        </a:rPr>
                        <a:t>Б</a:t>
                      </a:r>
                      <a:r>
                        <a:rPr lang="ru-RU" dirty="0" smtClean="0">
                          <a:latin typeface="Times New Roman" panose="02020603050405020304" pitchFamily="18" charset="0"/>
                          <a:cs typeface="Times New Roman" panose="02020603050405020304" pitchFamily="18" charset="0"/>
                        </a:rPr>
                        <a:t>. Васильев </a:t>
                      </a:r>
                      <a:r>
                        <a:rPr lang="ru-RU" dirty="0" smtClean="0">
                          <a:latin typeface="Times New Roman" panose="02020603050405020304" pitchFamily="18" charset="0"/>
                          <a:cs typeface="Times New Roman" panose="02020603050405020304" pitchFamily="18" charset="0"/>
                        </a:rPr>
                        <a:t>«Не стреляйте в белых лебедей»</a:t>
                      </a:r>
                    </a:p>
                    <a:p>
                      <a:r>
                        <a:rPr lang="ru-RU" err="1" smtClean="0">
                          <a:latin typeface="Times New Roman" panose="02020603050405020304" pitchFamily="18" charset="0"/>
                          <a:cs typeface="Times New Roman" panose="02020603050405020304" pitchFamily="18" charset="0"/>
                        </a:rPr>
                        <a:t>Б</a:t>
                      </a:r>
                      <a:r>
                        <a:rPr lang="ru-RU" smtClean="0">
                          <a:latin typeface="Times New Roman" panose="02020603050405020304" pitchFamily="18" charset="0"/>
                          <a:cs typeface="Times New Roman" panose="02020603050405020304" pitchFamily="18" charset="0"/>
                        </a:rPr>
                        <a:t>. Васильев </a:t>
                      </a:r>
                      <a:r>
                        <a:rPr lang="ru-RU" dirty="0" smtClean="0">
                          <a:latin typeface="Times New Roman" panose="02020603050405020304" pitchFamily="18" charset="0"/>
                          <a:cs typeface="Times New Roman" panose="02020603050405020304" pitchFamily="18" charset="0"/>
                        </a:rPr>
                        <a:t>«А зори здесь</a:t>
                      </a:r>
                      <a:r>
                        <a:rPr lang="ru-RU" baseline="0" dirty="0" smtClean="0">
                          <a:latin typeface="Times New Roman" panose="02020603050405020304" pitchFamily="18" charset="0"/>
                          <a:cs typeface="Times New Roman" panose="02020603050405020304" pitchFamily="18" charset="0"/>
                        </a:rPr>
                        <a:t> тихие»</a:t>
                      </a:r>
                      <a:endParaRPr lang="ru-RU" dirty="0">
                        <a:latin typeface="Times New Roman" panose="02020603050405020304" pitchFamily="18" charset="0"/>
                        <a:cs typeface="Times New Roman" panose="02020603050405020304" pitchFamily="18" charset="0"/>
                      </a:endParaRPr>
                    </a:p>
                  </a:txBody>
                  <a:tcPr/>
                </a:tc>
                <a:tc>
                  <a:txBody>
                    <a:bodyPr/>
                    <a:lstStyle/>
                    <a:p>
                      <a:r>
                        <a:rPr lang="ru-RU" b="1" dirty="0" smtClean="0"/>
                        <a:t>332</a:t>
                      </a:r>
                      <a:endParaRPr lang="ru-RU" b="1"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1" kern="1200" dirty="0" smtClean="0">
                          <a:solidFill>
                            <a:schemeClr val="dk1"/>
                          </a:solidFill>
                          <a:effectLst/>
                          <a:latin typeface="Times New Roman" panose="02020603050405020304" pitchFamily="18" charset="0"/>
                          <a:ea typeface="+mn-ea"/>
                          <a:cs typeface="Times New Roman" panose="02020603050405020304" pitchFamily="18" charset="0"/>
                        </a:rPr>
                        <a:t>«Какие правила жизни старших поколений я постараюсь передать своим детям?»</a:t>
                      </a:r>
                    </a:p>
                    <a:p>
                      <a:pPr marL="0" marR="0" indent="0" algn="l" defTabSz="914400" rtl="0" eaLnBrk="1" fontAlgn="auto" latinLnBrk="0" hangingPunct="1">
                        <a:lnSpc>
                          <a:spcPct val="100000"/>
                        </a:lnSpc>
                        <a:spcBef>
                          <a:spcPts val="0"/>
                        </a:spcBef>
                        <a:spcAft>
                          <a:spcPts val="0"/>
                        </a:spcAft>
                        <a:buClrTx/>
                        <a:buSzTx/>
                        <a:buFontTx/>
                        <a:buNone/>
                        <a:tabLst/>
                        <a:defRPr/>
                      </a:pPr>
                      <a:r>
                        <a:rPr lang="ru-RU" sz="1800" b="0" kern="1200" dirty="0" smtClean="0">
                          <a:solidFill>
                            <a:schemeClr val="dk1"/>
                          </a:solidFill>
                          <a:effectLst/>
                          <a:latin typeface="Times New Roman" panose="02020603050405020304" pitchFamily="18" charset="0"/>
                          <a:ea typeface="+mn-ea"/>
                          <a:cs typeface="Times New Roman" panose="02020603050405020304" pitchFamily="18" charset="0"/>
                        </a:rPr>
                        <a:t>Ф. Абрамов «Фотография, на которой меня нет»</a:t>
                      </a:r>
                    </a:p>
                    <a:p>
                      <a:pPr marL="0" marR="0" indent="0" algn="l" defTabSz="914400" rtl="0" eaLnBrk="1" fontAlgn="auto" latinLnBrk="0" hangingPunct="1">
                        <a:lnSpc>
                          <a:spcPct val="100000"/>
                        </a:lnSpc>
                        <a:spcBef>
                          <a:spcPts val="0"/>
                        </a:spcBef>
                        <a:spcAft>
                          <a:spcPts val="0"/>
                        </a:spcAft>
                        <a:buClrTx/>
                        <a:buSzTx/>
                        <a:buFontTx/>
                        <a:buNone/>
                        <a:tabLst/>
                        <a:defRPr/>
                      </a:pPr>
                      <a:r>
                        <a:rPr lang="ru-RU" sz="1800" b="0" kern="1200" dirty="0" smtClean="0">
                          <a:solidFill>
                            <a:schemeClr val="dk1"/>
                          </a:solidFill>
                          <a:effectLst/>
                          <a:latin typeface="Times New Roman" panose="02020603050405020304" pitchFamily="18" charset="0"/>
                          <a:ea typeface="+mn-ea"/>
                          <a:cs typeface="Times New Roman" panose="02020603050405020304" pitchFamily="18" charset="0"/>
                        </a:rPr>
                        <a:t>Н.В. Гоголь «Тарас Бульба»</a:t>
                      </a:r>
                      <a:endParaRPr lang="ru-RU" sz="1800" b="0" dirty="0" smtClean="0">
                        <a:latin typeface="Times New Roman" panose="02020603050405020304" pitchFamily="18" charset="0"/>
                        <a:cs typeface="Times New Roman" panose="02020603050405020304" pitchFamily="18" charset="0"/>
                      </a:endParaRPr>
                    </a:p>
                    <a:p>
                      <a:endParaRPr lang="ru-RU" dirty="0"/>
                    </a:p>
                  </a:txBody>
                  <a:tcPr/>
                </a:tc>
              </a:tr>
            </a:tbl>
          </a:graphicData>
        </a:graphic>
      </p:graphicFrame>
    </p:spTree>
    <p:extLst>
      <p:ext uri="{BB962C8B-B14F-4D97-AF65-F5344CB8AC3E}">
        <p14:creationId xmlns:p14="http://schemas.microsoft.com/office/powerpoint/2010/main" val="367743323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923636" y="295840"/>
            <a:ext cx="10067637" cy="1265105"/>
          </a:xfrm>
        </p:spPr>
        <p:txBody>
          <a:bodyPr>
            <a:normAutofit/>
          </a:bodyPr>
          <a:lstStyle/>
          <a:p>
            <a:r>
              <a:rPr lang="ru-RU" sz="2400" b="1" dirty="0">
                <a:solidFill>
                  <a:schemeClr val="bg2">
                    <a:lumMod val="50000"/>
                  </a:schemeClr>
                </a:solidFill>
                <a:latin typeface="Times New Roman" panose="02020603050405020304" pitchFamily="18" charset="0"/>
                <a:cs typeface="Times New Roman" panose="02020603050405020304" pitchFamily="18" charset="0"/>
              </a:rPr>
              <a:t>Произведения зарубежных писателей </a:t>
            </a:r>
            <a:r>
              <a:rPr lang="ru-RU" sz="2400" b="1" dirty="0" smtClean="0">
                <a:solidFill>
                  <a:schemeClr val="bg2">
                    <a:lumMod val="50000"/>
                  </a:schemeClr>
                </a:solidFill>
                <a:latin typeface="Times New Roman" panose="02020603050405020304" pitchFamily="18" charset="0"/>
                <a:cs typeface="Times New Roman" panose="02020603050405020304" pitchFamily="18" charset="0"/>
              </a:rPr>
              <a:t>, которые использовались учениками для аргументации:</a:t>
            </a:r>
            <a:endParaRPr lang="ru-RU" sz="2400" b="1" dirty="0">
              <a:solidFill>
                <a:schemeClr val="bg2">
                  <a:lumMod val="50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r>
              <a:rPr lang="ru-RU" b="1" dirty="0">
                <a:solidFill>
                  <a:schemeClr val="bg2">
                    <a:lumMod val="25000"/>
                  </a:schemeClr>
                </a:solidFill>
                <a:latin typeface="Times New Roman" panose="02020603050405020304" pitchFamily="18" charset="0"/>
                <a:cs typeface="Times New Roman" panose="02020603050405020304" pitchFamily="18" charset="0"/>
              </a:rPr>
              <a:t>О. Генри «Дары волхвов», «Последний лист»108;</a:t>
            </a:r>
          </a:p>
          <a:p>
            <a:r>
              <a:rPr lang="ru-RU" b="1" dirty="0">
                <a:solidFill>
                  <a:schemeClr val="bg2">
                    <a:lumMod val="25000"/>
                  </a:schemeClr>
                </a:solidFill>
                <a:latin typeface="Times New Roman" panose="02020603050405020304" pitchFamily="18" charset="0"/>
                <a:cs typeface="Times New Roman" panose="02020603050405020304" pitchFamily="18" charset="0"/>
              </a:rPr>
              <a:t>Р. </a:t>
            </a:r>
            <a:r>
              <a:rPr lang="ru-RU" b="1" dirty="0" err="1">
                <a:solidFill>
                  <a:schemeClr val="bg2">
                    <a:lumMod val="25000"/>
                  </a:schemeClr>
                </a:solidFill>
                <a:latin typeface="Times New Roman" panose="02020603050405020304" pitchFamily="18" charset="0"/>
                <a:cs typeface="Times New Roman" panose="02020603050405020304" pitchFamily="18" charset="0"/>
              </a:rPr>
              <a:t>Бредбери</a:t>
            </a:r>
            <a:r>
              <a:rPr lang="ru-RU" b="1" dirty="0">
                <a:solidFill>
                  <a:schemeClr val="bg2">
                    <a:lumMod val="25000"/>
                  </a:schemeClr>
                </a:solidFill>
                <a:latin typeface="Times New Roman" panose="02020603050405020304" pitchFamily="18" charset="0"/>
                <a:cs typeface="Times New Roman" panose="02020603050405020304" pitchFamily="18" charset="0"/>
              </a:rPr>
              <a:t> «Зеленое утро», «Улыбка»;</a:t>
            </a:r>
          </a:p>
          <a:p>
            <a:r>
              <a:rPr lang="ru-RU" b="1" dirty="0">
                <a:solidFill>
                  <a:schemeClr val="bg2">
                    <a:lumMod val="25000"/>
                  </a:schemeClr>
                </a:solidFill>
                <a:latin typeface="Times New Roman" panose="02020603050405020304" pitchFamily="18" charset="0"/>
                <a:cs typeface="Times New Roman" panose="02020603050405020304" pitchFamily="18" charset="0"/>
              </a:rPr>
              <a:t>Антуан де Сент-Экзюпери «Маленький принц»;</a:t>
            </a:r>
          </a:p>
          <a:p>
            <a:r>
              <a:rPr lang="ru-RU" b="1" dirty="0">
                <a:solidFill>
                  <a:schemeClr val="bg2">
                    <a:lumMod val="25000"/>
                  </a:schemeClr>
                </a:solidFill>
                <a:latin typeface="Times New Roman" panose="02020603050405020304" pitchFamily="18" charset="0"/>
                <a:cs typeface="Times New Roman" panose="02020603050405020304" pitchFamily="18" charset="0"/>
              </a:rPr>
              <a:t>Френсис </a:t>
            </a:r>
            <a:r>
              <a:rPr lang="ru-RU" b="1" dirty="0" err="1">
                <a:solidFill>
                  <a:schemeClr val="bg2">
                    <a:lumMod val="25000"/>
                  </a:schemeClr>
                </a:solidFill>
                <a:latin typeface="Times New Roman" panose="02020603050405020304" pitchFamily="18" charset="0"/>
                <a:cs typeface="Times New Roman" panose="02020603050405020304" pitchFamily="18" charset="0"/>
              </a:rPr>
              <a:t>Бернет</a:t>
            </a:r>
            <a:r>
              <a:rPr lang="ru-RU" b="1" dirty="0">
                <a:solidFill>
                  <a:schemeClr val="bg2">
                    <a:lumMod val="25000"/>
                  </a:schemeClr>
                </a:solidFill>
                <a:latin typeface="Times New Roman" panose="02020603050405020304" pitchFamily="18" charset="0"/>
                <a:cs typeface="Times New Roman" panose="02020603050405020304" pitchFamily="18" charset="0"/>
              </a:rPr>
              <a:t> «Таинственный сад»;</a:t>
            </a:r>
          </a:p>
          <a:p>
            <a:r>
              <a:rPr lang="ru-RU" b="1" dirty="0">
                <a:solidFill>
                  <a:schemeClr val="bg2">
                    <a:lumMod val="25000"/>
                  </a:schemeClr>
                </a:solidFill>
                <a:latin typeface="Times New Roman" panose="02020603050405020304" pitchFamily="18" charset="0"/>
                <a:cs typeface="Times New Roman" panose="02020603050405020304" pitchFamily="18" charset="0"/>
              </a:rPr>
              <a:t>Д. Дефо «Робинзон Крузо».</a:t>
            </a:r>
          </a:p>
          <a:p>
            <a:endParaRPr lang="ru-RU" dirty="0"/>
          </a:p>
        </p:txBody>
      </p:sp>
    </p:spTree>
    <p:extLst>
      <p:ext uri="{BB962C8B-B14F-4D97-AF65-F5344CB8AC3E}">
        <p14:creationId xmlns:p14="http://schemas.microsoft.com/office/powerpoint/2010/main" val="86143252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b="1" dirty="0" smtClean="0">
                <a:solidFill>
                  <a:schemeClr val="bg2">
                    <a:lumMod val="50000"/>
                  </a:schemeClr>
                </a:solidFill>
                <a:latin typeface="Times New Roman" panose="02020603050405020304" pitchFamily="18" charset="0"/>
                <a:cs typeface="Times New Roman" panose="02020603050405020304" pitchFamily="18" charset="0"/>
              </a:rPr>
              <a:t>Использование аргументов</a:t>
            </a:r>
            <a:endParaRPr lang="ru-RU" sz="2400" b="1" dirty="0">
              <a:solidFill>
                <a:schemeClr val="bg2">
                  <a:lumMod val="50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097280" y="1845734"/>
            <a:ext cx="9524538" cy="4023360"/>
          </a:xfrm>
        </p:spPr>
        <p:txBody>
          <a:bodyPr>
            <a:normAutofit/>
          </a:bodyPr>
          <a:lstStyle/>
          <a:p>
            <a:r>
              <a:rPr lang="ru-RU" dirty="0">
                <a:latin typeface="Times New Roman" panose="02020603050405020304" pitchFamily="18" charset="0"/>
                <a:cs typeface="Times New Roman" panose="02020603050405020304" pitchFamily="18" charset="0"/>
              </a:rPr>
              <a:t>Большая часть учеников использовали в качестве примера </a:t>
            </a:r>
            <a:endParaRPr lang="ru-RU" dirty="0" smtClean="0">
              <a:latin typeface="Times New Roman" panose="02020603050405020304" pitchFamily="18" charset="0"/>
              <a:cs typeface="Times New Roman" panose="02020603050405020304" pitchFamily="18" charset="0"/>
            </a:endParaRPr>
          </a:p>
          <a:p>
            <a:r>
              <a:rPr lang="ru-RU" b="1" dirty="0" smtClean="0">
                <a:solidFill>
                  <a:schemeClr val="bg2">
                    <a:lumMod val="25000"/>
                  </a:schemeClr>
                </a:solidFill>
                <a:latin typeface="Times New Roman" panose="02020603050405020304" pitchFamily="18" charset="0"/>
                <a:cs typeface="Times New Roman" panose="02020603050405020304" pitchFamily="18" charset="0"/>
              </a:rPr>
              <a:t>2 </a:t>
            </a:r>
            <a:r>
              <a:rPr lang="ru-RU" b="1" dirty="0">
                <a:solidFill>
                  <a:schemeClr val="bg2">
                    <a:lumMod val="25000"/>
                  </a:schemeClr>
                </a:solidFill>
                <a:latin typeface="Times New Roman" panose="02020603050405020304" pitchFamily="18" charset="0"/>
                <a:cs typeface="Times New Roman" panose="02020603050405020304" pitchFamily="18" charset="0"/>
              </a:rPr>
              <a:t>аргумента из литературы (96,2%), </a:t>
            </a:r>
            <a:endParaRPr lang="ru-RU" b="1" dirty="0" smtClean="0">
              <a:solidFill>
                <a:schemeClr val="bg2">
                  <a:lumMod val="25000"/>
                </a:schemeClr>
              </a:solidFill>
              <a:latin typeface="Times New Roman" panose="02020603050405020304" pitchFamily="18" charset="0"/>
              <a:cs typeface="Times New Roman" panose="02020603050405020304" pitchFamily="18" charset="0"/>
            </a:endParaRPr>
          </a:p>
          <a:p>
            <a:r>
              <a:rPr lang="ru-RU" b="1" dirty="0" smtClean="0">
                <a:solidFill>
                  <a:schemeClr val="bg2">
                    <a:lumMod val="25000"/>
                  </a:schemeClr>
                </a:solidFill>
                <a:latin typeface="Times New Roman" panose="02020603050405020304" pitchFamily="18" charset="0"/>
                <a:cs typeface="Times New Roman" panose="02020603050405020304" pitchFamily="18" charset="0"/>
              </a:rPr>
              <a:t>более </a:t>
            </a:r>
            <a:r>
              <a:rPr lang="ru-RU" b="1" dirty="0">
                <a:solidFill>
                  <a:schemeClr val="bg2">
                    <a:lumMod val="25000"/>
                  </a:schemeClr>
                </a:solidFill>
                <a:latin typeface="Times New Roman" panose="02020603050405020304" pitchFamily="18" charset="0"/>
                <a:cs typeface="Times New Roman" panose="02020603050405020304" pitchFamily="18" charset="0"/>
              </a:rPr>
              <a:t>2-х примеров из литературы - 3 ученика (2,3%), </a:t>
            </a:r>
            <a:endParaRPr lang="ru-RU" b="1" dirty="0" smtClean="0">
              <a:solidFill>
                <a:schemeClr val="bg2">
                  <a:lumMod val="25000"/>
                </a:schemeClr>
              </a:solidFill>
              <a:latin typeface="Times New Roman" panose="02020603050405020304" pitchFamily="18" charset="0"/>
              <a:cs typeface="Times New Roman" panose="02020603050405020304" pitchFamily="18" charset="0"/>
            </a:endParaRPr>
          </a:p>
          <a:p>
            <a:r>
              <a:rPr lang="ru-RU" b="1" dirty="0" smtClean="0">
                <a:solidFill>
                  <a:schemeClr val="bg2">
                    <a:lumMod val="25000"/>
                  </a:schemeClr>
                </a:solidFill>
                <a:latin typeface="Times New Roman" panose="02020603050405020304" pitchFamily="18" charset="0"/>
                <a:cs typeface="Times New Roman" panose="02020603050405020304" pitchFamily="18" charset="0"/>
              </a:rPr>
              <a:t>1 </a:t>
            </a:r>
            <a:r>
              <a:rPr lang="ru-RU" b="1" dirty="0">
                <a:solidFill>
                  <a:schemeClr val="bg2">
                    <a:lumMod val="25000"/>
                  </a:schemeClr>
                </a:solidFill>
                <a:latin typeface="Times New Roman" panose="02020603050405020304" pitchFamily="18" charset="0"/>
                <a:cs typeface="Times New Roman" panose="02020603050405020304" pitchFamily="18" charset="0"/>
              </a:rPr>
              <a:t>пример только2 ученика (1,5%). </a:t>
            </a:r>
            <a:endParaRPr lang="ru-RU" b="1" dirty="0" smtClean="0">
              <a:solidFill>
                <a:schemeClr val="bg2">
                  <a:lumMod val="25000"/>
                </a:schemeClr>
              </a:solidFill>
              <a:latin typeface="Times New Roman" panose="02020603050405020304" pitchFamily="18" charset="0"/>
              <a:cs typeface="Times New Roman" panose="02020603050405020304" pitchFamily="18" charset="0"/>
            </a:endParaRPr>
          </a:p>
          <a:p>
            <a:pPr>
              <a:lnSpc>
                <a:spcPct val="150000"/>
              </a:lnSpc>
            </a:pPr>
            <a:r>
              <a:rPr lang="ru-RU" dirty="0" smtClean="0">
                <a:latin typeface="Times New Roman" panose="02020603050405020304" pitchFamily="18" charset="0"/>
                <a:cs typeface="Times New Roman" panose="02020603050405020304" pitchFamily="18" charset="0"/>
              </a:rPr>
              <a:t>Повторяющимися </a:t>
            </a:r>
            <a:r>
              <a:rPr lang="ru-RU" dirty="0">
                <a:latin typeface="Times New Roman" panose="02020603050405020304" pitchFamily="18" charset="0"/>
                <a:cs typeface="Times New Roman" panose="02020603050405020304" pitchFamily="18" charset="0"/>
              </a:rPr>
              <a:t>произведениями были «Капитанская дочка», «Евгений Онегин» А.С. Пушкина, «Судьба человека» М.А. Шолохова, «Война и мир» Л.Н. Толстого, «Преступление и наказание» Ф.М. Достоевского.</a:t>
            </a:r>
          </a:p>
        </p:txBody>
      </p:sp>
    </p:spTree>
    <p:extLst>
      <p:ext uri="{BB962C8B-B14F-4D97-AF65-F5344CB8AC3E}">
        <p14:creationId xmlns:p14="http://schemas.microsoft.com/office/powerpoint/2010/main" val="1369225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7280" y="286603"/>
            <a:ext cx="10058400" cy="1255870"/>
          </a:xfrm>
        </p:spPr>
        <p:txBody>
          <a:bodyPr>
            <a:normAutofit/>
          </a:bodyPr>
          <a:lstStyle/>
          <a:p>
            <a:r>
              <a:rPr lang="ru-RU" sz="2000" b="1" dirty="0">
                <a:solidFill>
                  <a:schemeClr val="bg2">
                    <a:lumMod val="50000"/>
                  </a:schemeClr>
                </a:solidFill>
                <a:latin typeface="Times New Roman" panose="02020603050405020304" pitchFamily="18" charset="0"/>
                <a:cs typeface="Times New Roman" panose="02020603050405020304" pitchFamily="18" charset="0"/>
              </a:rPr>
              <a:t>Критерий №3 «Композиция и логика рассуждения</a:t>
            </a:r>
            <a:r>
              <a:rPr lang="ru-RU" sz="2000" b="1" dirty="0" smtClean="0">
                <a:solidFill>
                  <a:schemeClr val="bg2">
                    <a:lumMod val="50000"/>
                  </a:schemeClr>
                </a:solidFill>
                <a:latin typeface="Times New Roman" panose="02020603050405020304" pitchFamily="18" charset="0"/>
                <a:cs typeface="Times New Roman" panose="02020603050405020304" pitchFamily="18" charset="0"/>
              </a:rPr>
              <a:t>»</a:t>
            </a:r>
            <a:endParaRPr lang="ru-RU" sz="2000" b="1" dirty="0">
              <a:solidFill>
                <a:schemeClr val="bg2">
                  <a:lumMod val="50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08374" y="1845733"/>
            <a:ext cx="11319028" cy="4315369"/>
          </a:xfrm>
        </p:spPr>
        <p:txBody>
          <a:bodyPr>
            <a:normAutofit fontScale="92500" lnSpcReduction="10000"/>
          </a:bodyPr>
          <a:lstStyle/>
          <a:p>
            <a:r>
              <a:rPr lang="ru-RU" b="1" dirty="0" smtClean="0">
                <a:latin typeface="Times New Roman" panose="02020603050405020304" pitchFamily="18" charset="0"/>
                <a:cs typeface="Times New Roman" panose="02020603050405020304" pitchFamily="18" charset="0"/>
              </a:rPr>
              <a:t>   Большинство </a:t>
            </a:r>
            <a:r>
              <a:rPr lang="ru-RU" b="1" dirty="0">
                <a:latin typeface="Times New Roman" panose="02020603050405020304" pitchFamily="18" charset="0"/>
                <a:cs typeface="Times New Roman" panose="02020603050405020304" pitchFamily="18" charset="0"/>
              </a:rPr>
              <a:t>обучающихся продемонстрировали умение логично строить свое высказывание, выдерживая композиционное единство сочинения-рассуждения: </a:t>
            </a:r>
            <a:r>
              <a:rPr lang="ru-RU" b="1" dirty="0" smtClean="0">
                <a:latin typeface="Times New Roman" panose="02020603050405020304" pitchFamily="18" charset="0"/>
                <a:cs typeface="Times New Roman" panose="02020603050405020304" pitchFamily="18" charset="0"/>
              </a:rPr>
              <a:t>вступление </a:t>
            </a:r>
            <a:r>
              <a:rPr lang="ru-RU" b="1" dirty="0">
                <a:latin typeface="Times New Roman" panose="02020603050405020304" pitchFamily="18" charset="0"/>
                <a:cs typeface="Times New Roman" panose="02020603050405020304" pitchFamily="18" charset="0"/>
              </a:rPr>
              <a:t>(тезис), аргументация (доказательная часть), заключение (вывод</a:t>
            </a:r>
            <a:r>
              <a:rPr lang="ru-RU" b="1" dirty="0" smtClean="0">
                <a:latin typeface="Times New Roman" panose="02020603050405020304" pitchFamily="18" charset="0"/>
                <a:cs typeface="Times New Roman" panose="02020603050405020304" pitchFamily="18" charset="0"/>
              </a:rPr>
              <a:t>), но были допущены недочеты.</a:t>
            </a:r>
          </a:p>
          <a:p>
            <a:r>
              <a:rPr lang="ru-RU" b="1" dirty="0" smtClean="0">
                <a:solidFill>
                  <a:schemeClr val="bg2">
                    <a:lumMod val="25000"/>
                  </a:schemeClr>
                </a:solidFill>
                <a:latin typeface="Times New Roman" panose="02020603050405020304" pitchFamily="18" charset="0"/>
                <a:cs typeface="Times New Roman" panose="02020603050405020304" pitchFamily="18" charset="0"/>
              </a:rPr>
              <a:t>Типичные ошибки</a:t>
            </a:r>
          </a:p>
          <a:p>
            <a:r>
              <a:rPr lang="ru-RU" dirty="0"/>
              <a:t> </a:t>
            </a:r>
            <a:r>
              <a:rPr lang="ru-RU" dirty="0" smtClean="0"/>
              <a:t>- Композиционные </a:t>
            </a:r>
            <a:r>
              <a:rPr lang="ru-RU" dirty="0"/>
              <a:t>ошибки (отсутствие </a:t>
            </a:r>
            <a:r>
              <a:rPr lang="ru-RU" dirty="0" err="1"/>
              <a:t>тезисно</a:t>
            </a:r>
            <a:r>
              <a:rPr lang="ru-RU" dirty="0"/>
              <a:t>-доказательной части в сочинении; нарушение баланса между частями работы; отсутствие вступления, заключения или </a:t>
            </a:r>
            <a:r>
              <a:rPr lang="ru-RU" dirty="0" err="1"/>
              <a:t>микровыводов</a:t>
            </a:r>
            <a:r>
              <a:rPr lang="ru-RU" dirty="0"/>
              <a:t> после аргументов);</a:t>
            </a:r>
          </a:p>
          <a:p>
            <a:r>
              <a:rPr lang="ru-RU" dirty="0"/>
              <a:t> </a:t>
            </a:r>
            <a:r>
              <a:rPr lang="ru-RU" dirty="0" smtClean="0"/>
              <a:t> - Логические </a:t>
            </a:r>
            <a:r>
              <a:rPr lang="ru-RU" dirty="0"/>
              <a:t>ошибки в построении рассуждения (неоправданное расширение или сужение темы; нарушение причинно-следственных связей; подмена тезиса; повторы без развития; алогизмы);</a:t>
            </a:r>
          </a:p>
          <a:p>
            <a:r>
              <a:rPr lang="ru-RU" dirty="0"/>
              <a:t> </a:t>
            </a:r>
            <a:r>
              <a:rPr lang="ru-RU" dirty="0" smtClean="0"/>
              <a:t>- Ошибки </a:t>
            </a:r>
            <a:r>
              <a:rPr lang="ru-RU" dirty="0"/>
              <a:t>в логике аргументации (аргумент не подтверждает тезис; последовательность аргументов не выстроена;</a:t>
            </a:r>
          </a:p>
          <a:p>
            <a:r>
              <a:rPr lang="ru-RU" dirty="0" smtClean="0"/>
              <a:t>- </a:t>
            </a:r>
            <a:r>
              <a:rPr lang="ru-RU" dirty="0"/>
              <a:t> О</a:t>
            </a:r>
            <a:r>
              <a:rPr lang="ru-RU" dirty="0" smtClean="0"/>
              <a:t>шибки </a:t>
            </a:r>
            <a:r>
              <a:rPr lang="ru-RU" dirty="0"/>
              <a:t>во вступлении и заключении (общие фразы в начале работы, не подводящие к конкретной теме; заключение дословно повторяет вступление; новый аргумент в заключении, который не обсуждался ранее; отсутствие ответа на вопрос темы во вступлении и </a:t>
            </a:r>
            <a:r>
              <a:rPr lang="ru-RU" dirty="0" smtClean="0"/>
              <a:t>заключении)</a:t>
            </a:r>
            <a:r>
              <a:rPr lang="ru-RU" dirty="0"/>
              <a:t>.</a:t>
            </a:r>
            <a:endParaRPr lang="ru-RU" dirty="0" smtClean="0"/>
          </a:p>
          <a:p>
            <a:pPr lvl="0"/>
            <a:endParaRPr lang="ru-RU" dirty="0"/>
          </a:p>
          <a:p>
            <a:endParaRPr lang="ru-RU" b="1" dirty="0">
              <a:solidFill>
                <a:schemeClr val="bg2">
                  <a:lumMod val="2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0510583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7280" y="572655"/>
            <a:ext cx="10058400" cy="1357745"/>
          </a:xfrm>
        </p:spPr>
        <p:txBody>
          <a:bodyPr>
            <a:normAutofit/>
          </a:bodyPr>
          <a:lstStyle/>
          <a:p>
            <a:r>
              <a:rPr lang="ru-RU" sz="2400" b="1" dirty="0" smtClean="0">
                <a:solidFill>
                  <a:schemeClr val="bg2">
                    <a:lumMod val="25000"/>
                  </a:schemeClr>
                </a:solidFill>
                <a:latin typeface="Times New Roman" panose="02020603050405020304" pitchFamily="18" charset="0"/>
                <a:cs typeface="Times New Roman" panose="02020603050405020304" pitchFamily="18" charset="0"/>
              </a:rPr>
              <a:t>Критерий </a:t>
            </a:r>
            <a:r>
              <a:rPr lang="ru-RU" sz="2400" b="1" dirty="0">
                <a:solidFill>
                  <a:schemeClr val="bg2">
                    <a:lumMod val="25000"/>
                  </a:schemeClr>
                </a:solidFill>
                <a:latin typeface="Times New Roman" panose="02020603050405020304" pitchFamily="18" charset="0"/>
                <a:cs typeface="Times New Roman" panose="02020603050405020304" pitchFamily="18" charset="0"/>
              </a:rPr>
              <a:t>№4 «Качество письменной речи</a:t>
            </a:r>
            <a:r>
              <a:rPr lang="ru-RU" sz="2400" b="1" dirty="0" smtClean="0">
                <a:solidFill>
                  <a:schemeClr val="bg2">
                    <a:lumMod val="25000"/>
                  </a:schemeClr>
                </a:solidFill>
                <a:latin typeface="Times New Roman" panose="02020603050405020304" pitchFamily="18" charset="0"/>
                <a:cs typeface="Times New Roman" panose="02020603050405020304" pitchFamily="18" charset="0"/>
              </a:rPr>
              <a:t>»</a:t>
            </a:r>
            <a:br>
              <a:rPr lang="ru-RU" sz="2400" b="1" dirty="0" smtClean="0">
                <a:solidFill>
                  <a:schemeClr val="bg2">
                    <a:lumMod val="25000"/>
                  </a:schemeClr>
                </a:solidFill>
                <a:latin typeface="Times New Roman" panose="02020603050405020304" pitchFamily="18" charset="0"/>
                <a:cs typeface="Times New Roman" panose="02020603050405020304" pitchFamily="18" charset="0"/>
              </a:rPr>
            </a:br>
            <a:r>
              <a:rPr lang="ru-RU" sz="2400" b="1" dirty="0" smtClean="0">
                <a:solidFill>
                  <a:schemeClr val="bg2">
                    <a:lumMod val="25000"/>
                  </a:schemeClr>
                </a:solidFill>
                <a:latin typeface="Times New Roman" panose="02020603050405020304" pitchFamily="18" charset="0"/>
                <a:cs typeface="Times New Roman" panose="02020603050405020304" pitchFamily="18" charset="0"/>
              </a:rPr>
              <a:t/>
            </a:r>
            <a:br>
              <a:rPr lang="ru-RU" sz="2400" b="1" dirty="0" smtClean="0">
                <a:solidFill>
                  <a:schemeClr val="bg2">
                    <a:lumMod val="25000"/>
                  </a:schemeClr>
                </a:solidFill>
                <a:latin typeface="Times New Roman" panose="02020603050405020304" pitchFamily="18" charset="0"/>
                <a:cs typeface="Times New Roman" panose="02020603050405020304" pitchFamily="18" charset="0"/>
              </a:rPr>
            </a:br>
            <a:r>
              <a:rPr lang="ru-RU" sz="2400" b="1" dirty="0" smtClean="0">
                <a:solidFill>
                  <a:schemeClr val="bg2">
                    <a:lumMod val="50000"/>
                  </a:schemeClr>
                </a:solidFill>
                <a:latin typeface="Times New Roman" panose="02020603050405020304" pitchFamily="18" charset="0"/>
                <a:cs typeface="Times New Roman" panose="02020603050405020304" pitchFamily="18" charset="0"/>
              </a:rPr>
              <a:t>Речевые ошибки:</a:t>
            </a:r>
            <a:r>
              <a:rPr lang="ru-RU" sz="2400" dirty="0" smtClean="0">
                <a:solidFill>
                  <a:schemeClr val="bg2">
                    <a:lumMod val="50000"/>
                  </a:schemeClr>
                </a:solidFill>
                <a:latin typeface="Times New Roman" panose="02020603050405020304" pitchFamily="18" charset="0"/>
                <a:cs typeface="Times New Roman" panose="02020603050405020304" pitchFamily="18" charset="0"/>
              </a:rPr>
              <a:t/>
            </a:r>
            <a:br>
              <a:rPr lang="ru-RU" sz="2400" dirty="0" smtClean="0">
                <a:solidFill>
                  <a:schemeClr val="bg2">
                    <a:lumMod val="50000"/>
                  </a:schemeClr>
                </a:solidFill>
                <a:latin typeface="Times New Roman" panose="02020603050405020304" pitchFamily="18" charset="0"/>
                <a:cs typeface="Times New Roman" panose="02020603050405020304" pitchFamily="18" charset="0"/>
              </a:rPr>
            </a:br>
            <a:endParaRPr lang="ru-RU" sz="2400" dirty="0">
              <a:solidFill>
                <a:schemeClr val="bg2">
                  <a:lumMod val="50000"/>
                </a:schemeClr>
              </a:solidFill>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840134521"/>
              </p:ext>
            </p:extLst>
          </p:nvPr>
        </p:nvGraphicFramePr>
        <p:xfrm>
          <a:off x="570490" y="1828800"/>
          <a:ext cx="10058400" cy="3790201"/>
        </p:xfrm>
        <a:graphic>
          <a:graphicData uri="http://schemas.openxmlformats.org/drawingml/2006/table">
            <a:tbl>
              <a:tblPr firstRow="1" bandRow="1">
                <a:tableStyleId>{5C22544A-7EE6-4342-B048-85BDC9FD1C3A}</a:tableStyleId>
              </a:tblPr>
              <a:tblGrid>
                <a:gridCol w="593292"/>
                <a:gridCol w="4581236"/>
                <a:gridCol w="4883872"/>
              </a:tblGrid>
              <a:tr h="149585">
                <a:tc>
                  <a:txBody>
                    <a:bodyPr/>
                    <a:lstStyle/>
                    <a:p>
                      <a:endParaRPr lang="ru-RU" dirty="0"/>
                    </a:p>
                  </a:txBody>
                  <a:tcPr>
                    <a:solidFill>
                      <a:schemeClr val="bg2"/>
                    </a:solidFill>
                  </a:tcPr>
                </a:tc>
                <a:tc>
                  <a:txBody>
                    <a:bodyPr/>
                    <a:lstStyle/>
                    <a:p>
                      <a:r>
                        <a:rPr lang="ru-RU" dirty="0" smtClean="0">
                          <a:solidFill>
                            <a:schemeClr val="tx1"/>
                          </a:solidFill>
                          <a:latin typeface="Times New Roman" panose="02020603050405020304" pitchFamily="18" charset="0"/>
                          <a:cs typeface="Times New Roman" panose="02020603050405020304" pitchFamily="18" charset="0"/>
                        </a:rPr>
                        <a:t>Тип ошибки</a:t>
                      </a:r>
                      <a:endParaRPr lang="ru-RU" dirty="0">
                        <a:solidFill>
                          <a:schemeClr val="tx1"/>
                        </a:solidFill>
                        <a:latin typeface="Times New Roman" panose="02020603050405020304" pitchFamily="18" charset="0"/>
                        <a:cs typeface="Times New Roman" panose="02020603050405020304" pitchFamily="18" charset="0"/>
                      </a:endParaRPr>
                    </a:p>
                  </a:txBody>
                  <a:tcPr>
                    <a:solidFill>
                      <a:schemeClr val="bg2"/>
                    </a:solidFill>
                  </a:tcPr>
                </a:tc>
                <a:tc>
                  <a:txBody>
                    <a:bodyPr/>
                    <a:lstStyle/>
                    <a:p>
                      <a:r>
                        <a:rPr lang="ru-RU" dirty="0" smtClean="0">
                          <a:solidFill>
                            <a:schemeClr val="tx1"/>
                          </a:solidFill>
                          <a:latin typeface="Times New Roman" panose="02020603050405020304" pitchFamily="18" charset="0"/>
                          <a:cs typeface="Times New Roman" panose="02020603050405020304" pitchFamily="18" charset="0"/>
                        </a:rPr>
                        <a:t>Примеры ошибки</a:t>
                      </a:r>
                      <a:endParaRPr lang="ru-RU" dirty="0">
                        <a:solidFill>
                          <a:schemeClr val="tx1"/>
                        </a:solidFill>
                        <a:latin typeface="Times New Roman" panose="02020603050405020304" pitchFamily="18" charset="0"/>
                        <a:cs typeface="Times New Roman" panose="02020603050405020304" pitchFamily="18" charset="0"/>
                      </a:endParaRPr>
                    </a:p>
                  </a:txBody>
                  <a:tcPr>
                    <a:solidFill>
                      <a:schemeClr val="bg2"/>
                    </a:solidFill>
                  </a:tcPr>
                </a:tc>
              </a:tr>
              <a:tr h="951234">
                <a:tc>
                  <a:txBody>
                    <a:bodyPr/>
                    <a:lstStyle/>
                    <a:p>
                      <a:r>
                        <a:rPr lang="ru-RU" dirty="0" smtClean="0"/>
                        <a:t>1</a:t>
                      </a:r>
                      <a:endParaRPr lang="ru-RU" dirty="0"/>
                    </a:p>
                  </a:txBody>
                  <a:tcPr>
                    <a:solidFill>
                      <a:schemeClr val="bg2"/>
                    </a:solidFill>
                  </a:tcPr>
                </a:tc>
                <a:tc>
                  <a:txBody>
                    <a:bodyPr/>
                    <a:lstStyle/>
                    <a:p>
                      <a:r>
                        <a:rPr lang="ru-RU" sz="1800" kern="1200" dirty="0" smtClean="0">
                          <a:solidFill>
                            <a:schemeClr val="dk1"/>
                          </a:solidFill>
                          <a:effectLst/>
                          <a:latin typeface="+mn-lt"/>
                          <a:ea typeface="+mn-ea"/>
                          <a:cs typeface="+mn-cs"/>
                        </a:rPr>
                        <a:t>Низкое качество речи и речевые ошибки.</a:t>
                      </a:r>
                      <a:endParaRPr lang="ru-RU" dirty="0"/>
                    </a:p>
                  </a:txBody>
                  <a:tcPr>
                    <a:solidFill>
                      <a:schemeClr val="bg2"/>
                    </a:solidFill>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ru-RU" sz="1800" b="0" i="1" kern="1200" dirty="0" smtClean="0">
                          <a:solidFill>
                            <a:schemeClr val="dk1"/>
                          </a:solidFill>
                          <a:effectLst/>
                          <a:latin typeface="+mn-lt"/>
                          <a:ea typeface="+mn-ea"/>
                          <a:cs typeface="+mn-cs"/>
                        </a:rPr>
                        <a:t>«… и по итогу он оказывается в госпитале».</a:t>
                      </a:r>
                    </a:p>
                    <a:p>
                      <a:endParaRPr lang="ru-RU" b="0" i="1" dirty="0"/>
                    </a:p>
                  </a:txBody>
                  <a:tcPr>
                    <a:solidFill>
                      <a:schemeClr val="bg2"/>
                    </a:solidFill>
                  </a:tcPr>
                </a:tc>
              </a:tr>
              <a:tr h="1521973">
                <a:tc>
                  <a:txBody>
                    <a:bodyPr/>
                    <a:lstStyle/>
                    <a:p>
                      <a:r>
                        <a:rPr lang="ru-RU" dirty="0" smtClean="0"/>
                        <a:t>2</a:t>
                      </a:r>
                      <a:endParaRPr lang="ru-RU" dirty="0"/>
                    </a:p>
                  </a:txBody>
                  <a:tcPr>
                    <a:solidFill>
                      <a:schemeClr val="bg2"/>
                    </a:solidFill>
                  </a:tcPr>
                </a:tc>
                <a:tc>
                  <a:txBody>
                    <a:bodyPr/>
                    <a:lstStyle/>
                    <a:p>
                      <a:r>
                        <a:rPr lang="ru-RU" sz="1800" kern="1200" dirty="0" smtClean="0">
                          <a:solidFill>
                            <a:schemeClr val="dk1"/>
                          </a:solidFill>
                          <a:effectLst/>
                          <a:latin typeface="+mn-lt"/>
                          <a:ea typeface="+mn-ea"/>
                          <a:cs typeface="+mn-cs"/>
                        </a:rPr>
                        <a:t>Речевые повторы, т.е. повторение или двойное употребление близких по смыслу слов, употребление однокоренных слов в близком контексте (тавтология).</a:t>
                      </a:r>
                      <a:endParaRPr lang="ru-RU" dirty="0"/>
                    </a:p>
                  </a:txBody>
                  <a:tcPr>
                    <a:solidFill>
                      <a:schemeClr val="bg2"/>
                    </a:solidFill>
                  </a:tcPr>
                </a:tc>
                <a:tc>
                  <a:txBody>
                    <a:bodyPr/>
                    <a:lstStyle/>
                    <a:p>
                      <a:r>
                        <a:rPr lang="ru-RU" sz="1800" b="0" i="1" kern="1200" dirty="0" smtClean="0">
                          <a:solidFill>
                            <a:schemeClr val="dk1"/>
                          </a:solidFill>
                          <a:effectLst/>
                          <a:latin typeface="+mn-lt"/>
                          <a:ea typeface="+mn-ea"/>
                          <a:cs typeface="+mn-cs"/>
                        </a:rPr>
                        <a:t>Я считаю, что счастливым может считаться тот, кто…</a:t>
                      </a:r>
                    </a:p>
                    <a:p>
                      <a:r>
                        <a:rPr lang="ru-RU" sz="1800" b="0" i="1" kern="1200" dirty="0" smtClean="0">
                          <a:solidFill>
                            <a:schemeClr val="dk1"/>
                          </a:solidFill>
                          <a:effectLst/>
                          <a:latin typeface="+mn-lt"/>
                          <a:ea typeface="+mn-ea"/>
                          <a:cs typeface="+mn-cs"/>
                        </a:rPr>
                        <a:t>В рассказе А.П. Чехова «Крыжовник» рассказывается о мелком чиновнике...</a:t>
                      </a:r>
                    </a:p>
                    <a:p>
                      <a:endParaRPr lang="ru-RU" b="0" i="1" dirty="0"/>
                    </a:p>
                  </a:txBody>
                  <a:tcPr>
                    <a:solidFill>
                      <a:schemeClr val="bg2"/>
                    </a:solidFill>
                  </a:tcPr>
                </a:tc>
              </a:tr>
              <a:tr h="951234">
                <a:tc>
                  <a:txBody>
                    <a:bodyPr/>
                    <a:lstStyle/>
                    <a:p>
                      <a:r>
                        <a:rPr lang="ru-RU" dirty="0" smtClean="0"/>
                        <a:t>3</a:t>
                      </a:r>
                      <a:endParaRPr lang="ru-RU" dirty="0"/>
                    </a:p>
                  </a:txBody>
                  <a:tcPr>
                    <a:solidFill>
                      <a:schemeClr val="bg2"/>
                    </a:solidFill>
                  </a:tcPr>
                </a:tc>
                <a:tc>
                  <a:txBody>
                    <a:bodyPr/>
                    <a:lstStyle/>
                    <a:p>
                      <a:r>
                        <a:rPr lang="ru-RU" sz="1800" kern="1200" dirty="0" smtClean="0">
                          <a:solidFill>
                            <a:schemeClr val="dk1"/>
                          </a:solidFill>
                          <a:effectLst/>
                          <a:latin typeface="+mn-lt"/>
                          <a:ea typeface="+mn-ea"/>
                          <a:cs typeface="+mn-cs"/>
                        </a:rPr>
                        <a:t>Неоправданное повторение слова.</a:t>
                      </a:r>
                      <a:endParaRPr lang="ru-RU" dirty="0"/>
                    </a:p>
                  </a:txBody>
                  <a:tcPr>
                    <a:solidFill>
                      <a:schemeClr val="bg2"/>
                    </a:solidFill>
                  </a:tcPr>
                </a:tc>
                <a:tc>
                  <a:txBody>
                    <a:bodyPr/>
                    <a:lstStyle/>
                    <a:p>
                      <a:r>
                        <a:rPr lang="ru-RU" sz="1800" b="0" i="1" kern="1200" dirty="0" smtClean="0">
                          <a:solidFill>
                            <a:schemeClr val="dk1"/>
                          </a:solidFill>
                          <a:effectLst/>
                          <a:latin typeface="+mn-lt"/>
                          <a:ea typeface="+mn-ea"/>
                          <a:cs typeface="+mn-cs"/>
                        </a:rPr>
                        <a:t>Гриша реализовал свой потенциал в творческой деятельности. Гриша сочинял песни.</a:t>
                      </a:r>
                      <a:endParaRPr lang="ru-RU" b="0" i="1" dirty="0"/>
                    </a:p>
                  </a:txBody>
                  <a:tcPr>
                    <a:solidFill>
                      <a:schemeClr val="bg2"/>
                    </a:solidFill>
                  </a:tcPr>
                </a:tc>
              </a:tr>
            </a:tbl>
          </a:graphicData>
        </a:graphic>
      </p:graphicFrame>
    </p:spTree>
    <p:extLst>
      <p:ext uri="{BB962C8B-B14F-4D97-AF65-F5344CB8AC3E}">
        <p14:creationId xmlns:p14="http://schemas.microsoft.com/office/powerpoint/2010/main" val="158206728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000" b="1" dirty="0">
                <a:solidFill>
                  <a:schemeClr val="bg2">
                    <a:lumMod val="25000"/>
                  </a:schemeClr>
                </a:solidFill>
                <a:latin typeface="Times New Roman" panose="02020603050405020304" pitchFamily="18" charset="0"/>
                <a:cs typeface="Times New Roman" panose="02020603050405020304" pitchFamily="18" charset="0"/>
              </a:rPr>
              <a:t>Критерий №5 «Грамотность</a:t>
            </a:r>
            <a:r>
              <a:rPr lang="ru-RU" sz="2000" b="1" dirty="0" smtClean="0">
                <a:solidFill>
                  <a:schemeClr val="bg2">
                    <a:lumMod val="25000"/>
                  </a:schemeClr>
                </a:solidFill>
                <a:latin typeface="Times New Roman" panose="02020603050405020304" pitchFamily="18" charset="0"/>
                <a:cs typeface="Times New Roman" panose="02020603050405020304" pitchFamily="18" charset="0"/>
              </a:rPr>
              <a:t>»</a:t>
            </a:r>
            <a:r>
              <a:rPr lang="ru-RU" sz="2000" dirty="0">
                <a:solidFill>
                  <a:schemeClr val="bg2">
                    <a:lumMod val="25000"/>
                  </a:schemeClr>
                </a:solidFill>
                <a:latin typeface="Times New Roman" panose="02020603050405020304" pitchFamily="18" charset="0"/>
                <a:cs typeface="Times New Roman" panose="02020603050405020304" pitchFamily="18" charset="0"/>
              </a:rPr>
              <a:t/>
            </a:r>
            <a:br>
              <a:rPr lang="ru-RU" sz="2000" dirty="0">
                <a:solidFill>
                  <a:schemeClr val="bg2">
                    <a:lumMod val="25000"/>
                  </a:schemeClr>
                </a:solidFill>
                <a:latin typeface="Times New Roman" panose="02020603050405020304" pitchFamily="18" charset="0"/>
                <a:cs typeface="Times New Roman" panose="02020603050405020304" pitchFamily="18" charset="0"/>
              </a:rPr>
            </a:br>
            <a:r>
              <a:rPr lang="ru-RU" sz="2000" b="1" dirty="0">
                <a:solidFill>
                  <a:schemeClr val="bg2">
                    <a:lumMod val="50000"/>
                  </a:schemeClr>
                </a:solidFill>
                <a:latin typeface="Times New Roman" panose="02020603050405020304" pitchFamily="18" charset="0"/>
                <a:cs typeface="Times New Roman" panose="02020603050405020304" pitchFamily="18" charset="0"/>
              </a:rPr>
              <a:t> </a:t>
            </a:r>
            <a:r>
              <a:rPr lang="ru-RU" sz="2000" dirty="0">
                <a:solidFill>
                  <a:schemeClr val="bg2">
                    <a:lumMod val="50000"/>
                  </a:schemeClr>
                </a:solidFill>
                <a:latin typeface="Times New Roman" panose="02020603050405020304" pitchFamily="18" charset="0"/>
                <a:cs typeface="Times New Roman" panose="02020603050405020304" pitchFamily="18" charset="0"/>
              </a:rPr>
              <a:t/>
            </a:r>
            <a:br>
              <a:rPr lang="ru-RU" sz="2000" dirty="0">
                <a:solidFill>
                  <a:schemeClr val="bg2">
                    <a:lumMod val="50000"/>
                  </a:schemeClr>
                </a:solidFill>
                <a:latin typeface="Times New Roman" panose="02020603050405020304" pitchFamily="18" charset="0"/>
                <a:cs typeface="Times New Roman" panose="02020603050405020304" pitchFamily="18" charset="0"/>
              </a:rPr>
            </a:br>
            <a:r>
              <a:rPr lang="ru-RU" sz="2000" b="1" dirty="0">
                <a:solidFill>
                  <a:schemeClr val="bg2">
                    <a:lumMod val="50000"/>
                  </a:schemeClr>
                </a:solidFill>
                <a:latin typeface="Times New Roman" panose="02020603050405020304" pitchFamily="18" charset="0"/>
                <a:cs typeface="Times New Roman" panose="02020603050405020304" pitchFamily="18" charset="0"/>
              </a:rPr>
              <a:t>Орфографические ошибки</a:t>
            </a:r>
            <a:r>
              <a:rPr lang="ru-RU" sz="2000" dirty="0"/>
              <a:t/>
            </a:r>
            <a:br>
              <a:rPr lang="ru-RU" sz="2000" dirty="0"/>
            </a:br>
            <a:endParaRPr lang="ru-RU" sz="2000" dirty="0">
              <a:latin typeface="Times New Roman" panose="02020603050405020304" pitchFamily="18" charset="0"/>
              <a:cs typeface="Times New Roman" panose="02020603050405020304" pitchFamily="18" charset="0"/>
            </a:endParaRPr>
          </a:p>
        </p:txBody>
      </p:sp>
      <p:graphicFrame>
        <p:nvGraphicFramePr>
          <p:cNvPr id="6" name="Объект 5"/>
          <p:cNvGraphicFramePr>
            <a:graphicFrameLocks noGrp="1"/>
          </p:cNvGraphicFramePr>
          <p:nvPr>
            <p:ph idx="1"/>
            <p:extLst>
              <p:ext uri="{D42A27DB-BD31-4B8C-83A1-F6EECF244321}">
                <p14:modId xmlns:p14="http://schemas.microsoft.com/office/powerpoint/2010/main" val="3478564337"/>
              </p:ext>
            </p:extLst>
          </p:nvPr>
        </p:nvGraphicFramePr>
        <p:xfrm>
          <a:off x="1096963" y="1846263"/>
          <a:ext cx="10058400" cy="3302000"/>
        </p:xfrm>
        <a:graphic>
          <a:graphicData uri="http://schemas.openxmlformats.org/drawingml/2006/table">
            <a:tbl>
              <a:tblPr firstRow="1" bandRow="1">
                <a:tableStyleId>{5C22544A-7EE6-4342-B048-85BDC9FD1C3A}</a:tableStyleId>
              </a:tblPr>
              <a:tblGrid>
                <a:gridCol w="750310"/>
                <a:gridCol w="4572000"/>
                <a:gridCol w="4736090"/>
              </a:tblGrid>
              <a:tr h="370840">
                <a:tc>
                  <a:txBody>
                    <a:bodyPr/>
                    <a:lstStyle/>
                    <a:p>
                      <a:r>
                        <a:rPr lang="ru-RU" dirty="0" smtClean="0">
                          <a:solidFill>
                            <a:schemeClr val="tx1">
                              <a:lumMod val="85000"/>
                              <a:lumOff val="15000"/>
                            </a:schemeClr>
                          </a:solidFill>
                          <a:latin typeface="Times New Roman" panose="02020603050405020304" pitchFamily="18" charset="0"/>
                          <a:cs typeface="Times New Roman" panose="02020603050405020304" pitchFamily="18" charset="0"/>
                        </a:rPr>
                        <a:t>№</a:t>
                      </a:r>
                      <a:endParaRPr lang="ru-RU" dirty="0">
                        <a:solidFill>
                          <a:schemeClr val="tx1">
                            <a:lumMod val="85000"/>
                            <a:lumOff val="15000"/>
                          </a:schemeClr>
                        </a:solidFill>
                        <a:latin typeface="Times New Roman" panose="02020603050405020304" pitchFamily="18" charset="0"/>
                        <a:cs typeface="Times New Roman" panose="02020603050405020304" pitchFamily="18" charset="0"/>
                      </a:endParaRPr>
                    </a:p>
                  </a:txBody>
                  <a:tcPr>
                    <a:solidFill>
                      <a:schemeClr val="bg2"/>
                    </a:solidFill>
                  </a:tcPr>
                </a:tc>
                <a:tc>
                  <a:txBody>
                    <a:bodyPr/>
                    <a:lstStyle/>
                    <a:p>
                      <a:r>
                        <a:rPr lang="ru-RU" dirty="0" smtClean="0">
                          <a:solidFill>
                            <a:schemeClr val="tx1">
                              <a:lumMod val="85000"/>
                              <a:lumOff val="15000"/>
                            </a:schemeClr>
                          </a:solidFill>
                          <a:latin typeface="Times New Roman" panose="02020603050405020304" pitchFamily="18" charset="0"/>
                          <a:cs typeface="Times New Roman" panose="02020603050405020304" pitchFamily="18" charset="0"/>
                        </a:rPr>
                        <a:t>Тип ошибки</a:t>
                      </a:r>
                      <a:endParaRPr lang="ru-RU" dirty="0">
                        <a:solidFill>
                          <a:schemeClr val="tx1">
                            <a:lumMod val="85000"/>
                            <a:lumOff val="15000"/>
                          </a:schemeClr>
                        </a:solidFill>
                        <a:latin typeface="Times New Roman" panose="02020603050405020304" pitchFamily="18" charset="0"/>
                        <a:cs typeface="Times New Roman" panose="02020603050405020304" pitchFamily="18" charset="0"/>
                      </a:endParaRPr>
                    </a:p>
                  </a:txBody>
                  <a:tcPr>
                    <a:solidFill>
                      <a:schemeClr val="bg2"/>
                    </a:solidFill>
                  </a:tcPr>
                </a:tc>
                <a:tc>
                  <a:txBody>
                    <a:bodyPr/>
                    <a:lstStyle/>
                    <a:p>
                      <a:r>
                        <a:rPr lang="ru-RU" dirty="0" smtClean="0">
                          <a:solidFill>
                            <a:schemeClr val="tx1">
                              <a:lumMod val="85000"/>
                              <a:lumOff val="15000"/>
                            </a:schemeClr>
                          </a:solidFill>
                          <a:latin typeface="Times New Roman" panose="02020603050405020304" pitchFamily="18" charset="0"/>
                          <a:cs typeface="Times New Roman" panose="02020603050405020304" pitchFamily="18" charset="0"/>
                        </a:rPr>
                        <a:t>Примеры ошибки</a:t>
                      </a:r>
                      <a:endParaRPr lang="ru-RU" dirty="0">
                        <a:solidFill>
                          <a:schemeClr val="tx1">
                            <a:lumMod val="85000"/>
                            <a:lumOff val="15000"/>
                          </a:schemeClr>
                        </a:solidFill>
                        <a:latin typeface="Times New Roman" panose="02020603050405020304" pitchFamily="18" charset="0"/>
                        <a:cs typeface="Times New Roman" panose="02020603050405020304" pitchFamily="18" charset="0"/>
                      </a:endParaRPr>
                    </a:p>
                  </a:txBody>
                  <a:tcPr>
                    <a:solidFill>
                      <a:schemeClr val="bg2"/>
                    </a:solidFill>
                  </a:tcPr>
                </a:tc>
              </a:tr>
              <a:tr h="370840">
                <a:tc>
                  <a:txBody>
                    <a:bodyPr/>
                    <a:lstStyle/>
                    <a:p>
                      <a:r>
                        <a:rPr lang="ru-RU" dirty="0" smtClean="0">
                          <a:latin typeface="Times New Roman" panose="02020603050405020304" pitchFamily="18" charset="0"/>
                          <a:cs typeface="Times New Roman" panose="02020603050405020304" pitchFamily="18" charset="0"/>
                        </a:rPr>
                        <a:t>1</a:t>
                      </a:r>
                      <a:endParaRPr lang="ru-RU" dirty="0">
                        <a:latin typeface="Times New Roman" panose="02020603050405020304" pitchFamily="18" charset="0"/>
                        <a:cs typeface="Times New Roman" panose="02020603050405020304" pitchFamily="18" charset="0"/>
                      </a:endParaRPr>
                    </a:p>
                  </a:txBody>
                  <a:tcPr/>
                </a:tc>
                <a:tc>
                  <a:txBody>
                    <a:bodyPr/>
                    <a:lstStyle/>
                    <a:p>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Правописание Ь после шипящих на конце имён существительных.</a:t>
                      </a:r>
                      <a:endParaRPr lang="ru-RU" dirty="0">
                        <a:latin typeface="Times New Roman" panose="02020603050405020304" pitchFamily="18" charset="0"/>
                        <a:cs typeface="Times New Roman" panose="02020603050405020304" pitchFamily="18" charset="0"/>
                      </a:endParaRPr>
                    </a:p>
                  </a:txBody>
                  <a:tcPr/>
                </a:tc>
                <a:tc>
                  <a:txBody>
                    <a:bodyPr/>
                    <a:lstStyle/>
                    <a:p>
                      <a:r>
                        <a:rPr lang="ru-RU" i="1" dirty="0" err="1" smtClean="0">
                          <a:latin typeface="Times New Roman" panose="02020603050405020304" pitchFamily="18" charset="0"/>
                          <a:cs typeface="Times New Roman" panose="02020603050405020304" pitchFamily="18" charset="0"/>
                        </a:rPr>
                        <a:t>Товарищ</a:t>
                      </a:r>
                      <a:r>
                        <a:rPr lang="ru-RU" b="1" i="1" dirty="0" err="1" smtClean="0">
                          <a:latin typeface="Times New Roman" panose="02020603050405020304" pitchFamily="18" charset="0"/>
                          <a:cs typeface="Times New Roman" panose="02020603050405020304" pitchFamily="18" charset="0"/>
                        </a:rPr>
                        <a:t>ь</a:t>
                      </a:r>
                      <a:r>
                        <a:rPr lang="ru-RU" i="1" dirty="0" smtClean="0">
                          <a:latin typeface="Times New Roman" panose="02020603050405020304" pitchFamily="18" charset="0"/>
                          <a:cs typeface="Times New Roman" panose="02020603050405020304" pitchFamily="18" charset="0"/>
                        </a:rPr>
                        <a:t>, </a:t>
                      </a:r>
                      <a:r>
                        <a:rPr lang="ru-RU" i="1" dirty="0" err="1" smtClean="0">
                          <a:latin typeface="Times New Roman" panose="02020603050405020304" pitchFamily="18" charset="0"/>
                          <a:cs typeface="Times New Roman" panose="02020603050405020304" pitchFamily="18" charset="0"/>
                        </a:rPr>
                        <a:t>встреч</a:t>
                      </a:r>
                      <a:r>
                        <a:rPr lang="ru-RU" b="1" i="1" dirty="0" err="1" smtClean="0">
                          <a:latin typeface="Times New Roman" panose="02020603050405020304" pitchFamily="18" charset="0"/>
                          <a:cs typeface="Times New Roman" panose="02020603050405020304" pitchFamily="18" charset="0"/>
                        </a:rPr>
                        <a:t>ь</a:t>
                      </a:r>
                      <a:r>
                        <a:rPr lang="ru-RU" b="1" i="1" dirty="0" smtClean="0">
                          <a:latin typeface="Times New Roman" panose="02020603050405020304" pitchFamily="18" charset="0"/>
                          <a:cs typeface="Times New Roman" panose="02020603050405020304" pitchFamily="18" charset="0"/>
                        </a:rPr>
                        <a:t> </a:t>
                      </a:r>
                      <a:endParaRPr lang="ru-RU" b="1" i="1" dirty="0">
                        <a:latin typeface="Times New Roman" panose="02020603050405020304" pitchFamily="18" charset="0"/>
                        <a:cs typeface="Times New Roman" panose="02020603050405020304" pitchFamily="18" charset="0"/>
                      </a:endParaRPr>
                    </a:p>
                  </a:txBody>
                  <a:tcPr/>
                </a:tc>
              </a:tr>
              <a:tr h="370840">
                <a:tc>
                  <a:txBody>
                    <a:bodyPr/>
                    <a:lstStyle/>
                    <a:p>
                      <a:r>
                        <a:rPr lang="ru-RU" dirty="0" smtClean="0">
                          <a:latin typeface="Times New Roman" panose="02020603050405020304" pitchFamily="18" charset="0"/>
                          <a:cs typeface="Times New Roman" panose="02020603050405020304" pitchFamily="18" charset="0"/>
                        </a:rPr>
                        <a:t>2</a:t>
                      </a:r>
                      <a:endParaRPr lang="ru-RU" dirty="0">
                        <a:latin typeface="Times New Roman" panose="02020603050405020304" pitchFamily="18" charset="0"/>
                        <a:cs typeface="Times New Roman" panose="02020603050405020304" pitchFamily="18" charset="0"/>
                      </a:endParaRPr>
                    </a:p>
                  </a:txBody>
                  <a:tcPr/>
                </a:tc>
                <a:tc>
                  <a:txBody>
                    <a:bodyPr/>
                    <a:lstStyle/>
                    <a:p>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Правописание –</a:t>
                      </a:r>
                      <a:r>
                        <a:rPr lang="ru-RU" sz="1800" kern="1200" dirty="0" err="1" smtClean="0">
                          <a:solidFill>
                            <a:schemeClr val="dk1"/>
                          </a:solidFill>
                          <a:effectLst/>
                          <a:latin typeface="Times New Roman" panose="02020603050405020304" pitchFamily="18" charset="0"/>
                          <a:ea typeface="+mn-ea"/>
                          <a:cs typeface="Times New Roman" panose="02020603050405020304" pitchFamily="18" charset="0"/>
                        </a:rPr>
                        <a:t>тся</a:t>
                      </a:r>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 и –</a:t>
                      </a:r>
                      <a:r>
                        <a:rPr lang="ru-RU" sz="1800" kern="1200" dirty="0" err="1" smtClean="0">
                          <a:solidFill>
                            <a:schemeClr val="dk1"/>
                          </a:solidFill>
                          <a:effectLst/>
                          <a:latin typeface="Times New Roman" panose="02020603050405020304" pitchFamily="18" charset="0"/>
                          <a:ea typeface="+mn-ea"/>
                          <a:cs typeface="Times New Roman" panose="02020603050405020304" pitchFamily="18" charset="0"/>
                        </a:rPr>
                        <a:t>ться</a:t>
                      </a:r>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 в глаголах.</a:t>
                      </a:r>
                      <a:endParaRPr lang="ru-RU" dirty="0">
                        <a:latin typeface="Times New Roman" panose="02020603050405020304" pitchFamily="18" charset="0"/>
                        <a:cs typeface="Times New Roman" panose="02020603050405020304" pitchFamily="18" charset="0"/>
                      </a:endParaRPr>
                    </a:p>
                  </a:txBody>
                  <a:tcPr/>
                </a:tc>
                <a:tc>
                  <a:txBody>
                    <a:bodyPr/>
                    <a:lstStyle/>
                    <a:p>
                      <a:r>
                        <a:rPr lang="ru-RU" sz="1800" kern="1200" dirty="0" err="1" smtClean="0">
                          <a:solidFill>
                            <a:schemeClr val="dk1"/>
                          </a:solidFill>
                          <a:effectLst/>
                          <a:latin typeface="Times New Roman" panose="02020603050405020304" pitchFamily="18" charset="0"/>
                          <a:ea typeface="+mn-ea"/>
                          <a:cs typeface="Times New Roman" panose="02020603050405020304" pitchFamily="18" charset="0"/>
                        </a:rPr>
                        <a:t>Хочет</a:t>
                      </a:r>
                      <a:r>
                        <a:rPr lang="ru-RU" sz="1800" b="1" kern="1200" dirty="0" err="1" smtClean="0">
                          <a:solidFill>
                            <a:schemeClr val="dk1"/>
                          </a:solidFill>
                          <a:effectLst/>
                          <a:latin typeface="Times New Roman" panose="02020603050405020304" pitchFamily="18" charset="0"/>
                          <a:ea typeface="+mn-ea"/>
                          <a:cs typeface="Times New Roman" panose="02020603050405020304" pitchFamily="18" charset="0"/>
                        </a:rPr>
                        <a:t>ь</a:t>
                      </a:r>
                      <a:r>
                        <a:rPr lang="ru-RU" sz="1800" kern="1200" dirty="0" err="1" smtClean="0">
                          <a:solidFill>
                            <a:schemeClr val="dk1"/>
                          </a:solidFill>
                          <a:effectLst/>
                          <a:latin typeface="Times New Roman" panose="02020603050405020304" pitchFamily="18" charset="0"/>
                          <a:ea typeface="+mn-ea"/>
                          <a:cs typeface="Times New Roman" panose="02020603050405020304" pitchFamily="18" charset="0"/>
                        </a:rPr>
                        <a:t>ся</a:t>
                      </a:r>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 (ответить), (начинает) заботи</a:t>
                      </a:r>
                      <a:r>
                        <a:rPr lang="ru-RU" sz="1800" b="1" kern="1200" dirty="0" smtClean="0">
                          <a:solidFill>
                            <a:schemeClr val="dk1"/>
                          </a:solidFill>
                          <a:effectLst/>
                          <a:latin typeface="Times New Roman" panose="02020603050405020304" pitchFamily="18" charset="0"/>
                          <a:ea typeface="+mn-ea"/>
                          <a:cs typeface="Times New Roman" panose="02020603050405020304" pitchFamily="18" charset="0"/>
                        </a:rPr>
                        <a:t>тся</a:t>
                      </a:r>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 и относи</a:t>
                      </a:r>
                      <a:r>
                        <a:rPr lang="ru-RU" sz="1800" b="1" kern="1200" dirty="0" smtClean="0">
                          <a:solidFill>
                            <a:schemeClr val="dk1"/>
                          </a:solidFill>
                          <a:effectLst/>
                          <a:latin typeface="Times New Roman" panose="02020603050405020304" pitchFamily="18" charset="0"/>
                          <a:ea typeface="+mn-ea"/>
                          <a:cs typeface="Times New Roman" panose="02020603050405020304" pitchFamily="18" charset="0"/>
                        </a:rPr>
                        <a:t>тся</a:t>
                      </a:r>
                      <a:endParaRPr lang="ru-RU" dirty="0">
                        <a:latin typeface="Times New Roman" panose="02020603050405020304" pitchFamily="18" charset="0"/>
                        <a:cs typeface="Times New Roman" panose="02020603050405020304" pitchFamily="18" charset="0"/>
                      </a:endParaRPr>
                    </a:p>
                  </a:txBody>
                  <a:tcPr/>
                </a:tc>
              </a:tr>
              <a:tr h="370840">
                <a:tc>
                  <a:txBody>
                    <a:bodyPr/>
                    <a:lstStyle/>
                    <a:p>
                      <a:r>
                        <a:rPr lang="ru-RU" dirty="0" smtClean="0">
                          <a:latin typeface="Times New Roman" panose="02020603050405020304" pitchFamily="18" charset="0"/>
                          <a:cs typeface="Times New Roman" panose="02020603050405020304" pitchFamily="18" charset="0"/>
                        </a:rPr>
                        <a:t>3</a:t>
                      </a:r>
                      <a:endParaRPr lang="ru-RU" dirty="0">
                        <a:latin typeface="Times New Roman" panose="02020603050405020304" pitchFamily="18" charset="0"/>
                        <a:cs typeface="Times New Roman" panose="02020603050405020304" pitchFamily="18" charset="0"/>
                      </a:endParaRPr>
                    </a:p>
                  </a:txBody>
                  <a:tcPr/>
                </a:tc>
                <a:tc>
                  <a:txBody>
                    <a:bodyPr/>
                    <a:lstStyle/>
                    <a:p>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Дефис в наречиях.</a:t>
                      </a:r>
                      <a:endParaRPr lang="ru-RU" dirty="0">
                        <a:latin typeface="Times New Roman" panose="02020603050405020304" pitchFamily="18" charset="0"/>
                        <a:cs typeface="Times New Roman" panose="02020603050405020304" pitchFamily="18" charset="0"/>
                      </a:endParaRPr>
                    </a:p>
                  </a:txBody>
                  <a:tcPr/>
                </a:tc>
                <a:tc>
                  <a:txBody>
                    <a:bodyPr/>
                    <a:lstStyle/>
                    <a:p>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По</a:t>
                      </a:r>
                      <a:r>
                        <a:rPr lang="ru-RU" sz="1800" b="1" kern="1200" dirty="0" smtClean="0">
                          <a:solidFill>
                            <a:schemeClr val="dk1"/>
                          </a:solidFill>
                          <a:effectLst/>
                          <a:latin typeface="Times New Roman" panose="02020603050405020304" pitchFamily="18" charset="0"/>
                          <a:ea typeface="+mn-ea"/>
                          <a:cs typeface="Times New Roman" panose="02020603050405020304" pitchFamily="18" charset="0"/>
                        </a:rPr>
                        <a:t>_</a:t>
                      </a:r>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 настоящему (счастлив), по</a:t>
                      </a:r>
                      <a:r>
                        <a:rPr lang="ru-RU" sz="1800" b="1" kern="1200" dirty="0" smtClean="0">
                          <a:solidFill>
                            <a:schemeClr val="dk1"/>
                          </a:solidFill>
                          <a:effectLst/>
                          <a:latin typeface="Times New Roman" panose="02020603050405020304" pitchFamily="18" charset="0"/>
                          <a:ea typeface="+mn-ea"/>
                          <a:cs typeface="Times New Roman" panose="02020603050405020304" pitchFamily="18" charset="0"/>
                        </a:rPr>
                        <a:t>_</a:t>
                      </a:r>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 своему (понимает)</a:t>
                      </a:r>
                      <a:endParaRPr lang="ru-RU" dirty="0">
                        <a:latin typeface="Times New Roman" panose="02020603050405020304" pitchFamily="18" charset="0"/>
                        <a:cs typeface="Times New Roman" panose="02020603050405020304" pitchFamily="18" charset="0"/>
                      </a:endParaRPr>
                    </a:p>
                  </a:txBody>
                  <a:tcPr/>
                </a:tc>
              </a:tr>
              <a:tr h="370840">
                <a:tc>
                  <a:txBody>
                    <a:bodyPr/>
                    <a:lstStyle/>
                    <a:p>
                      <a:r>
                        <a:rPr lang="ru-RU" dirty="0" smtClean="0">
                          <a:latin typeface="Times New Roman" panose="02020603050405020304" pitchFamily="18" charset="0"/>
                          <a:cs typeface="Times New Roman" panose="02020603050405020304" pitchFamily="18" charset="0"/>
                        </a:rPr>
                        <a:t>4</a:t>
                      </a:r>
                      <a:endParaRPr lang="ru-RU" dirty="0">
                        <a:latin typeface="Times New Roman" panose="02020603050405020304" pitchFamily="18" charset="0"/>
                        <a:cs typeface="Times New Roman" panose="02020603050405020304" pitchFamily="18" charset="0"/>
                      </a:endParaRPr>
                    </a:p>
                  </a:txBody>
                  <a:tcPr/>
                </a:tc>
                <a:tc>
                  <a:txBody>
                    <a:bodyPr/>
                    <a:lstStyle/>
                    <a:p>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Правописание личных окончаний глаголов.</a:t>
                      </a:r>
                      <a:endParaRPr lang="ru-RU" dirty="0">
                        <a:latin typeface="Times New Roman" panose="02020603050405020304" pitchFamily="18" charset="0"/>
                        <a:cs typeface="Times New Roman" panose="02020603050405020304" pitchFamily="18" charset="0"/>
                      </a:endParaRPr>
                    </a:p>
                  </a:txBody>
                  <a:tcPr/>
                </a:tc>
                <a:tc>
                  <a:txBody>
                    <a:bodyPr/>
                    <a:lstStyle/>
                    <a:p>
                      <a:r>
                        <a:rPr lang="ru-RU" sz="1800" kern="1200" dirty="0" err="1" smtClean="0">
                          <a:solidFill>
                            <a:schemeClr val="dk1"/>
                          </a:solidFill>
                          <a:effectLst/>
                          <a:latin typeface="Times New Roman" panose="02020603050405020304" pitchFamily="18" charset="0"/>
                          <a:ea typeface="+mn-ea"/>
                          <a:cs typeface="Times New Roman" panose="02020603050405020304" pitchFamily="18" charset="0"/>
                        </a:rPr>
                        <a:t>Вид</a:t>
                      </a:r>
                      <a:r>
                        <a:rPr lang="ru-RU" sz="1800" b="1" kern="1200" dirty="0" err="1" smtClean="0">
                          <a:solidFill>
                            <a:schemeClr val="dk1"/>
                          </a:solidFill>
                          <a:effectLst/>
                          <a:latin typeface="Times New Roman" panose="02020603050405020304" pitchFamily="18" charset="0"/>
                          <a:ea typeface="+mn-ea"/>
                          <a:cs typeface="Times New Roman" panose="02020603050405020304" pitchFamily="18" charset="0"/>
                        </a:rPr>
                        <a:t>е</a:t>
                      </a:r>
                      <a:r>
                        <a:rPr lang="ru-RU" sz="1800" kern="1200" dirty="0" err="1" smtClean="0">
                          <a:solidFill>
                            <a:schemeClr val="dk1"/>
                          </a:solidFill>
                          <a:effectLst/>
                          <a:latin typeface="Times New Roman" panose="02020603050405020304" pitchFamily="18" charset="0"/>
                          <a:ea typeface="+mn-ea"/>
                          <a:cs typeface="Times New Roman" panose="02020603050405020304" pitchFamily="18" charset="0"/>
                        </a:rPr>
                        <a:t>т</a:t>
                      </a:r>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1800" kern="1200" dirty="0" err="1" smtClean="0">
                          <a:solidFill>
                            <a:schemeClr val="dk1"/>
                          </a:solidFill>
                          <a:effectLst/>
                          <a:latin typeface="Times New Roman" panose="02020603050405020304" pitchFamily="18" charset="0"/>
                          <a:ea typeface="+mn-ea"/>
                          <a:cs typeface="Times New Roman" panose="02020603050405020304" pitchFamily="18" charset="0"/>
                        </a:rPr>
                        <a:t>попада</a:t>
                      </a:r>
                      <a:r>
                        <a:rPr lang="ru-RU" sz="1800" b="1" kern="1200" dirty="0" err="1" smtClean="0">
                          <a:solidFill>
                            <a:schemeClr val="dk1"/>
                          </a:solidFill>
                          <a:effectLst/>
                          <a:latin typeface="Times New Roman" panose="02020603050405020304" pitchFamily="18" charset="0"/>
                          <a:ea typeface="+mn-ea"/>
                          <a:cs typeface="Times New Roman" panose="02020603050405020304" pitchFamily="18" charset="0"/>
                        </a:rPr>
                        <a:t>и</a:t>
                      </a:r>
                      <a:r>
                        <a:rPr lang="ru-RU" sz="1800" kern="1200" dirty="0" err="1" smtClean="0">
                          <a:solidFill>
                            <a:schemeClr val="dk1"/>
                          </a:solidFill>
                          <a:effectLst/>
                          <a:latin typeface="Times New Roman" panose="02020603050405020304" pitchFamily="18" charset="0"/>
                          <a:ea typeface="+mn-ea"/>
                          <a:cs typeface="Times New Roman" panose="02020603050405020304" pitchFamily="18" charset="0"/>
                        </a:rPr>
                        <a:t>т</a:t>
                      </a:r>
                      <a:endParaRPr lang="ru-RU" dirty="0">
                        <a:latin typeface="Times New Roman" panose="02020603050405020304" pitchFamily="18" charset="0"/>
                        <a:cs typeface="Times New Roman" panose="02020603050405020304" pitchFamily="18" charset="0"/>
                      </a:endParaRPr>
                    </a:p>
                  </a:txBody>
                  <a:tcPr/>
                </a:tc>
              </a:tr>
              <a:tr h="370840">
                <a:tc>
                  <a:txBody>
                    <a:bodyPr/>
                    <a:lstStyle/>
                    <a:p>
                      <a:r>
                        <a:rPr lang="ru-RU" dirty="0" smtClean="0">
                          <a:latin typeface="Times New Roman" panose="02020603050405020304" pitchFamily="18" charset="0"/>
                          <a:cs typeface="Times New Roman" panose="02020603050405020304" pitchFamily="18" charset="0"/>
                        </a:rPr>
                        <a:t>5</a:t>
                      </a:r>
                      <a:endParaRPr lang="ru-RU" dirty="0">
                        <a:latin typeface="Times New Roman" panose="02020603050405020304" pitchFamily="18" charset="0"/>
                        <a:cs typeface="Times New Roman" panose="02020603050405020304" pitchFamily="18" charset="0"/>
                      </a:endParaRPr>
                    </a:p>
                  </a:txBody>
                  <a:tcPr/>
                </a:tc>
                <a:tc>
                  <a:txBody>
                    <a:bodyPr/>
                    <a:lstStyle/>
                    <a:p>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Правописание падежных окончаний имен существительных.</a:t>
                      </a:r>
                      <a:endParaRPr lang="ru-RU" dirty="0">
                        <a:latin typeface="Times New Roman" panose="02020603050405020304" pitchFamily="18" charset="0"/>
                        <a:cs typeface="Times New Roman" panose="02020603050405020304" pitchFamily="18" charset="0"/>
                      </a:endParaRPr>
                    </a:p>
                  </a:txBody>
                  <a:tcPr/>
                </a:tc>
                <a:tc>
                  <a:txBody>
                    <a:bodyPr/>
                    <a:lstStyle/>
                    <a:p>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(приводит) к </a:t>
                      </a:r>
                      <a:r>
                        <a:rPr lang="ru-RU" sz="1800" kern="1200" dirty="0" err="1" smtClean="0">
                          <a:solidFill>
                            <a:schemeClr val="dk1"/>
                          </a:solidFill>
                          <a:effectLst/>
                          <a:latin typeface="Times New Roman" panose="02020603050405020304" pitchFamily="18" charset="0"/>
                          <a:ea typeface="+mn-ea"/>
                          <a:cs typeface="Times New Roman" panose="02020603050405020304" pitchFamily="18" charset="0"/>
                        </a:rPr>
                        <a:t>трагеди</a:t>
                      </a:r>
                      <a:r>
                        <a:rPr lang="ru-RU" sz="1800" b="1" kern="1200" dirty="0" err="1" smtClean="0">
                          <a:solidFill>
                            <a:schemeClr val="dk1"/>
                          </a:solidFill>
                          <a:effectLst/>
                          <a:latin typeface="Times New Roman" panose="02020603050405020304" pitchFamily="18" charset="0"/>
                          <a:ea typeface="+mn-ea"/>
                          <a:cs typeface="Times New Roman" panose="02020603050405020304" pitchFamily="18" charset="0"/>
                        </a:rPr>
                        <a:t>е</a:t>
                      </a:r>
                      <a:r>
                        <a:rPr lang="ru-RU" sz="1800" b="1" kern="1200" dirty="0" smtClean="0">
                          <a:solidFill>
                            <a:schemeClr val="dk1"/>
                          </a:solidFill>
                          <a:effectLst/>
                          <a:latin typeface="Times New Roman" panose="02020603050405020304" pitchFamily="18" charset="0"/>
                          <a:ea typeface="+mn-ea"/>
                          <a:cs typeface="Times New Roman" panose="02020603050405020304" pitchFamily="18" charset="0"/>
                        </a:rPr>
                        <a:t>, </a:t>
                      </a:r>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в романе-эпопе</a:t>
                      </a:r>
                      <a:r>
                        <a:rPr lang="ru-RU" sz="1800" b="1" kern="1200" dirty="0" smtClean="0">
                          <a:solidFill>
                            <a:schemeClr val="dk1"/>
                          </a:solidFill>
                          <a:effectLst/>
                          <a:latin typeface="Times New Roman" panose="02020603050405020304" pitchFamily="18" charset="0"/>
                          <a:ea typeface="+mn-ea"/>
                          <a:cs typeface="Times New Roman" panose="02020603050405020304" pitchFamily="18" charset="0"/>
                        </a:rPr>
                        <a:t>и</a:t>
                      </a:r>
                      <a:endParaRPr lang="ru-RU"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16616980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7280" y="286603"/>
            <a:ext cx="10058400" cy="886415"/>
          </a:xfrm>
        </p:spPr>
        <p:txBody>
          <a:bodyPr>
            <a:normAutofit/>
          </a:bodyPr>
          <a:lstStyle/>
          <a:p>
            <a:r>
              <a:rPr lang="ru-RU" sz="2400" b="1" dirty="0" smtClean="0">
                <a:solidFill>
                  <a:schemeClr val="bg2">
                    <a:lumMod val="50000"/>
                  </a:schemeClr>
                </a:solidFill>
                <a:latin typeface="Times New Roman" panose="02020603050405020304" pitchFamily="18" charset="0"/>
                <a:cs typeface="Times New Roman" panose="02020603050405020304" pitchFamily="18" charset="0"/>
              </a:rPr>
              <a:t>Пунктуационные ошибки</a:t>
            </a:r>
            <a:endParaRPr lang="ru-RU" sz="2400" b="1" dirty="0">
              <a:solidFill>
                <a:schemeClr val="bg2">
                  <a:lumMod val="50000"/>
                </a:schemeClr>
              </a:solidFill>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330394929"/>
              </p:ext>
            </p:extLst>
          </p:nvPr>
        </p:nvGraphicFramePr>
        <p:xfrm>
          <a:off x="748146" y="1533237"/>
          <a:ext cx="10954328" cy="4804274"/>
        </p:xfrm>
        <a:graphic>
          <a:graphicData uri="http://schemas.openxmlformats.org/drawingml/2006/table">
            <a:tbl>
              <a:tblPr firstRow="1" bandRow="1">
                <a:tableStyleId>{5C22544A-7EE6-4342-B048-85BDC9FD1C3A}</a:tableStyleId>
              </a:tblPr>
              <a:tblGrid>
                <a:gridCol w="572654"/>
                <a:gridCol w="4156364"/>
                <a:gridCol w="6225310"/>
              </a:tblGrid>
              <a:tr h="519444">
                <a:tc>
                  <a:txBody>
                    <a:bodyPr/>
                    <a:lstStyle/>
                    <a:p>
                      <a:endParaRPr lang="ru-RU" dirty="0">
                        <a:solidFill>
                          <a:schemeClr val="tx1"/>
                        </a:solidFill>
                        <a:latin typeface="Times New Roman" panose="02020603050405020304" pitchFamily="18" charset="0"/>
                        <a:cs typeface="Times New Roman" panose="02020603050405020304" pitchFamily="18" charset="0"/>
                      </a:endParaRPr>
                    </a:p>
                  </a:txBody>
                  <a:tcPr>
                    <a:solidFill>
                      <a:schemeClr val="bg2"/>
                    </a:solidFill>
                  </a:tcPr>
                </a:tc>
                <a:tc>
                  <a:txBody>
                    <a:bodyPr/>
                    <a:lstStyle/>
                    <a:p>
                      <a:r>
                        <a:rPr lang="ru-RU" dirty="0" smtClean="0">
                          <a:solidFill>
                            <a:schemeClr val="tx1"/>
                          </a:solidFill>
                          <a:latin typeface="Times New Roman" panose="02020603050405020304" pitchFamily="18" charset="0"/>
                          <a:cs typeface="Times New Roman" panose="02020603050405020304" pitchFamily="18" charset="0"/>
                        </a:rPr>
                        <a:t>Тип ошибки</a:t>
                      </a:r>
                      <a:endParaRPr lang="ru-RU" dirty="0">
                        <a:solidFill>
                          <a:schemeClr val="tx1"/>
                        </a:solidFill>
                        <a:latin typeface="Times New Roman" panose="02020603050405020304" pitchFamily="18" charset="0"/>
                        <a:cs typeface="Times New Roman" panose="02020603050405020304" pitchFamily="18" charset="0"/>
                      </a:endParaRPr>
                    </a:p>
                  </a:txBody>
                  <a:tcPr>
                    <a:solidFill>
                      <a:schemeClr val="bg2"/>
                    </a:solidFill>
                  </a:tcPr>
                </a:tc>
                <a:tc>
                  <a:txBody>
                    <a:bodyPr/>
                    <a:lstStyle/>
                    <a:p>
                      <a:r>
                        <a:rPr lang="ru-RU" dirty="0" smtClean="0">
                          <a:solidFill>
                            <a:schemeClr val="tx1"/>
                          </a:solidFill>
                          <a:latin typeface="Times New Roman" panose="02020603050405020304" pitchFamily="18" charset="0"/>
                          <a:cs typeface="Times New Roman" panose="02020603050405020304" pitchFamily="18" charset="0"/>
                        </a:rPr>
                        <a:t>Примеры ошибки</a:t>
                      </a:r>
                      <a:endParaRPr lang="ru-RU" dirty="0">
                        <a:solidFill>
                          <a:schemeClr val="tx1"/>
                        </a:solidFill>
                        <a:latin typeface="Times New Roman" panose="02020603050405020304" pitchFamily="18" charset="0"/>
                        <a:cs typeface="Times New Roman" panose="02020603050405020304" pitchFamily="18" charset="0"/>
                      </a:endParaRPr>
                    </a:p>
                  </a:txBody>
                  <a:tcPr>
                    <a:solidFill>
                      <a:schemeClr val="bg2"/>
                    </a:solidFill>
                  </a:tcPr>
                </a:tc>
              </a:tr>
              <a:tr h="1442480">
                <a:tc>
                  <a:txBody>
                    <a:bodyPr/>
                    <a:lstStyle/>
                    <a:p>
                      <a:r>
                        <a:rPr lang="ru-RU" dirty="0" smtClean="0">
                          <a:latin typeface="Times New Roman" panose="02020603050405020304" pitchFamily="18" charset="0"/>
                          <a:cs typeface="Times New Roman" panose="02020603050405020304" pitchFamily="18" charset="0"/>
                        </a:rPr>
                        <a:t>1</a:t>
                      </a:r>
                      <a:endParaRPr lang="ru-RU" dirty="0">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c>
                  <a:txBody>
                    <a:bodyPr/>
                    <a:lstStyle/>
                    <a:p>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 Пунктуация в сложноподчиненных предложениях.</a:t>
                      </a:r>
                      <a:endParaRPr lang="ru-RU" dirty="0">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c>
                  <a:txBody>
                    <a:bodyPr/>
                    <a:lstStyle/>
                    <a:p>
                      <a:r>
                        <a:rPr lang="ru-RU" sz="1800" i="1" kern="1200" dirty="0" smtClean="0">
                          <a:solidFill>
                            <a:schemeClr val="dk1"/>
                          </a:solidFill>
                          <a:effectLst/>
                          <a:latin typeface="Times New Roman" panose="02020603050405020304" pitchFamily="18" charset="0"/>
                          <a:ea typeface="+mn-ea"/>
                          <a:cs typeface="Times New Roman" panose="02020603050405020304" pitchFamily="18" charset="0"/>
                        </a:rPr>
                        <a:t>И это желание для Катерины важнее жизни, потому что те условия в которых она жила не могли сделать ее счастливой.</a:t>
                      </a:r>
                    </a:p>
                    <a:p>
                      <a:r>
                        <a:rPr lang="ru-RU" sz="1800" i="1" kern="1200" dirty="0" smtClean="0">
                          <a:solidFill>
                            <a:schemeClr val="dk1"/>
                          </a:solidFill>
                          <a:effectLst/>
                          <a:latin typeface="Times New Roman" panose="02020603050405020304" pitchFamily="18" charset="0"/>
                          <a:ea typeface="+mn-ea"/>
                          <a:cs typeface="Times New Roman" panose="02020603050405020304" pitchFamily="18" charset="0"/>
                        </a:rPr>
                        <a:t>Пьер Безухов помогает всем чем может раненым солдатам…</a:t>
                      </a:r>
                      <a:endParaRPr lang="ru-RU" i="1" dirty="0">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r>
              <a:tr h="631085">
                <a:tc>
                  <a:txBody>
                    <a:bodyPr/>
                    <a:lstStyle/>
                    <a:p>
                      <a:r>
                        <a:rPr lang="ru-RU" dirty="0" smtClean="0">
                          <a:latin typeface="Times New Roman" panose="02020603050405020304" pitchFamily="18" charset="0"/>
                          <a:cs typeface="Times New Roman" panose="02020603050405020304" pitchFamily="18" charset="0"/>
                        </a:rPr>
                        <a:t>2</a:t>
                      </a:r>
                      <a:endParaRPr lang="ru-RU" dirty="0">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c>
                  <a:txBody>
                    <a:bodyPr/>
                    <a:lstStyle/>
                    <a:p>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Знаки препинания в предложениях с вводными словами и конструкциями.</a:t>
                      </a:r>
                      <a:endParaRPr lang="ru-RU" dirty="0">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c>
                  <a:txBody>
                    <a:bodyPr/>
                    <a:lstStyle/>
                    <a:p>
                      <a:r>
                        <a:rPr lang="ru-RU" sz="1800" i="1" kern="1200" dirty="0" smtClean="0">
                          <a:solidFill>
                            <a:schemeClr val="dk1"/>
                          </a:solidFill>
                          <a:effectLst/>
                          <a:latin typeface="Times New Roman" panose="02020603050405020304" pitchFamily="18" charset="0"/>
                          <a:ea typeface="+mn-ea"/>
                          <a:cs typeface="Times New Roman" panose="02020603050405020304" pitchFamily="18" charset="0"/>
                        </a:rPr>
                        <a:t>Таким образом можно считать…</a:t>
                      </a:r>
                    </a:p>
                    <a:p>
                      <a:r>
                        <a:rPr lang="ru-RU" sz="1800" i="1" kern="1200" dirty="0" smtClean="0">
                          <a:solidFill>
                            <a:schemeClr val="dk1"/>
                          </a:solidFill>
                          <a:effectLst/>
                          <a:latin typeface="Times New Roman" panose="02020603050405020304" pitchFamily="18" charset="0"/>
                          <a:ea typeface="+mn-ea"/>
                          <a:cs typeface="Times New Roman" panose="02020603050405020304" pitchFamily="18" charset="0"/>
                        </a:rPr>
                        <a:t>Думаю на этот вопрос нет однозначного ответа.</a:t>
                      </a:r>
                      <a:endParaRPr lang="ru-RU" i="1" dirty="0">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r>
              <a:tr h="631085">
                <a:tc>
                  <a:txBody>
                    <a:bodyPr/>
                    <a:lstStyle/>
                    <a:p>
                      <a:r>
                        <a:rPr lang="ru-RU" dirty="0" smtClean="0">
                          <a:latin typeface="Times New Roman" panose="02020603050405020304" pitchFamily="18" charset="0"/>
                          <a:cs typeface="Times New Roman" panose="02020603050405020304" pitchFamily="18" charset="0"/>
                        </a:rPr>
                        <a:t>3</a:t>
                      </a:r>
                      <a:endParaRPr lang="ru-RU" dirty="0">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c>
                  <a:txBody>
                    <a:bodyPr/>
                    <a:lstStyle/>
                    <a:p>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Тире между подлежащим и сказуемым.</a:t>
                      </a:r>
                      <a:endParaRPr lang="ru-RU" dirty="0">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c>
                  <a:txBody>
                    <a:bodyPr/>
                    <a:lstStyle/>
                    <a:p>
                      <a:r>
                        <a:rPr lang="ru-RU" sz="1800" i="1" kern="1200" dirty="0" smtClean="0">
                          <a:solidFill>
                            <a:schemeClr val="dk1"/>
                          </a:solidFill>
                          <a:effectLst/>
                          <a:latin typeface="Times New Roman" panose="02020603050405020304" pitchFamily="18" charset="0"/>
                          <a:ea typeface="+mn-ea"/>
                          <a:cs typeface="Times New Roman" panose="02020603050405020304" pitchFamily="18" charset="0"/>
                        </a:rPr>
                        <a:t>Также счастливые люди это те люди, которые ищут счастье даже в простых и мимолетных моментах. </a:t>
                      </a:r>
                      <a:endParaRPr lang="ru-RU" i="1" dirty="0">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r>
              <a:tr h="631085">
                <a:tc>
                  <a:txBody>
                    <a:bodyPr/>
                    <a:lstStyle/>
                    <a:p>
                      <a:r>
                        <a:rPr lang="ru-RU" dirty="0" smtClean="0">
                          <a:latin typeface="Times New Roman" panose="02020603050405020304" pitchFamily="18" charset="0"/>
                          <a:cs typeface="Times New Roman" panose="02020603050405020304" pitchFamily="18" charset="0"/>
                        </a:rPr>
                        <a:t>4</a:t>
                      </a:r>
                      <a:endParaRPr lang="ru-RU" dirty="0">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c>
                  <a:txBody>
                    <a:bodyPr/>
                    <a:lstStyle/>
                    <a:p>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Знаки препинания при деепричастном обороте.</a:t>
                      </a:r>
                      <a:endParaRPr lang="ru-RU" dirty="0">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c>
                  <a:txBody>
                    <a:bodyPr/>
                    <a:lstStyle/>
                    <a:p>
                      <a:r>
                        <a:rPr lang="ru-RU" sz="1800" i="1" kern="1200" dirty="0" smtClean="0">
                          <a:solidFill>
                            <a:schemeClr val="dk1"/>
                          </a:solidFill>
                          <a:effectLst/>
                          <a:latin typeface="Times New Roman" panose="02020603050405020304" pitchFamily="18" charset="0"/>
                          <a:ea typeface="+mn-ea"/>
                          <a:cs typeface="Times New Roman" panose="02020603050405020304" pitchFamily="18" charset="0"/>
                        </a:rPr>
                        <a:t>Итак, делая вывод можно сказать, что счастливый человек…</a:t>
                      </a:r>
                      <a:endParaRPr lang="ru-RU" i="1" dirty="0">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r>
              <a:tr h="901550">
                <a:tc>
                  <a:txBody>
                    <a:bodyPr/>
                    <a:lstStyle/>
                    <a:p>
                      <a:r>
                        <a:rPr lang="ru-RU" dirty="0" smtClean="0">
                          <a:latin typeface="Times New Roman" panose="02020603050405020304" pitchFamily="18" charset="0"/>
                          <a:cs typeface="Times New Roman" panose="02020603050405020304" pitchFamily="18" charset="0"/>
                        </a:rPr>
                        <a:t>5</a:t>
                      </a:r>
                      <a:endParaRPr lang="ru-RU" dirty="0">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c>
                  <a:txBody>
                    <a:bodyPr/>
                    <a:lstStyle/>
                    <a:p>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Пунктуация в сложносочиненном предложении.</a:t>
                      </a:r>
                      <a:endParaRPr lang="ru-RU" dirty="0">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c>
                  <a:txBody>
                    <a:bodyPr/>
                    <a:lstStyle/>
                    <a:p>
                      <a:r>
                        <a:rPr lang="ru-RU" sz="1800" i="1" kern="1200" dirty="0" smtClean="0">
                          <a:solidFill>
                            <a:schemeClr val="dk1"/>
                          </a:solidFill>
                          <a:effectLst/>
                          <a:latin typeface="Times New Roman" panose="02020603050405020304" pitchFamily="18" charset="0"/>
                          <a:ea typeface="+mn-ea"/>
                          <a:cs typeface="Times New Roman" panose="02020603050405020304" pitchFamily="18" charset="0"/>
                        </a:rPr>
                        <a:t>Но все-таки поделился с женой, что во время практической   след зеленой краски и там образовалась клякса.</a:t>
                      </a:r>
                      <a:endParaRPr lang="ru-RU" i="1" dirty="0">
                        <a:latin typeface="Times New Roman" panose="02020603050405020304" pitchFamily="18" charset="0"/>
                        <a:cs typeface="Times New Roman" panose="02020603050405020304" pitchFamily="18" charset="0"/>
                      </a:endParaRPr>
                    </a:p>
                  </a:txBody>
                  <a:tcPr>
                    <a:solidFill>
                      <a:schemeClr val="tx2">
                        <a:lumMod val="20000"/>
                        <a:lumOff val="80000"/>
                      </a:schemeClr>
                    </a:solidFill>
                  </a:tcPr>
                </a:tc>
              </a:tr>
            </a:tbl>
          </a:graphicData>
        </a:graphic>
      </p:graphicFrame>
    </p:spTree>
    <p:extLst>
      <p:ext uri="{BB962C8B-B14F-4D97-AF65-F5344CB8AC3E}">
        <p14:creationId xmlns:p14="http://schemas.microsoft.com/office/powerpoint/2010/main" val="221634720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7280" y="286604"/>
            <a:ext cx="10058400" cy="1071142"/>
          </a:xfrm>
        </p:spPr>
        <p:txBody>
          <a:bodyPr>
            <a:normAutofit/>
          </a:bodyPr>
          <a:lstStyle/>
          <a:p>
            <a:r>
              <a:rPr lang="ru-RU" sz="2400" b="1" dirty="0" smtClean="0">
                <a:solidFill>
                  <a:schemeClr val="bg2">
                    <a:lumMod val="50000"/>
                  </a:schemeClr>
                </a:solidFill>
                <a:latin typeface="Times New Roman" panose="02020603050405020304" pitchFamily="18" charset="0"/>
                <a:cs typeface="Times New Roman" panose="02020603050405020304" pitchFamily="18" charset="0"/>
              </a:rPr>
              <a:t>Грамматические ошибки</a:t>
            </a:r>
            <a:endParaRPr lang="ru-RU" sz="2400" b="1" dirty="0">
              <a:solidFill>
                <a:schemeClr val="bg2">
                  <a:lumMod val="50000"/>
                </a:schemeClr>
              </a:solidFill>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471362052"/>
              </p:ext>
            </p:extLst>
          </p:nvPr>
        </p:nvGraphicFramePr>
        <p:xfrm>
          <a:off x="653617" y="1737360"/>
          <a:ext cx="10614746" cy="4394200"/>
        </p:xfrm>
        <a:graphic>
          <a:graphicData uri="http://schemas.openxmlformats.org/drawingml/2006/table">
            <a:tbl>
              <a:tblPr firstRow="1" bandRow="1">
                <a:tableStyleId>{5C22544A-7EE6-4342-B048-85BDC9FD1C3A}</a:tableStyleId>
              </a:tblPr>
              <a:tblGrid>
                <a:gridCol w="611765"/>
                <a:gridCol w="4276436"/>
                <a:gridCol w="5726545"/>
              </a:tblGrid>
              <a:tr h="370840">
                <a:tc>
                  <a:txBody>
                    <a:bodyPr/>
                    <a:lstStyle/>
                    <a:p>
                      <a:endParaRPr lang="ru-RU" dirty="0">
                        <a:latin typeface="Times New Roman" panose="02020603050405020304" pitchFamily="18" charset="0"/>
                        <a:cs typeface="Times New Roman" panose="02020603050405020304" pitchFamily="18" charset="0"/>
                      </a:endParaRPr>
                    </a:p>
                  </a:txBody>
                  <a:tcPr>
                    <a:solidFill>
                      <a:schemeClr val="bg2">
                        <a:lumMod val="90000"/>
                      </a:schemeClr>
                    </a:solidFill>
                  </a:tcPr>
                </a:tc>
                <a:tc>
                  <a:txBody>
                    <a:bodyPr/>
                    <a:lstStyle/>
                    <a:p>
                      <a:r>
                        <a:rPr lang="ru-RU" dirty="0" smtClean="0">
                          <a:solidFill>
                            <a:schemeClr val="bg2">
                              <a:lumMod val="25000"/>
                            </a:schemeClr>
                          </a:solidFill>
                          <a:latin typeface="Times New Roman" panose="02020603050405020304" pitchFamily="18" charset="0"/>
                          <a:cs typeface="Times New Roman" panose="02020603050405020304" pitchFamily="18" charset="0"/>
                        </a:rPr>
                        <a:t>Тип ошибки</a:t>
                      </a:r>
                      <a:endParaRPr lang="ru-RU" dirty="0">
                        <a:solidFill>
                          <a:schemeClr val="bg2">
                            <a:lumMod val="25000"/>
                          </a:schemeClr>
                        </a:solidFill>
                        <a:latin typeface="Times New Roman" panose="02020603050405020304" pitchFamily="18" charset="0"/>
                        <a:cs typeface="Times New Roman" panose="02020603050405020304" pitchFamily="18" charset="0"/>
                      </a:endParaRPr>
                    </a:p>
                  </a:txBody>
                  <a:tcPr>
                    <a:solidFill>
                      <a:schemeClr val="bg2">
                        <a:lumMod val="90000"/>
                      </a:schemeClr>
                    </a:solidFill>
                  </a:tcPr>
                </a:tc>
                <a:tc>
                  <a:txBody>
                    <a:bodyPr/>
                    <a:lstStyle/>
                    <a:p>
                      <a:r>
                        <a:rPr lang="ru-RU" dirty="0" smtClean="0">
                          <a:solidFill>
                            <a:schemeClr val="bg2">
                              <a:lumMod val="25000"/>
                            </a:schemeClr>
                          </a:solidFill>
                          <a:latin typeface="Times New Roman" panose="02020603050405020304" pitchFamily="18" charset="0"/>
                          <a:cs typeface="Times New Roman" panose="02020603050405020304" pitchFamily="18" charset="0"/>
                        </a:rPr>
                        <a:t>Пример ошибки</a:t>
                      </a:r>
                      <a:endParaRPr lang="ru-RU" dirty="0">
                        <a:solidFill>
                          <a:schemeClr val="bg2">
                            <a:lumMod val="25000"/>
                          </a:schemeClr>
                        </a:solidFill>
                        <a:latin typeface="Times New Roman" panose="02020603050405020304" pitchFamily="18" charset="0"/>
                        <a:cs typeface="Times New Roman" panose="02020603050405020304" pitchFamily="18" charset="0"/>
                      </a:endParaRPr>
                    </a:p>
                  </a:txBody>
                  <a:tcPr>
                    <a:solidFill>
                      <a:schemeClr val="bg2">
                        <a:lumMod val="90000"/>
                      </a:schemeClr>
                    </a:solidFill>
                  </a:tcPr>
                </a:tc>
              </a:tr>
              <a:tr h="370840">
                <a:tc>
                  <a:txBody>
                    <a:bodyPr/>
                    <a:lstStyle/>
                    <a:p>
                      <a:r>
                        <a:rPr lang="ru-RU" dirty="0" smtClean="0">
                          <a:latin typeface="Times New Roman" panose="02020603050405020304" pitchFamily="18" charset="0"/>
                          <a:cs typeface="Times New Roman" panose="02020603050405020304" pitchFamily="18" charset="0"/>
                        </a:rPr>
                        <a:t>1</a:t>
                      </a:r>
                      <a:endParaRPr lang="ru-RU" dirty="0">
                        <a:latin typeface="Times New Roman" panose="02020603050405020304" pitchFamily="18" charset="0"/>
                        <a:cs typeface="Times New Roman" panose="02020603050405020304" pitchFamily="18" charset="0"/>
                      </a:endParaRPr>
                    </a:p>
                  </a:txBody>
                  <a:tcPr/>
                </a:tc>
                <a:tc>
                  <a:txBody>
                    <a:bodyPr/>
                    <a:lstStyle/>
                    <a:p>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Нарушение видовременной соотнесенности глагольных форм.</a:t>
                      </a:r>
                      <a:endParaRPr lang="ru-RU" dirty="0">
                        <a:latin typeface="Times New Roman" panose="02020603050405020304" pitchFamily="18" charset="0"/>
                        <a:cs typeface="Times New Roman" panose="02020603050405020304" pitchFamily="18" charset="0"/>
                      </a:endParaRPr>
                    </a:p>
                  </a:txBody>
                  <a:tcPr/>
                </a:tc>
                <a:tc>
                  <a:txBody>
                    <a:bodyPr/>
                    <a:lstStyle/>
                    <a:p>
                      <a:r>
                        <a:rPr lang="ru-RU" sz="1800" i="1" kern="1200" dirty="0" smtClean="0">
                          <a:solidFill>
                            <a:schemeClr val="dk1"/>
                          </a:solidFill>
                          <a:effectLst/>
                          <a:latin typeface="Times New Roman" panose="02020603050405020304" pitchFamily="18" charset="0"/>
                          <a:ea typeface="+mn-ea"/>
                          <a:cs typeface="Times New Roman" panose="02020603050405020304" pitchFamily="18" charset="0"/>
                        </a:rPr>
                        <a:t>Преподаватель увидел в его работе куст сирени и утверждает, что его в том месте нет…</a:t>
                      </a:r>
                      <a:endParaRPr lang="ru-RU" i="1" dirty="0">
                        <a:latin typeface="Times New Roman" panose="02020603050405020304" pitchFamily="18" charset="0"/>
                        <a:cs typeface="Times New Roman" panose="02020603050405020304" pitchFamily="18" charset="0"/>
                      </a:endParaRPr>
                    </a:p>
                  </a:txBody>
                  <a:tcPr/>
                </a:tc>
              </a:tr>
              <a:tr h="370840">
                <a:tc>
                  <a:txBody>
                    <a:bodyPr/>
                    <a:lstStyle/>
                    <a:p>
                      <a:r>
                        <a:rPr lang="ru-RU" dirty="0" smtClean="0">
                          <a:latin typeface="Times New Roman" panose="02020603050405020304" pitchFamily="18" charset="0"/>
                          <a:cs typeface="Times New Roman" panose="02020603050405020304" pitchFamily="18" charset="0"/>
                        </a:rPr>
                        <a:t>2</a:t>
                      </a:r>
                      <a:endParaRPr lang="ru-RU" dirty="0">
                        <a:latin typeface="Times New Roman" panose="02020603050405020304" pitchFamily="18" charset="0"/>
                        <a:cs typeface="Times New Roman" panose="02020603050405020304" pitchFamily="18" charset="0"/>
                      </a:endParaRPr>
                    </a:p>
                  </a:txBody>
                  <a:tcPr/>
                </a:tc>
                <a:tc>
                  <a:txBody>
                    <a:bodyPr/>
                    <a:lstStyle/>
                    <a:p>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Ошибочное образование формы глагола.</a:t>
                      </a:r>
                      <a:endParaRPr lang="ru-RU" dirty="0">
                        <a:latin typeface="Times New Roman" panose="02020603050405020304" pitchFamily="18" charset="0"/>
                        <a:cs typeface="Times New Roman" panose="02020603050405020304" pitchFamily="18" charset="0"/>
                      </a:endParaRPr>
                    </a:p>
                  </a:txBody>
                  <a:tcPr/>
                </a:tc>
                <a:tc>
                  <a:txBody>
                    <a:bodyPr/>
                    <a:lstStyle/>
                    <a:p>
                      <a:r>
                        <a:rPr lang="ru-RU" sz="1800" i="1" kern="1200" dirty="0" smtClean="0">
                          <a:solidFill>
                            <a:schemeClr val="dk1"/>
                          </a:solidFill>
                          <a:effectLst/>
                          <a:latin typeface="Times New Roman" panose="02020603050405020304" pitchFamily="18" charset="0"/>
                          <a:ea typeface="+mn-ea"/>
                          <a:cs typeface="Times New Roman" panose="02020603050405020304" pitchFamily="18" charset="0"/>
                        </a:rPr>
                        <a:t>Героиня дает ему решение- пойти на ту землю, которую он осквернил, поцеловать ее и поклониться во все четыре стороны и произнося: «Я убил … я убил эту старуху и ее сестру».</a:t>
                      </a:r>
                      <a:endParaRPr lang="ru-RU" i="1" dirty="0">
                        <a:latin typeface="Times New Roman" panose="02020603050405020304" pitchFamily="18" charset="0"/>
                        <a:cs typeface="Times New Roman" panose="02020603050405020304" pitchFamily="18" charset="0"/>
                      </a:endParaRPr>
                    </a:p>
                  </a:txBody>
                  <a:tcPr/>
                </a:tc>
              </a:tr>
              <a:tr h="370840">
                <a:tc>
                  <a:txBody>
                    <a:bodyPr/>
                    <a:lstStyle/>
                    <a:p>
                      <a:r>
                        <a:rPr lang="ru-RU" dirty="0" smtClean="0">
                          <a:latin typeface="Times New Roman" panose="02020603050405020304" pitchFamily="18" charset="0"/>
                          <a:cs typeface="Times New Roman" panose="02020603050405020304" pitchFamily="18" charset="0"/>
                        </a:rPr>
                        <a:t>3</a:t>
                      </a:r>
                      <a:endParaRPr lang="ru-RU" dirty="0">
                        <a:latin typeface="Times New Roman" panose="02020603050405020304" pitchFamily="18" charset="0"/>
                        <a:cs typeface="Times New Roman" panose="02020603050405020304" pitchFamily="18" charset="0"/>
                      </a:endParaRPr>
                    </a:p>
                  </a:txBody>
                  <a:tcPr/>
                </a:tc>
                <a:tc>
                  <a:txBody>
                    <a:bodyPr/>
                    <a:lstStyle/>
                    <a:p>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Нарушение норм согласования.</a:t>
                      </a:r>
                      <a:endParaRPr lang="ru-RU" dirty="0">
                        <a:latin typeface="Times New Roman" panose="02020603050405020304" pitchFamily="18" charset="0"/>
                        <a:cs typeface="Times New Roman" panose="02020603050405020304" pitchFamily="18" charset="0"/>
                      </a:endParaRPr>
                    </a:p>
                  </a:txBody>
                  <a:tcPr/>
                </a:tc>
                <a:tc>
                  <a:txBody>
                    <a:bodyPr/>
                    <a:lstStyle/>
                    <a:p>
                      <a:r>
                        <a:rPr lang="ru-RU" sz="1800" i="1" kern="1200" dirty="0" smtClean="0">
                          <a:solidFill>
                            <a:schemeClr val="dk1"/>
                          </a:solidFill>
                          <a:effectLst/>
                          <a:latin typeface="Times New Roman" panose="02020603050405020304" pitchFamily="18" charset="0"/>
                          <a:ea typeface="+mn-ea"/>
                          <a:cs typeface="Times New Roman" panose="02020603050405020304" pitchFamily="18" charset="0"/>
                        </a:rPr>
                        <a:t>За ответом обращусь к художественному произведениям.</a:t>
                      </a:r>
                      <a:endParaRPr lang="ru-RU" i="1" dirty="0">
                        <a:latin typeface="Times New Roman" panose="02020603050405020304" pitchFamily="18" charset="0"/>
                        <a:cs typeface="Times New Roman" panose="02020603050405020304" pitchFamily="18" charset="0"/>
                      </a:endParaRPr>
                    </a:p>
                  </a:txBody>
                  <a:tcPr/>
                </a:tc>
              </a:tr>
              <a:tr h="370840">
                <a:tc>
                  <a:txBody>
                    <a:bodyPr/>
                    <a:lstStyle/>
                    <a:p>
                      <a:r>
                        <a:rPr lang="ru-RU" dirty="0" smtClean="0">
                          <a:latin typeface="Times New Roman" panose="02020603050405020304" pitchFamily="18" charset="0"/>
                          <a:cs typeface="Times New Roman" panose="02020603050405020304" pitchFamily="18" charset="0"/>
                        </a:rPr>
                        <a:t>4</a:t>
                      </a:r>
                      <a:endParaRPr lang="ru-RU" dirty="0">
                        <a:latin typeface="Times New Roman" panose="02020603050405020304" pitchFamily="18" charset="0"/>
                        <a:cs typeface="Times New Roman" panose="02020603050405020304" pitchFamily="18" charset="0"/>
                      </a:endParaRPr>
                    </a:p>
                  </a:txBody>
                  <a:tcPr/>
                </a:tc>
                <a:tc>
                  <a:txBody>
                    <a:bodyPr/>
                    <a:lstStyle/>
                    <a:p>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Нарушение границ предложения.</a:t>
                      </a:r>
                      <a:endParaRPr lang="ru-RU" dirty="0">
                        <a:latin typeface="Times New Roman" panose="02020603050405020304" pitchFamily="18" charset="0"/>
                        <a:cs typeface="Times New Roman" panose="02020603050405020304" pitchFamily="18" charset="0"/>
                      </a:endParaRPr>
                    </a:p>
                  </a:txBody>
                  <a:tcPr/>
                </a:tc>
                <a:tc>
                  <a:txBody>
                    <a:bodyPr/>
                    <a:lstStyle/>
                    <a:p>
                      <a:r>
                        <a:rPr lang="ru-RU" sz="1800" i="1" kern="1200" dirty="0" smtClean="0">
                          <a:solidFill>
                            <a:schemeClr val="dk1"/>
                          </a:solidFill>
                          <a:effectLst/>
                          <a:latin typeface="Times New Roman" panose="02020603050405020304" pitchFamily="18" charset="0"/>
                          <a:ea typeface="+mn-ea"/>
                          <a:cs typeface="Times New Roman" panose="02020603050405020304" pitchFamily="18" charset="0"/>
                        </a:rPr>
                        <a:t>После чего встретившись с ним вновь, чтобы спасти Машу Миронову. Которая позже спасет его от смерти.</a:t>
                      </a:r>
                      <a:endParaRPr lang="ru-RU" i="1" dirty="0">
                        <a:latin typeface="Times New Roman" panose="02020603050405020304" pitchFamily="18" charset="0"/>
                        <a:cs typeface="Times New Roman" panose="02020603050405020304" pitchFamily="18" charset="0"/>
                      </a:endParaRPr>
                    </a:p>
                  </a:txBody>
                  <a:tcPr/>
                </a:tc>
              </a:tr>
              <a:tr h="370840">
                <a:tc>
                  <a:txBody>
                    <a:bodyPr/>
                    <a:lstStyle/>
                    <a:p>
                      <a:r>
                        <a:rPr lang="ru-RU" dirty="0" smtClean="0">
                          <a:latin typeface="Times New Roman" panose="02020603050405020304" pitchFamily="18" charset="0"/>
                          <a:cs typeface="Times New Roman" panose="02020603050405020304" pitchFamily="18" charset="0"/>
                        </a:rPr>
                        <a:t>5</a:t>
                      </a:r>
                      <a:endParaRPr lang="ru-RU" dirty="0">
                        <a:latin typeface="Times New Roman" panose="02020603050405020304" pitchFamily="18" charset="0"/>
                        <a:cs typeface="Times New Roman" panose="02020603050405020304" pitchFamily="18" charset="0"/>
                      </a:endParaRPr>
                    </a:p>
                  </a:txBody>
                  <a:tcPr/>
                </a:tc>
                <a:tc>
                  <a:txBody>
                    <a:bodyPr/>
                    <a:lstStyle/>
                    <a:p>
                      <a:r>
                        <a:rPr lang="ru-RU" sz="1800" kern="1200" dirty="0" smtClean="0">
                          <a:solidFill>
                            <a:schemeClr val="dk1"/>
                          </a:solidFill>
                          <a:effectLst/>
                          <a:latin typeface="Times New Roman" panose="02020603050405020304" pitchFamily="18" charset="0"/>
                          <a:ea typeface="+mn-ea"/>
                          <a:cs typeface="Times New Roman" panose="02020603050405020304" pitchFamily="18" charset="0"/>
                        </a:rPr>
                        <a:t>Ошибочное словообразование. Ошибочное образование деепричастия.</a:t>
                      </a:r>
                      <a:endParaRPr lang="ru-RU" dirty="0">
                        <a:latin typeface="Times New Roman" panose="02020603050405020304" pitchFamily="18" charset="0"/>
                        <a:cs typeface="Times New Roman" panose="02020603050405020304" pitchFamily="18" charset="0"/>
                      </a:endParaRPr>
                    </a:p>
                  </a:txBody>
                  <a:tcPr/>
                </a:tc>
                <a:tc>
                  <a:txBody>
                    <a:bodyPr/>
                    <a:lstStyle/>
                    <a:p>
                      <a:r>
                        <a:rPr lang="ru-RU" sz="1800" i="1" kern="1200" dirty="0" smtClean="0">
                          <a:solidFill>
                            <a:schemeClr val="dk1"/>
                          </a:solidFill>
                          <a:effectLst/>
                          <a:latin typeface="Times New Roman" panose="02020603050405020304" pitchFamily="18" charset="0"/>
                          <a:ea typeface="+mn-ea"/>
                          <a:cs typeface="Times New Roman" panose="02020603050405020304" pitchFamily="18" charset="0"/>
                        </a:rPr>
                        <a:t>Проползя огромное расстояние, герой потерял сознание.</a:t>
                      </a:r>
                      <a:endParaRPr lang="ru-RU" i="1" dirty="0">
                        <a:latin typeface="Times New Roman" panose="02020603050405020304" pitchFamily="18" charset="0"/>
                        <a:cs typeface="Times New Roman" panose="02020603050405020304" pitchFamily="18" charset="0"/>
                      </a:endParaRPr>
                    </a:p>
                  </a:txBody>
                  <a:tcPr/>
                </a:tc>
              </a:tr>
            </a:tbl>
          </a:graphicData>
        </a:graphic>
      </p:graphicFrame>
    </p:spTree>
    <p:extLst>
      <p:ext uri="{BB962C8B-B14F-4D97-AF65-F5344CB8AC3E}">
        <p14:creationId xmlns:p14="http://schemas.microsoft.com/office/powerpoint/2010/main" val="35481807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p:txBody>
          <a:bodyPr>
            <a:normAutofit/>
          </a:bodyPr>
          <a:lstStyle/>
          <a:p>
            <a:r>
              <a:rPr lang="ru-RU" sz="2400" b="1" dirty="0" smtClean="0">
                <a:solidFill>
                  <a:schemeClr val="bg2">
                    <a:lumMod val="50000"/>
                  </a:schemeClr>
                </a:solidFill>
                <a:latin typeface="Times New Roman" panose="02020603050405020304" pitchFamily="18" charset="0"/>
                <a:cs typeface="Times New Roman" panose="02020603050405020304" pitchFamily="18" charset="0"/>
              </a:rPr>
              <a:t>Фактические ошибки</a:t>
            </a:r>
            <a:endParaRPr lang="ru-RU" sz="2400" b="1" dirty="0">
              <a:solidFill>
                <a:schemeClr val="bg2">
                  <a:lumMod val="50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lstStyle/>
          <a:p>
            <a:r>
              <a:rPr lang="ru-RU" dirty="0" smtClean="0"/>
              <a:t> </a:t>
            </a:r>
            <a:r>
              <a:rPr lang="ru-RU" dirty="0">
                <a:latin typeface="Times New Roman" panose="02020603050405020304" pitchFamily="18" charset="0"/>
                <a:cs typeface="Times New Roman" panose="02020603050405020304" pitchFamily="18" charset="0"/>
              </a:rPr>
              <a:t>В</a:t>
            </a:r>
            <a:r>
              <a:rPr lang="ru-RU" dirty="0" smtClean="0">
                <a:latin typeface="Times New Roman" panose="02020603050405020304" pitchFamily="18" charset="0"/>
                <a:cs typeface="Times New Roman" panose="02020603050405020304" pitchFamily="18" charset="0"/>
              </a:rPr>
              <a:t> </a:t>
            </a:r>
            <a:r>
              <a:rPr lang="ru-RU" dirty="0">
                <a:latin typeface="Times New Roman" panose="02020603050405020304" pitchFamily="18" charset="0"/>
                <a:cs typeface="Times New Roman" panose="02020603050405020304" pitchFamily="18" charset="0"/>
              </a:rPr>
              <a:t>работах неоднократно встречались </a:t>
            </a:r>
            <a:r>
              <a:rPr lang="ru-RU" b="1" dirty="0">
                <a:latin typeface="Times New Roman" panose="02020603050405020304" pitchFamily="18" charset="0"/>
                <a:cs typeface="Times New Roman" panose="02020603050405020304" pitchFamily="18" charset="0"/>
              </a:rPr>
              <a:t>фактические ошибки</a:t>
            </a:r>
            <a:r>
              <a:rPr lang="ru-RU" dirty="0">
                <a:latin typeface="Times New Roman" panose="02020603050405020304" pitchFamily="18" charset="0"/>
                <a:cs typeface="Times New Roman" panose="02020603050405020304" pitchFamily="18" charset="0"/>
              </a:rPr>
              <a:t>, связанные с неточностью имени автора литературного произведения</a:t>
            </a:r>
            <a:r>
              <a:rPr lang="ru-RU" dirty="0" smtClean="0">
                <a:latin typeface="Times New Roman" panose="02020603050405020304" pitchFamily="18" charset="0"/>
                <a:cs typeface="Times New Roman" panose="02020603050405020304" pitchFamily="18" charset="0"/>
              </a:rPr>
              <a:t>, с невысоким уровнем читательской грамотности, с незнанием содержания произведений, </a:t>
            </a:r>
            <a:r>
              <a:rPr lang="ru-RU" dirty="0">
                <a:latin typeface="Times New Roman" panose="02020603050405020304" pitchFamily="18" charset="0"/>
                <a:cs typeface="Times New Roman" panose="02020603050405020304" pitchFamily="18" charset="0"/>
              </a:rPr>
              <a:t>а также с искажением и недостоверностью отдельных деталей текста:</a:t>
            </a:r>
          </a:p>
          <a:p>
            <a:endParaRPr lang="ru-RU" i="1" dirty="0" smtClean="0">
              <a:latin typeface="Times New Roman" panose="02020603050405020304" pitchFamily="18" charset="0"/>
              <a:cs typeface="Times New Roman" panose="02020603050405020304" pitchFamily="18" charset="0"/>
            </a:endParaRPr>
          </a:p>
          <a:p>
            <a:r>
              <a:rPr lang="ru-RU" i="1" dirty="0" smtClean="0">
                <a:latin typeface="Times New Roman" panose="02020603050405020304" pitchFamily="18" charset="0"/>
                <a:cs typeface="Times New Roman" panose="02020603050405020304" pitchFamily="18" charset="0"/>
              </a:rPr>
              <a:t>«В романе </a:t>
            </a:r>
            <a:r>
              <a:rPr lang="ru-RU" b="1" i="1" dirty="0" err="1" smtClean="0">
                <a:latin typeface="Times New Roman" panose="02020603050405020304" pitchFamily="18" charset="0"/>
                <a:cs typeface="Times New Roman" panose="02020603050405020304" pitchFamily="18" charset="0"/>
              </a:rPr>
              <a:t>А.Тургенева</a:t>
            </a:r>
            <a:r>
              <a:rPr lang="ru-RU" i="1" dirty="0" smtClean="0">
                <a:latin typeface="Times New Roman" panose="02020603050405020304" pitchFamily="18" charset="0"/>
                <a:cs typeface="Times New Roman" panose="02020603050405020304" pitchFamily="18" charset="0"/>
              </a:rPr>
              <a:t> «Отцы и дети» Аркадий Кирсанов сначала принимает нигилиста Базарова…»</a:t>
            </a:r>
          </a:p>
          <a:p>
            <a:r>
              <a:rPr lang="ru-RU" i="1" dirty="0" smtClean="0">
                <a:latin typeface="Times New Roman" panose="02020603050405020304" pitchFamily="18" charset="0"/>
                <a:cs typeface="Times New Roman" panose="02020603050405020304" pitchFamily="18" charset="0"/>
              </a:rPr>
              <a:t>«Главная героиня, молодая жена Вера </a:t>
            </a:r>
            <a:r>
              <a:rPr lang="ru-RU" i="1" dirty="0" err="1" smtClean="0">
                <a:latin typeface="Times New Roman" panose="02020603050405020304" pitchFamily="18" charset="0"/>
                <a:cs typeface="Times New Roman" panose="02020603050405020304" pitchFamily="18" charset="0"/>
              </a:rPr>
              <a:t>Алмазова</a:t>
            </a:r>
            <a:r>
              <a:rPr lang="ru-RU" i="1" dirty="0" smtClean="0">
                <a:latin typeface="Times New Roman" panose="02020603050405020304" pitchFamily="18" charset="0"/>
                <a:cs typeface="Times New Roman" panose="02020603050405020304" pitchFamily="18" charset="0"/>
              </a:rPr>
              <a:t>, узнает, что её муж Николай </a:t>
            </a:r>
            <a:r>
              <a:rPr lang="ru-RU" i="1" dirty="0" err="1" smtClean="0">
                <a:latin typeface="Times New Roman" panose="02020603050405020304" pitchFamily="18" charset="0"/>
                <a:cs typeface="Times New Roman" panose="02020603050405020304" pitchFamily="18" charset="0"/>
              </a:rPr>
              <a:t>Евграфович</a:t>
            </a:r>
            <a:r>
              <a:rPr lang="ru-RU" i="1" dirty="0" smtClean="0">
                <a:latin typeface="Times New Roman" panose="02020603050405020304" pitchFamily="18" charset="0"/>
                <a:cs typeface="Times New Roman" panose="02020603050405020304" pitchFamily="18" charset="0"/>
              </a:rPr>
              <a:t> провалил экзамен, потому что не смог показать профессору обещанный куст…»</a:t>
            </a:r>
            <a:r>
              <a:rPr lang="ru-RU" dirty="0">
                <a:latin typeface="Times New Roman" panose="02020603050405020304" pitchFamily="18" charset="0"/>
                <a:cs typeface="Times New Roman" panose="02020603050405020304" pitchFamily="18" charset="0"/>
              </a:rPr>
              <a:t> </a:t>
            </a:r>
            <a:endParaRPr lang="ru-RU" dirty="0" smtClean="0">
              <a:latin typeface="Times New Roman" panose="02020603050405020304" pitchFamily="18" charset="0"/>
              <a:cs typeface="Times New Roman" panose="02020603050405020304" pitchFamily="18" charset="0"/>
            </a:endParaRPr>
          </a:p>
          <a:p>
            <a:endParaRPr lang="ru-RU" i="1" dirty="0" smtClean="0"/>
          </a:p>
          <a:p>
            <a:endParaRPr lang="ru-RU" i="1" dirty="0"/>
          </a:p>
        </p:txBody>
      </p:sp>
    </p:spTree>
    <p:extLst>
      <p:ext uri="{BB962C8B-B14F-4D97-AF65-F5344CB8AC3E}">
        <p14:creationId xmlns:p14="http://schemas.microsoft.com/office/powerpoint/2010/main" val="303520637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7280" y="286604"/>
            <a:ext cx="10058400" cy="1385178"/>
          </a:xfrm>
        </p:spPr>
        <p:txBody>
          <a:bodyPr>
            <a:normAutofit/>
          </a:bodyPr>
          <a:lstStyle/>
          <a:p>
            <a:r>
              <a:rPr lang="ru-RU" sz="2400" b="1" dirty="0">
                <a:solidFill>
                  <a:schemeClr val="bg2">
                    <a:lumMod val="50000"/>
                  </a:schemeClr>
                </a:solidFill>
                <a:latin typeface="Times New Roman" panose="02020603050405020304" pitchFamily="18" charset="0"/>
                <a:cs typeface="Times New Roman" panose="02020603050405020304" pitchFamily="18" charset="0"/>
              </a:rPr>
              <a:t>В</a:t>
            </a:r>
            <a:r>
              <a:rPr lang="ru-RU" sz="2400" b="1" dirty="0" smtClean="0">
                <a:solidFill>
                  <a:schemeClr val="bg2">
                    <a:lumMod val="50000"/>
                  </a:schemeClr>
                </a:solidFill>
                <a:latin typeface="Times New Roman" panose="02020603050405020304" pitchFamily="18" charset="0"/>
                <a:cs typeface="Times New Roman" panose="02020603050405020304" pitchFamily="18" charset="0"/>
              </a:rPr>
              <a:t>ыводы</a:t>
            </a:r>
            <a:endParaRPr lang="ru-RU" sz="2400" b="1" dirty="0">
              <a:solidFill>
                <a:schemeClr val="bg2">
                  <a:lumMod val="50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609600" y="1551709"/>
            <a:ext cx="10546080" cy="4479637"/>
          </a:xfrm>
        </p:spPr>
        <p:txBody>
          <a:bodyPr>
            <a:normAutofit fontScale="92500" lnSpcReduction="10000"/>
          </a:bodyPr>
          <a:lstStyle/>
          <a:p>
            <a:pPr marL="0" indent="0">
              <a:buNone/>
            </a:pPr>
            <a:endParaRPr lang="ru-RU" dirty="0"/>
          </a:p>
          <a:p>
            <a:r>
              <a:rPr lang="ru-RU" sz="1900" dirty="0">
                <a:solidFill>
                  <a:schemeClr val="tx1"/>
                </a:solidFill>
                <a:latin typeface="Times New Roman" panose="02020603050405020304" pitchFamily="18" charset="0"/>
                <a:cs typeface="Times New Roman" panose="02020603050405020304" pitchFamily="18" charset="0"/>
              </a:rPr>
              <a:t>1. Анализ сочинений показал, что у учащихся 11 классов сформированы умения: </a:t>
            </a:r>
          </a:p>
          <a:p>
            <a:r>
              <a:rPr lang="ru-RU" sz="1900" dirty="0">
                <a:solidFill>
                  <a:schemeClr val="tx1"/>
                </a:solidFill>
                <a:latin typeface="Times New Roman" panose="02020603050405020304" pitchFamily="18" charset="0"/>
                <a:cs typeface="Times New Roman" panose="02020603050405020304" pitchFamily="18" charset="0"/>
              </a:rPr>
              <a:t>- рассуждать на выбранные темы; </a:t>
            </a:r>
          </a:p>
          <a:p>
            <a:r>
              <a:rPr lang="ru-RU" sz="1900" dirty="0">
                <a:solidFill>
                  <a:schemeClr val="tx1"/>
                </a:solidFill>
                <a:latin typeface="Times New Roman" panose="02020603050405020304" pitchFamily="18" charset="0"/>
                <a:cs typeface="Times New Roman" panose="02020603050405020304" pitchFamily="18" charset="0"/>
              </a:rPr>
              <a:t>- размышлять над предложенной проблемой; </a:t>
            </a:r>
          </a:p>
          <a:p>
            <a:r>
              <a:rPr lang="ru-RU" sz="1900" dirty="0">
                <a:solidFill>
                  <a:schemeClr val="tx1"/>
                </a:solidFill>
                <a:latin typeface="Times New Roman" panose="02020603050405020304" pitchFamily="18" charset="0"/>
                <a:cs typeface="Times New Roman" panose="02020603050405020304" pitchFamily="18" charset="0"/>
              </a:rPr>
              <a:t>- строить высказывания на основе примеров, связанных с темой тезисов; </a:t>
            </a:r>
          </a:p>
          <a:p>
            <a:r>
              <a:rPr lang="ru-RU" sz="1900" dirty="0">
                <a:solidFill>
                  <a:schemeClr val="tx1"/>
                </a:solidFill>
                <a:latin typeface="Times New Roman" panose="02020603050405020304" pitchFamily="18" charset="0"/>
                <a:cs typeface="Times New Roman" panose="02020603050405020304" pitchFamily="18" charset="0"/>
              </a:rPr>
              <a:t>- аргументировать, избирая свой путь использования литературного материала; </a:t>
            </a:r>
          </a:p>
          <a:p>
            <a:r>
              <a:rPr lang="ru-RU" sz="1900" dirty="0">
                <a:solidFill>
                  <a:schemeClr val="tx1"/>
                </a:solidFill>
                <a:latin typeface="Times New Roman" panose="02020603050405020304" pitchFamily="18" charset="0"/>
                <a:cs typeface="Times New Roman" panose="02020603050405020304" pitchFamily="18" charset="0"/>
              </a:rPr>
              <a:t>- логично строить свое высказывание.</a:t>
            </a:r>
          </a:p>
          <a:p>
            <a:r>
              <a:rPr lang="ru-RU" sz="1900" dirty="0">
                <a:solidFill>
                  <a:schemeClr val="tx1"/>
                </a:solidFill>
                <a:latin typeface="Times New Roman" panose="02020603050405020304" pitchFamily="18" charset="0"/>
                <a:cs typeface="Times New Roman" panose="02020603050405020304" pitchFamily="18" charset="0"/>
              </a:rPr>
              <a:t>2. Результаты итогового сочинения указывают на необходимость дальнейшего совершенствования умений обучающихся точно выражать свои мысли, используя разнообразную лексику и грамматические конструкции. Недостаточно развитыми остаются навыки грамотного письма. В работах допущены разные виды ошибок: орфографические, пунктуационные, речевые, грамматические. </a:t>
            </a:r>
          </a:p>
          <a:p>
            <a:r>
              <a:rPr lang="ru-RU" sz="1900" dirty="0">
                <a:solidFill>
                  <a:schemeClr val="tx1"/>
                </a:solidFill>
                <a:latin typeface="Times New Roman" panose="02020603050405020304" pitchFamily="18" charset="0"/>
                <a:cs typeface="Times New Roman" panose="02020603050405020304" pitchFamily="18" charset="0"/>
              </a:rPr>
              <a:t>3. Работу по подготовке и проведению итогового сочинения считать удовлетворительной.</a:t>
            </a:r>
          </a:p>
          <a:p>
            <a:endParaRPr lang="ru-RU" sz="1900" dirty="0">
              <a:solidFill>
                <a:schemeClr val="tx1"/>
              </a:solidFill>
            </a:endParaRPr>
          </a:p>
        </p:txBody>
      </p:sp>
    </p:spTree>
    <p:extLst>
      <p:ext uri="{BB962C8B-B14F-4D97-AF65-F5344CB8AC3E}">
        <p14:creationId xmlns:p14="http://schemas.microsoft.com/office/powerpoint/2010/main" val="153642251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38200" y="674255"/>
            <a:ext cx="10515600" cy="1016433"/>
          </a:xfrm>
        </p:spPr>
        <p:txBody>
          <a:bodyPr>
            <a:noAutofit/>
          </a:bodyPr>
          <a:lstStyle/>
          <a:p>
            <a:r>
              <a:rPr lang="ru-RU" sz="3600" b="1" dirty="0" smtClean="0">
                <a:solidFill>
                  <a:schemeClr val="bg2">
                    <a:lumMod val="50000"/>
                  </a:schemeClr>
                </a:solidFill>
                <a:latin typeface="Times New Roman" panose="02020603050405020304" pitchFamily="18" charset="0"/>
                <a:cs typeface="Times New Roman" panose="02020603050405020304" pitchFamily="18" charset="0"/>
              </a:rPr>
              <a:t>                  Статистическая </a:t>
            </a:r>
            <a:r>
              <a:rPr lang="ru-RU" sz="3600" b="1" dirty="0">
                <a:solidFill>
                  <a:schemeClr val="bg2">
                    <a:lumMod val="50000"/>
                  </a:schemeClr>
                </a:solidFill>
                <a:latin typeface="Times New Roman" panose="02020603050405020304" pitchFamily="18" charset="0"/>
                <a:cs typeface="Times New Roman" panose="02020603050405020304" pitchFamily="18" charset="0"/>
              </a:rPr>
              <a:t>информация</a:t>
            </a:r>
            <a:r>
              <a:rPr lang="ru-RU" sz="3600" dirty="0">
                <a:solidFill>
                  <a:schemeClr val="bg2">
                    <a:lumMod val="50000"/>
                  </a:schemeClr>
                </a:solidFill>
                <a:latin typeface="Times New Roman" panose="02020603050405020304" pitchFamily="18" charset="0"/>
                <a:cs typeface="Times New Roman" panose="02020603050405020304" pitchFamily="18" charset="0"/>
              </a:rPr>
              <a:t/>
            </a:r>
            <a:br>
              <a:rPr lang="ru-RU" sz="3600" dirty="0">
                <a:solidFill>
                  <a:schemeClr val="bg2">
                    <a:lumMod val="50000"/>
                  </a:schemeClr>
                </a:solidFill>
                <a:latin typeface="Times New Roman" panose="02020603050405020304" pitchFamily="18" charset="0"/>
                <a:cs typeface="Times New Roman" panose="02020603050405020304" pitchFamily="18" charset="0"/>
              </a:rPr>
            </a:br>
            <a:r>
              <a:rPr lang="ru-RU" sz="3600" b="1" dirty="0">
                <a:solidFill>
                  <a:schemeClr val="bg2">
                    <a:lumMod val="50000"/>
                  </a:schemeClr>
                </a:solidFill>
                <a:latin typeface="Times New Roman" panose="02020603050405020304" pitchFamily="18" charset="0"/>
                <a:cs typeface="Times New Roman" panose="02020603050405020304" pitchFamily="18" charset="0"/>
              </a:rPr>
              <a:t> </a:t>
            </a:r>
            <a:r>
              <a:rPr lang="ru-RU" sz="3600" dirty="0">
                <a:solidFill>
                  <a:schemeClr val="bg2">
                    <a:lumMod val="50000"/>
                  </a:schemeClr>
                </a:solidFill>
                <a:latin typeface="Times New Roman" panose="02020603050405020304" pitchFamily="18" charset="0"/>
                <a:cs typeface="Times New Roman" panose="02020603050405020304" pitchFamily="18" charset="0"/>
              </a:rPr>
              <a:t/>
            </a:r>
            <a:br>
              <a:rPr lang="ru-RU" sz="3600" dirty="0">
                <a:solidFill>
                  <a:schemeClr val="bg2">
                    <a:lumMod val="50000"/>
                  </a:schemeClr>
                </a:solidFill>
                <a:latin typeface="Times New Roman" panose="02020603050405020304" pitchFamily="18" charset="0"/>
                <a:cs typeface="Times New Roman" panose="02020603050405020304" pitchFamily="18" charset="0"/>
              </a:rPr>
            </a:br>
            <a:endParaRPr lang="ru-RU" sz="3600" dirty="0">
              <a:solidFill>
                <a:schemeClr val="bg2">
                  <a:lumMod val="50000"/>
                </a:schemeClr>
              </a:solidFill>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25217705"/>
              </p:ext>
            </p:extLst>
          </p:nvPr>
        </p:nvGraphicFramePr>
        <p:xfrm>
          <a:off x="711200" y="1136074"/>
          <a:ext cx="10642600" cy="4839854"/>
        </p:xfrm>
        <a:graphic>
          <a:graphicData uri="http://schemas.openxmlformats.org/drawingml/2006/table">
            <a:tbl>
              <a:tblPr firstRow="1" firstCol="1" lastRow="1" lastCol="1" bandRow="1" bandCol="1">
                <a:tableStyleId>{5C22544A-7EE6-4342-B048-85BDC9FD1C3A}</a:tableStyleId>
              </a:tblPr>
              <a:tblGrid>
                <a:gridCol w="3794138"/>
                <a:gridCol w="3200433"/>
                <a:gridCol w="3648029"/>
              </a:tblGrid>
              <a:tr h="1524115">
                <a:tc>
                  <a:txBody>
                    <a:bodyPr/>
                    <a:lstStyle/>
                    <a:p>
                      <a:pPr>
                        <a:spcAft>
                          <a:spcPts val="0"/>
                        </a:spcAft>
                      </a:pPr>
                      <a:r>
                        <a:rPr lang="ru-RU" sz="2100" b="0" dirty="0">
                          <a:solidFill>
                            <a:schemeClr val="tx1"/>
                          </a:solidFill>
                          <a:effectLst/>
                        </a:rPr>
                        <a:t> </a:t>
                      </a:r>
                      <a:endParaRPr lang="ru-RU" sz="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solidFill>
                      <a:schemeClr val="bg1">
                        <a:lumMod val="95000"/>
                      </a:schemeClr>
                    </a:solidFill>
                  </a:tcPr>
                </a:tc>
                <a:tc>
                  <a:txBody>
                    <a:bodyPr/>
                    <a:lstStyle/>
                    <a:p>
                      <a:pPr marL="91440">
                        <a:spcBef>
                          <a:spcPts val="435"/>
                        </a:spcBef>
                        <a:spcAft>
                          <a:spcPts val="0"/>
                        </a:spcAft>
                      </a:pPr>
                      <a:endParaRPr lang="ru-RU" sz="2100" b="1" dirty="0" smtClean="0">
                        <a:solidFill>
                          <a:schemeClr val="tx1"/>
                        </a:solidFill>
                        <a:effectLst/>
                        <a:latin typeface="Times New Roman" panose="02020603050405020304" pitchFamily="18" charset="0"/>
                        <a:cs typeface="Times New Roman" panose="02020603050405020304" pitchFamily="18" charset="0"/>
                      </a:endParaRPr>
                    </a:p>
                    <a:p>
                      <a:pPr marL="91440">
                        <a:spcBef>
                          <a:spcPts val="435"/>
                        </a:spcBef>
                        <a:spcAft>
                          <a:spcPts val="0"/>
                        </a:spcAft>
                      </a:pPr>
                      <a:r>
                        <a:rPr lang="ru-RU" sz="2100" b="1" dirty="0" smtClean="0">
                          <a:solidFill>
                            <a:schemeClr val="tx1"/>
                          </a:solidFill>
                          <a:effectLst/>
                          <a:latin typeface="Times New Roman" panose="02020603050405020304" pitchFamily="18" charset="0"/>
                          <a:cs typeface="Times New Roman" panose="02020603050405020304" pitchFamily="18" charset="0"/>
                        </a:rPr>
                        <a:t>03</a:t>
                      </a:r>
                      <a:r>
                        <a:rPr lang="ru-RU" sz="2100" b="1" spc="-5" dirty="0" smtClean="0">
                          <a:solidFill>
                            <a:schemeClr val="tx1"/>
                          </a:solidFill>
                          <a:effectLst/>
                          <a:latin typeface="Times New Roman" panose="02020603050405020304" pitchFamily="18" charset="0"/>
                          <a:cs typeface="Times New Roman" panose="02020603050405020304" pitchFamily="18" charset="0"/>
                        </a:rPr>
                        <a:t> </a:t>
                      </a:r>
                      <a:r>
                        <a:rPr lang="ru-RU" sz="2100" b="1" dirty="0">
                          <a:solidFill>
                            <a:schemeClr val="tx1"/>
                          </a:solidFill>
                          <a:effectLst/>
                          <a:latin typeface="Times New Roman" panose="02020603050405020304" pitchFamily="18" charset="0"/>
                          <a:cs typeface="Times New Roman" panose="02020603050405020304" pitchFamily="18" charset="0"/>
                        </a:rPr>
                        <a:t>декабря</a:t>
                      </a:r>
                      <a:r>
                        <a:rPr lang="ru-RU" sz="2100" b="1" spc="10" dirty="0">
                          <a:solidFill>
                            <a:schemeClr val="tx1"/>
                          </a:solidFill>
                          <a:effectLst/>
                          <a:latin typeface="Times New Roman" panose="02020603050405020304" pitchFamily="18" charset="0"/>
                          <a:cs typeface="Times New Roman" panose="02020603050405020304" pitchFamily="18" charset="0"/>
                        </a:rPr>
                        <a:t> </a:t>
                      </a:r>
                      <a:r>
                        <a:rPr lang="ru-RU" sz="2100" b="1" dirty="0">
                          <a:solidFill>
                            <a:schemeClr val="tx1"/>
                          </a:solidFill>
                          <a:effectLst/>
                          <a:latin typeface="Times New Roman" panose="02020603050405020304" pitchFamily="18" charset="0"/>
                          <a:cs typeface="Times New Roman" panose="02020603050405020304" pitchFamily="18" charset="0"/>
                        </a:rPr>
                        <a:t>2025</a:t>
                      </a:r>
                      <a:r>
                        <a:rPr lang="ru-RU" sz="2100" b="1" spc="-5" dirty="0">
                          <a:solidFill>
                            <a:schemeClr val="tx1"/>
                          </a:solidFill>
                          <a:effectLst/>
                          <a:latin typeface="Times New Roman" panose="02020603050405020304" pitchFamily="18" charset="0"/>
                          <a:cs typeface="Times New Roman" panose="02020603050405020304" pitchFamily="18" charset="0"/>
                        </a:rPr>
                        <a:t> </a:t>
                      </a:r>
                      <a:r>
                        <a:rPr lang="ru-RU" sz="2100" b="1" spc="-25" dirty="0">
                          <a:solidFill>
                            <a:schemeClr val="tx1"/>
                          </a:solidFill>
                          <a:effectLst/>
                          <a:latin typeface="Times New Roman" panose="02020603050405020304" pitchFamily="18" charset="0"/>
                          <a:cs typeface="Times New Roman" panose="02020603050405020304" pitchFamily="18" charset="0"/>
                        </a:rPr>
                        <a:t>г.</a:t>
                      </a:r>
                      <a:endParaRPr lang="ru-RU" sz="6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solidFill>
                      <a:schemeClr val="bg1">
                        <a:lumMod val="95000"/>
                      </a:schemeClr>
                    </a:solidFill>
                  </a:tcPr>
                </a:tc>
                <a:tc>
                  <a:txBody>
                    <a:bodyPr/>
                    <a:lstStyle/>
                    <a:p>
                      <a:pPr marL="92710">
                        <a:spcBef>
                          <a:spcPts val="435"/>
                        </a:spcBef>
                        <a:spcAft>
                          <a:spcPts val="0"/>
                        </a:spcAft>
                      </a:pPr>
                      <a:endParaRPr lang="ru-RU" sz="2100" b="1" dirty="0" smtClean="0">
                        <a:solidFill>
                          <a:schemeClr val="tx1"/>
                        </a:solidFill>
                        <a:effectLst/>
                        <a:latin typeface="Times New Roman" panose="02020603050405020304" pitchFamily="18" charset="0"/>
                        <a:cs typeface="Times New Roman" panose="02020603050405020304" pitchFamily="18" charset="0"/>
                      </a:endParaRPr>
                    </a:p>
                    <a:p>
                      <a:pPr marL="92710">
                        <a:spcBef>
                          <a:spcPts val="435"/>
                        </a:spcBef>
                        <a:spcAft>
                          <a:spcPts val="0"/>
                        </a:spcAft>
                      </a:pPr>
                      <a:r>
                        <a:rPr lang="ru-RU" sz="2100" b="1" dirty="0" smtClean="0">
                          <a:solidFill>
                            <a:schemeClr val="tx1"/>
                          </a:solidFill>
                          <a:effectLst/>
                          <a:latin typeface="Times New Roman" panose="02020603050405020304" pitchFamily="18" charset="0"/>
                          <a:cs typeface="Times New Roman" panose="02020603050405020304" pitchFamily="18" charset="0"/>
                        </a:rPr>
                        <a:t>04</a:t>
                      </a:r>
                      <a:r>
                        <a:rPr lang="ru-RU" sz="2100" b="1" spc="-5" dirty="0" smtClean="0">
                          <a:solidFill>
                            <a:schemeClr val="tx1"/>
                          </a:solidFill>
                          <a:effectLst/>
                          <a:latin typeface="Times New Roman" panose="02020603050405020304" pitchFamily="18" charset="0"/>
                          <a:cs typeface="Times New Roman" panose="02020603050405020304" pitchFamily="18" charset="0"/>
                        </a:rPr>
                        <a:t> </a:t>
                      </a:r>
                      <a:r>
                        <a:rPr lang="ru-RU" sz="2100" b="1" dirty="0">
                          <a:solidFill>
                            <a:schemeClr val="tx1"/>
                          </a:solidFill>
                          <a:effectLst/>
                          <a:latin typeface="Times New Roman" panose="02020603050405020304" pitchFamily="18" charset="0"/>
                          <a:cs typeface="Times New Roman" panose="02020603050405020304" pitchFamily="18" charset="0"/>
                        </a:rPr>
                        <a:t>февраля</a:t>
                      </a:r>
                      <a:r>
                        <a:rPr lang="ru-RU" sz="2100" b="1" spc="10" dirty="0">
                          <a:solidFill>
                            <a:schemeClr val="tx1"/>
                          </a:solidFill>
                          <a:effectLst/>
                          <a:latin typeface="Times New Roman" panose="02020603050405020304" pitchFamily="18" charset="0"/>
                          <a:cs typeface="Times New Roman" panose="02020603050405020304" pitchFamily="18" charset="0"/>
                        </a:rPr>
                        <a:t> </a:t>
                      </a:r>
                      <a:r>
                        <a:rPr lang="ru-RU" sz="2100" b="1" dirty="0">
                          <a:solidFill>
                            <a:schemeClr val="tx1"/>
                          </a:solidFill>
                          <a:effectLst/>
                          <a:latin typeface="Times New Roman" panose="02020603050405020304" pitchFamily="18" charset="0"/>
                          <a:cs typeface="Times New Roman" panose="02020603050405020304" pitchFamily="18" charset="0"/>
                        </a:rPr>
                        <a:t>2026</a:t>
                      </a:r>
                      <a:r>
                        <a:rPr lang="ru-RU" sz="2100" b="1" spc="-5" dirty="0">
                          <a:solidFill>
                            <a:schemeClr val="tx1"/>
                          </a:solidFill>
                          <a:effectLst/>
                          <a:latin typeface="Times New Roman" panose="02020603050405020304" pitchFamily="18" charset="0"/>
                          <a:cs typeface="Times New Roman" panose="02020603050405020304" pitchFamily="18" charset="0"/>
                        </a:rPr>
                        <a:t> </a:t>
                      </a:r>
                      <a:r>
                        <a:rPr lang="ru-RU" sz="2100" b="1" spc="-25" dirty="0">
                          <a:solidFill>
                            <a:schemeClr val="tx1"/>
                          </a:solidFill>
                          <a:effectLst/>
                          <a:latin typeface="Times New Roman" panose="02020603050405020304" pitchFamily="18" charset="0"/>
                          <a:cs typeface="Times New Roman" panose="02020603050405020304" pitchFamily="18" charset="0"/>
                        </a:rPr>
                        <a:t>г.</a:t>
                      </a:r>
                      <a:endParaRPr lang="ru-RU" sz="600" b="1"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solidFill>
                      <a:schemeClr val="bg1">
                        <a:lumMod val="95000"/>
                      </a:schemeClr>
                    </a:solidFill>
                  </a:tcPr>
                </a:tc>
              </a:tr>
              <a:tr h="1657167">
                <a:tc>
                  <a:txBody>
                    <a:bodyPr/>
                    <a:lstStyle/>
                    <a:p>
                      <a:pPr marL="91440">
                        <a:lnSpc>
                          <a:spcPct val="103000"/>
                        </a:lnSpc>
                        <a:spcBef>
                          <a:spcPts val="435"/>
                        </a:spcBef>
                        <a:spcAft>
                          <a:spcPts val="0"/>
                        </a:spcAft>
                      </a:pPr>
                      <a:r>
                        <a:rPr lang="ru-RU" sz="2100" b="0" dirty="0">
                          <a:solidFill>
                            <a:schemeClr val="tx1"/>
                          </a:solidFill>
                          <a:effectLst/>
                          <a:latin typeface="Times New Roman" panose="02020603050405020304" pitchFamily="18" charset="0"/>
                          <a:cs typeface="Times New Roman" panose="02020603050405020304" pitchFamily="18" charset="0"/>
                        </a:rPr>
                        <a:t>Фактически</a:t>
                      </a:r>
                      <a:r>
                        <a:rPr lang="ru-RU" sz="2100" b="0" spc="-60" dirty="0">
                          <a:solidFill>
                            <a:schemeClr val="tx1"/>
                          </a:solidFill>
                          <a:effectLst/>
                          <a:latin typeface="Times New Roman" panose="02020603050405020304" pitchFamily="18" charset="0"/>
                          <a:cs typeface="Times New Roman" panose="02020603050405020304" pitchFamily="18" charset="0"/>
                        </a:rPr>
                        <a:t> </a:t>
                      </a:r>
                      <a:r>
                        <a:rPr lang="ru-RU" sz="2100" b="0" dirty="0">
                          <a:solidFill>
                            <a:schemeClr val="tx1"/>
                          </a:solidFill>
                          <a:effectLst/>
                          <a:latin typeface="Times New Roman" panose="02020603050405020304" pitchFamily="18" charset="0"/>
                          <a:cs typeface="Times New Roman" panose="02020603050405020304" pitchFamily="18" charset="0"/>
                        </a:rPr>
                        <a:t>приняли</a:t>
                      </a:r>
                      <a:r>
                        <a:rPr lang="ru-RU" sz="2100" b="0" spc="-60" dirty="0">
                          <a:solidFill>
                            <a:schemeClr val="tx1"/>
                          </a:solidFill>
                          <a:effectLst/>
                          <a:latin typeface="Times New Roman" panose="02020603050405020304" pitchFamily="18" charset="0"/>
                          <a:cs typeface="Times New Roman" panose="02020603050405020304" pitchFamily="18" charset="0"/>
                        </a:rPr>
                        <a:t> </a:t>
                      </a:r>
                      <a:r>
                        <a:rPr lang="ru-RU" sz="2100" b="0" dirty="0">
                          <a:solidFill>
                            <a:schemeClr val="tx1"/>
                          </a:solidFill>
                          <a:effectLst/>
                          <a:latin typeface="Times New Roman" panose="02020603050405020304" pitchFamily="18" charset="0"/>
                          <a:cs typeface="Times New Roman" panose="02020603050405020304" pitchFamily="18" charset="0"/>
                        </a:rPr>
                        <a:t>участие</a:t>
                      </a:r>
                      <a:r>
                        <a:rPr lang="ru-RU" sz="2100" b="0" spc="-60" dirty="0">
                          <a:solidFill>
                            <a:schemeClr val="tx1"/>
                          </a:solidFill>
                          <a:effectLst/>
                          <a:latin typeface="Times New Roman" panose="02020603050405020304" pitchFamily="18" charset="0"/>
                          <a:cs typeface="Times New Roman" panose="02020603050405020304" pitchFamily="18" charset="0"/>
                        </a:rPr>
                        <a:t> </a:t>
                      </a:r>
                      <a:r>
                        <a:rPr lang="ru-RU" sz="2100" b="0" dirty="0">
                          <a:solidFill>
                            <a:schemeClr val="tx1"/>
                          </a:solidFill>
                          <a:effectLst/>
                          <a:latin typeface="Times New Roman" panose="02020603050405020304" pitchFamily="18" charset="0"/>
                          <a:cs typeface="Times New Roman" panose="02020603050405020304" pitchFamily="18" charset="0"/>
                        </a:rPr>
                        <a:t>в написании ИС</a:t>
                      </a:r>
                      <a:endParaRPr lang="ru-RU" sz="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solidFill>
                      <a:schemeClr val="bg1">
                        <a:lumMod val="95000"/>
                      </a:schemeClr>
                    </a:solidFill>
                  </a:tcPr>
                </a:tc>
                <a:tc>
                  <a:txBody>
                    <a:bodyPr/>
                    <a:lstStyle/>
                    <a:p>
                      <a:pPr marL="91440">
                        <a:spcBef>
                          <a:spcPts val="435"/>
                        </a:spcBef>
                        <a:spcAft>
                          <a:spcPts val="0"/>
                        </a:spcAft>
                      </a:pPr>
                      <a:r>
                        <a:rPr lang="ru-RU" sz="2100" b="0" dirty="0" smtClean="0">
                          <a:solidFill>
                            <a:schemeClr val="tx1"/>
                          </a:solidFill>
                          <a:effectLst/>
                          <a:latin typeface="Times New Roman" panose="02020603050405020304" pitchFamily="18" charset="0"/>
                          <a:cs typeface="Times New Roman" panose="02020603050405020304" pitchFamily="18" charset="0"/>
                        </a:rPr>
                        <a:t>134 </a:t>
                      </a:r>
                      <a:r>
                        <a:rPr lang="ru-RU" sz="2100" b="0" spc="-10" dirty="0" smtClean="0">
                          <a:solidFill>
                            <a:schemeClr val="tx1"/>
                          </a:solidFill>
                          <a:effectLst/>
                          <a:latin typeface="Times New Roman" panose="02020603050405020304" pitchFamily="18" charset="0"/>
                          <a:cs typeface="Times New Roman" panose="02020603050405020304" pitchFamily="18" charset="0"/>
                        </a:rPr>
                        <a:t>выпускника</a:t>
                      </a:r>
                      <a:endParaRPr lang="ru-RU" sz="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solidFill>
                      <a:schemeClr val="bg1">
                        <a:lumMod val="95000"/>
                      </a:schemeClr>
                    </a:solidFill>
                  </a:tcPr>
                </a:tc>
                <a:tc>
                  <a:txBody>
                    <a:bodyPr/>
                    <a:lstStyle/>
                    <a:p>
                      <a:pPr marL="92710">
                        <a:spcBef>
                          <a:spcPts val="435"/>
                        </a:spcBef>
                        <a:spcAft>
                          <a:spcPts val="0"/>
                        </a:spcAft>
                      </a:pPr>
                      <a:r>
                        <a:rPr lang="ru-RU" sz="2100" b="0" dirty="0">
                          <a:solidFill>
                            <a:schemeClr val="tx1"/>
                          </a:solidFill>
                          <a:effectLst/>
                          <a:latin typeface="Times New Roman" panose="02020603050405020304" pitchFamily="18" charset="0"/>
                          <a:cs typeface="Times New Roman" panose="02020603050405020304" pitchFamily="18" charset="0"/>
                        </a:rPr>
                        <a:t>2 </a:t>
                      </a:r>
                      <a:r>
                        <a:rPr lang="ru-RU" sz="2100" b="0" spc="-10" dirty="0">
                          <a:solidFill>
                            <a:schemeClr val="tx1"/>
                          </a:solidFill>
                          <a:effectLst/>
                          <a:latin typeface="Times New Roman" panose="02020603050405020304" pitchFamily="18" charset="0"/>
                          <a:cs typeface="Times New Roman" panose="02020603050405020304" pitchFamily="18" charset="0"/>
                        </a:rPr>
                        <a:t>выпускника</a:t>
                      </a:r>
                      <a:endParaRPr lang="ru-RU" sz="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solidFill>
                      <a:schemeClr val="bg1">
                        <a:lumMod val="95000"/>
                      </a:schemeClr>
                    </a:solidFill>
                  </a:tcPr>
                </a:tc>
              </a:tr>
              <a:tr h="829286">
                <a:tc>
                  <a:txBody>
                    <a:bodyPr/>
                    <a:lstStyle/>
                    <a:p>
                      <a:pPr marL="91440">
                        <a:spcBef>
                          <a:spcPts val="435"/>
                        </a:spcBef>
                        <a:spcAft>
                          <a:spcPts val="0"/>
                        </a:spcAft>
                      </a:pPr>
                      <a:r>
                        <a:rPr lang="ru-RU" sz="2100" b="0" spc="-10" dirty="0">
                          <a:solidFill>
                            <a:schemeClr val="tx1"/>
                          </a:solidFill>
                          <a:effectLst/>
                          <a:latin typeface="Times New Roman" panose="02020603050405020304" pitchFamily="18" charset="0"/>
                          <a:cs typeface="Times New Roman" panose="02020603050405020304" pitchFamily="18" charset="0"/>
                        </a:rPr>
                        <a:t>Отсутствовали</a:t>
                      </a:r>
                      <a:endParaRPr lang="ru-RU" sz="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solidFill>
                      <a:schemeClr val="bg1">
                        <a:lumMod val="95000"/>
                      </a:schemeClr>
                    </a:solidFill>
                  </a:tcPr>
                </a:tc>
                <a:tc>
                  <a:txBody>
                    <a:bodyPr/>
                    <a:lstStyle/>
                    <a:p>
                      <a:pPr marL="91440">
                        <a:spcBef>
                          <a:spcPts val="435"/>
                        </a:spcBef>
                        <a:spcAft>
                          <a:spcPts val="0"/>
                        </a:spcAft>
                      </a:pPr>
                      <a:r>
                        <a:rPr lang="ru-RU" sz="2100" b="0" dirty="0">
                          <a:solidFill>
                            <a:schemeClr val="tx1"/>
                          </a:solidFill>
                          <a:effectLst/>
                          <a:latin typeface="Times New Roman" panose="02020603050405020304" pitchFamily="18" charset="0"/>
                          <a:cs typeface="Times New Roman" panose="02020603050405020304" pitchFamily="18" charset="0"/>
                        </a:rPr>
                        <a:t>1 </a:t>
                      </a:r>
                      <a:r>
                        <a:rPr lang="ru-RU" sz="2100" b="0" spc="-20" dirty="0">
                          <a:solidFill>
                            <a:schemeClr val="tx1"/>
                          </a:solidFill>
                          <a:effectLst/>
                          <a:latin typeface="Times New Roman" panose="02020603050405020304" pitchFamily="18" charset="0"/>
                          <a:cs typeface="Times New Roman" panose="02020603050405020304" pitchFamily="18" charset="0"/>
                        </a:rPr>
                        <a:t>человек</a:t>
                      </a:r>
                      <a:endParaRPr lang="ru-RU" sz="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solidFill>
                      <a:schemeClr val="bg1">
                        <a:lumMod val="95000"/>
                      </a:schemeClr>
                    </a:solidFill>
                  </a:tcPr>
                </a:tc>
                <a:tc>
                  <a:txBody>
                    <a:bodyPr/>
                    <a:lstStyle/>
                    <a:p>
                      <a:pPr marL="92710">
                        <a:spcBef>
                          <a:spcPts val="435"/>
                        </a:spcBef>
                        <a:spcAft>
                          <a:spcPts val="0"/>
                        </a:spcAft>
                      </a:pPr>
                      <a:r>
                        <a:rPr lang="ru-RU" sz="2100" b="0" dirty="0">
                          <a:solidFill>
                            <a:schemeClr val="tx1"/>
                          </a:solidFill>
                          <a:effectLst/>
                          <a:latin typeface="Times New Roman" panose="02020603050405020304" pitchFamily="18" charset="0"/>
                          <a:cs typeface="Times New Roman" panose="02020603050405020304" pitchFamily="18" charset="0"/>
                        </a:rPr>
                        <a:t>0 </a:t>
                      </a:r>
                      <a:r>
                        <a:rPr lang="ru-RU" sz="2100" b="0" spc="-20" dirty="0">
                          <a:solidFill>
                            <a:schemeClr val="tx1"/>
                          </a:solidFill>
                          <a:effectLst/>
                          <a:latin typeface="Times New Roman" panose="02020603050405020304" pitchFamily="18" charset="0"/>
                          <a:cs typeface="Times New Roman" panose="02020603050405020304" pitchFamily="18" charset="0"/>
                        </a:rPr>
                        <a:t>человек</a:t>
                      </a:r>
                      <a:endParaRPr lang="ru-RU" sz="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solidFill>
                      <a:schemeClr val="bg1">
                        <a:lumMod val="95000"/>
                      </a:schemeClr>
                    </a:solidFill>
                  </a:tcPr>
                </a:tc>
              </a:tr>
              <a:tr h="829286">
                <a:tc>
                  <a:txBody>
                    <a:bodyPr/>
                    <a:lstStyle/>
                    <a:p>
                      <a:pPr marL="91440">
                        <a:spcBef>
                          <a:spcPts val="435"/>
                        </a:spcBef>
                        <a:spcAft>
                          <a:spcPts val="0"/>
                        </a:spcAft>
                      </a:pPr>
                      <a:r>
                        <a:rPr lang="ru-RU" sz="2100" b="0" dirty="0" smtClean="0">
                          <a:solidFill>
                            <a:schemeClr val="tx1"/>
                          </a:solidFill>
                          <a:effectLst/>
                          <a:latin typeface="Times New Roman" panose="02020603050405020304" pitchFamily="18" charset="0"/>
                          <a:cs typeface="Times New Roman" panose="02020603050405020304" pitchFamily="18" charset="0"/>
                        </a:rPr>
                        <a:t>«Зачет»/</a:t>
                      </a:r>
                      <a:r>
                        <a:rPr lang="ru-RU" sz="2100" b="0" spc="-45" dirty="0" smtClean="0">
                          <a:solidFill>
                            <a:schemeClr val="tx1"/>
                          </a:solidFill>
                          <a:effectLst/>
                          <a:latin typeface="Times New Roman" panose="02020603050405020304" pitchFamily="18" charset="0"/>
                          <a:cs typeface="Times New Roman" panose="02020603050405020304" pitchFamily="18" charset="0"/>
                        </a:rPr>
                        <a:t> </a:t>
                      </a:r>
                      <a:r>
                        <a:rPr lang="ru-RU" sz="2100" b="0" spc="-10" dirty="0" smtClean="0">
                          <a:solidFill>
                            <a:schemeClr val="tx1"/>
                          </a:solidFill>
                          <a:effectLst/>
                          <a:latin typeface="Times New Roman" panose="02020603050405020304" pitchFamily="18" charset="0"/>
                          <a:cs typeface="Times New Roman" panose="02020603050405020304" pitchFamily="18" charset="0"/>
                        </a:rPr>
                        <a:t>«Незачет»</a:t>
                      </a:r>
                      <a:endParaRPr lang="ru-RU" sz="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solidFill>
                      <a:schemeClr val="bg1">
                        <a:lumMod val="95000"/>
                      </a:schemeClr>
                    </a:solidFill>
                  </a:tcPr>
                </a:tc>
                <a:tc>
                  <a:txBody>
                    <a:bodyPr/>
                    <a:lstStyle/>
                    <a:p>
                      <a:pPr marL="91440">
                        <a:spcBef>
                          <a:spcPts val="435"/>
                        </a:spcBef>
                        <a:spcAft>
                          <a:spcPts val="0"/>
                        </a:spcAft>
                      </a:pPr>
                      <a:r>
                        <a:rPr lang="ru-RU" sz="2100" b="0" spc="-10" dirty="0">
                          <a:solidFill>
                            <a:schemeClr val="tx1"/>
                          </a:solidFill>
                          <a:effectLst/>
                          <a:latin typeface="Times New Roman" panose="02020603050405020304" pitchFamily="18" charset="0"/>
                          <a:cs typeface="Times New Roman" panose="02020603050405020304" pitchFamily="18" charset="0"/>
                        </a:rPr>
                        <a:t>133/1</a:t>
                      </a:r>
                      <a:endParaRPr lang="ru-RU" sz="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solidFill>
                      <a:schemeClr val="bg1">
                        <a:lumMod val="95000"/>
                      </a:schemeClr>
                    </a:solidFill>
                  </a:tcPr>
                </a:tc>
                <a:tc>
                  <a:txBody>
                    <a:bodyPr/>
                    <a:lstStyle/>
                    <a:p>
                      <a:pPr marL="92710">
                        <a:spcBef>
                          <a:spcPts val="435"/>
                        </a:spcBef>
                        <a:spcAft>
                          <a:spcPts val="0"/>
                        </a:spcAft>
                      </a:pPr>
                      <a:r>
                        <a:rPr lang="ru-RU" sz="2100" b="0" dirty="0">
                          <a:solidFill>
                            <a:schemeClr val="tx1"/>
                          </a:solidFill>
                          <a:effectLst/>
                          <a:latin typeface="Times New Roman" panose="02020603050405020304" pitchFamily="18" charset="0"/>
                          <a:cs typeface="Times New Roman" panose="02020603050405020304" pitchFamily="18" charset="0"/>
                        </a:rPr>
                        <a:t>2</a:t>
                      </a:r>
                      <a:r>
                        <a:rPr lang="ru-RU" sz="2100" b="0" spc="-25" dirty="0">
                          <a:solidFill>
                            <a:schemeClr val="tx1"/>
                          </a:solidFill>
                          <a:effectLst/>
                          <a:latin typeface="Times New Roman" panose="02020603050405020304" pitchFamily="18" charset="0"/>
                          <a:cs typeface="Times New Roman" panose="02020603050405020304" pitchFamily="18" charset="0"/>
                        </a:rPr>
                        <a:t>/0</a:t>
                      </a:r>
                      <a:endParaRPr lang="ru-RU" sz="600" b="0" dirty="0">
                        <a:solidFill>
                          <a:schemeClr val="tx1"/>
                        </a:solidFill>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0" marR="0" marT="0" marB="0">
                    <a:solidFill>
                      <a:schemeClr val="bg1">
                        <a:lumMod val="95000"/>
                      </a:schemeClr>
                    </a:solidFill>
                  </a:tcPr>
                </a:tc>
              </a:tr>
            </a:tbl>
          </a:graphicData>
        </a:graphic>
      </p:graphicFrame>
    </p:spTree>
    <p:extLst>
      <p:ext uri="{BB962C8B-B14F-4D97-AF65-F5344CB8AC3E}">
        <p14:creationId xmlns:p14="http://schemas.microsoft.com/office/powerpoint/2010/main" val="386362233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209964" y="729672"/>
            <a:ext cx="9945716" cy="822037"/>
          </a:xfrm>
        </p:spPr>
        <p:txBody>
          <a:bodyPr>
            <a:normAutofit/>
          </a:bodyPr>
          <a:lstStyle/>
          <a:p>
            <a:r>
              <a:rPr lang="ru-RU" sz="2400" b="1" dirty="0" smtClean="0">
                <a:solidFill>
                  <a:schemeClr val="bg2">
                    <a:lumMod val="50000"/>
                  </a:schemeClr>
                </a:solidFill>
                <a:latin typeface="Times New Roman" panose="02020603050405020304" pitchFamily="18" charset="0"/>
                <a:cs typeface="Times New Roman" panose="02020603050405020304" pitchFamily="18" charset="0"/>
              </a:rPr>
              <a:t>Рекомендации учителям-предметникам:</a:t>
            </a:r>
            <a:endParaRPr lang="ru-RU" sz="2400" b="1" dirty="0">
              <a:solidFill>
                <a:schemeClr val="bg2">
                  <a:lumMod val="50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280785" y="1551710"/>
            <a:ext cx="11804073" cy="4599708"/>
          </a:xfrm>
        </p:spPr>
        <p:txBody>
          <a:bodyPr>
            <a:normAutofit fontScale="47500" lnSpcReduction="20000"/>
          </a:bodyPr>
          <a:lstStyle/>
          <a:p>
            <a:pPr marL="0" indent="0">
              <a:buNone/>
            </a:pPr>
            <a:endParaRPr lang="ru-RU" dirty="0">
              <a:solidFill>
                <a:schemeClr val="tx1"/>
              </a:solidFill>
              <a:latin typeface="Times New Roman" panose="02020603050405020304" pitchFamily="18" charset="0"/>
              <a:cs typeface="Times New Roman" panose="02020603050405020304" pitchFamily="18" charset="0"/>
            </a:endParaRPr>
          </a:p>
          <a:p>
            <a:pPr>
              <a:lnSpc>
                <a:spcPct val="120000"/>
              </a:lnSpc>
            </a:pPr>
            <a:r>
              <a:rPr lang="ru-RU" sz="2900" dirty="0">
                <a:solidFill>
                  <a:schemeClr val="tx1"/>
                </a:solidFill>
                <a:latin typeface="Times New Roman" panose="02020603050405020304" pitchFamily="18" charset="0"/>
                <a:cs typeface="Times New Roman" panose="02020603050405020304" pitchFamily="18" charset="0"/>
              </a:rPr>
              <a:t>1</a:t>
            </a:r>
            <a:r>
              <a:rPr lang="ru-RU" sz="2900" dirty="0" smtClean="0">
                <a:solidFill>
                  <a:schemeClr val="tx1"/>
                </a:solidFill>
                <a:latin typeface="Times New Roman" panose="02020603050405020304" pitchFamily="18" charset="0"/>
                <a:cs typeface="Times New Roman" panose="02020603050405020304" pitchFamily="18" charset="0"/>
              </a:rPr>
              <a:t>. </a:t>
            </a:r>
            <a:r>
              <a:rPr lang="ru-RU" sz="2900" dirty="0">
                <a:solidFill>
                  <a:schemeClr val="tx1"/>
                </a:solidFill>
                <a:latin typeface="Times New Roman" panose="02020603050405020304" pitchFamily="18" charset="0"/>
                <a:cs typeface="Times New Roman" panose="02020603050405020304" pitchFamily="18" charset="0"/>
              </a:rPr>
              <a:t>Учителям русского языка и литературы предусмотреть в рабочей программе по литературе, элективных курсов, внеурочной деятельности 9-11 классов часы на изучение зарубежной литературы, современной публицистики.</a:t>
            </a:r>
          </a:p>
          <a:p>
            <a:pPr>
              <a:lnSpc>
                <a:spcPct val="120000"/>
              </a:lnSpc>
            </a:pPr>
            <a:r>
              <a:rPr lang="ru-RU" sz="2900" dirty="0">
                <a:solidFill>
                  <a:schemeClr val="tx1"/>
                </a:solidFill>
                <a:latin typeface="Times New Roman" panose="02020603050405020304" pitchFamily="18" charset="0"/>
                <a:cs typeface="Times New Roman" panose="02020603050405020304" pitchFamily="18" charset="0"/>
              </a:rPr>
              <a:t>2</a:t>
            </a:r>
            <a:r>
              <a:rPr lang="ru-RU" sz="2900" dirty="0" smtClean="0">
                <a:solidFill>
                  <a:schemeClr val="tx1"/>
                </a:solidFill>
                <a:latin typeface="Times New Roman" panose="02020603050405020304" pitchFamily="18" charset="0"/>
                <a:cs typeface="Times New Roman" panose="02020603050405020304" pitchFamily="18" charset="0"/>
              </a:rPr>
              <a:t>. </a:t>
            </a:r>
            <a:r>
              <a:rPr lang="ru-RU" sz="2900" dirty="0">
                <a:solidFill>
                  <a:schemeClr val="tx1"/>
                </a:solidFill>
                <a:latin typeface="Times New Roman" panose="02020603050405020304" pitchFamily="18" charset="0"/>
                <a:cs typeface="Times New Roman" panose="02020603050405020304" pitchFamily="18" charset="0"/>
              </a:rPr>
              <a:t>На всех уроках вести работу по формированию </a:t>
            </a:r>
            <a:r>
              <a:rPr lang="ru-RU" sz="2900" dirty="0" err="1">
                <a:solidFill>
                  <a:schemeClr val="tx1"/>
                </a:solidFill>
                <a:latin typeface="Times New Roman" panose="02020603050405020304" pitchFamily="18" charset="0"/>
                <a:cs typeface="Times New Roman" panose="02020603050405020304" pitchFamily="18" charset="0"/>
              </a:rPr>
              <a:t>метапредметной</a:t>
            </a:r>
            <a:r>
              <a:rPr lang="ru-RU" sz="2900" dirty="0">
                <a:solidFill>
                  <a:schemeClr val="tx1"/>
                </a:solidFill>
                <a:latin typeface="Times New Roman" panose="02020603050405020304" pitchFamily="18" charset="0"/>
                <a:cs typeface="Times New Roman" panose="02020603050405020304" pitchFamily="18" charset="0"/>
              </a:rPr>
              <a:t> коммуникативной компетентности обучающихся: с этой целью на уроках учителя-предметники должны учить школьников анализировать тексты, т.е. формировать навыки смыслового чтения:</a:t>
            </a:r>
          </a:p>
          <a:p>
            <a:r>
              <a:rPr lang="ru-RU" sz="2900" dirty="0">
                <a:solidFill>
                  <a:schemeClr val="tx1"/>
                </a:solidFill>
                <a:latin typeface="Times New Roman" panose="02020603050405020304" pitchFamily="18" charset="0"/>
                <a:cs typeface="Times New Roman" panose="02020603050405020304" pitchFamily="18" charset="0"/>
              </a:rPr>
              <a:t>1) видеть их целевую установку;</a:t>
            </a:r>
          </a:p>
          <a:p>
            <a:r>
              <a:rPr lang="ru-RU" sz="2900" dirty="0">
                <a:solidFill>
                  <a:schemeClr val="tx1"/>
                </a:solidFill>
                <a:latin typeface="Times New Roman" panose="02020603050405020304" pitchFamily="18" charset="0"/>
                <a:cs typeface="Times New Roman" panose="02020603050405020304" pitchFamily="18" charset="0"/>
              </a:rPr>
              <a:t>2) выявлять способы создания текста;</a:t>
            </a:r>
          </a:p>
          <a:p>
            <a:r>
              <a:rPr lang="ru-RU" sz="2900" dirty="0">
                <a:solidFill>
                  <a:schemeClr val="tx1"/>
                </a:solidFill>
                <a:latin typeface="Times New Roman" panose="02020603050405020304" pitchFamily="18" charset="0"/>
                <a:cs typeface="Times New Roman" panose="02020603050405020304" pitchFamily="18" charset="0"/>
              </a:rPr>
              <a:t>3) определять коммуникативную задачу (извлекать главную информацию, понимать, что такое тема, </a:t>
            </a:r>
            <a:r>
              <a:rPr lang="ru-RU" sz="2900" dirty="0" err="1">
                <a:solidFill>
                  <a:schemeClr val="tx1"/>
                </a:solidFill>
                <a:latin typeface="Times New Roman" panose="02020603050405020304" pitchFamily="18" charset="0"/>
                <a:cs typeface="Times New Roman" panose="02020603050405020304" pitchFamily="18" charset="0"/>
              </a:rPr>
              <a:t>микротема</a:t>
            </a:r>
            <a:r>
              <a:rPr lang="ru-RU" sz="2900" dirty="0">
                <a:solidFill>
                  <a:schemeClr val="tx1"/>
                </a:solidFill>
                <a:latin typeface="Times New Roman" panose="02020603050405020304" pitchFamily="18" charset="0"/>
                <a:cs typeface="Times New Roman" panose="02020603050405020304" pitchFamily="18" charset="0"/>
              </a:rPr>
              <a:t>; понимать композиционный замысел);</a:t>
            </a:r>
          </a:p>
          <a:p>
            <a:r>
              <a:rPr lang="ru-RU" sz="2900" dirty="0">
                <a:solidFill>
                  <a:schemeClr val="tx1"/>
                </a:solidFill>
                <a:latin typeface="Times New Roman" panose="02020603050405020304" pitchFamily="18" charset="0"/>
                <a:cs typeface="Times New Roman" panose="02020603050405020304" pitchFamily="18" charset="0"/>
              </a:rPr>
              <a:t>4) анализировать отбор лексики в данном тексте (выявлять ключевые слова), риторических приемов;</a:t>
            </a:r>
          </a:p>
          <a:p>
            <a:r>
              <a:rPr lang="ru-RU" sz="2900" dirty="0">
                <a:solidFill>
                  <a:schemeClr val="tx1"/>
                </a:solidFill>
                <a:latin typeface="Times New Roman" panose="02020603050405020304" pitchFamily="18" charset="0"/>
                <a:cs typeface="Times New Roman" panose="02020603050405020304" pitchFamily="18" charset="0"/>
              </a:rPr>
              <a:t>5) определять связи между вступлением и заключением; определять границы смысловых частей и т.п.;</a:t>
            </a:r>
          </a:p>
          <a:p>
            <a:r>
              <a:rPr lang="ru-RU" sz="2900" dirty="0">
                <a:solidFill>
                  <a:schemeClr val="tx1"/>
                </a:solidFill>
                <a:latin typeface="Times New Roman" panose="02020603050405020304" pitchFamily="18" charset="0"/>
                <a:cs typeface="Times New Roman" panose="02020603050405020304" pitchFamily="18" charset="0"/>
              </a:rPr>
              <a:t>6) включать в учебный процесс задания по созданию связных текстов;</a:t>
            </a:r>
          </a:p>
          <a:p>
            <a:r>
              <a:rPr lang="ru-RU" sz="2900" dirty="0">
                <a:solidFill>
                  <a:schemeClr val="tx1"/>
                </a:solidFill>
                <a:latin typeface="Times New Roman" panose="02020603050405020304" pitchFamily="18" charset="0"/>
                <a:cs typeface="Times New Roman" panose="02020603050405020304" pitchFamily="18" charset="0"/>
              </a:rPr>
              <a:t>7) расширять словарный запас учащихся путем смыслового анализа текста.</a:t>
            </a:r>
          </a:p>
          <a:p>
            <a:pPr>
              <a:lnSpc>
                <a:spcPct val="120000"/>
              </a:lnSpc>
            </a:pPr>
            <a:r>
              <a:rPr lang="ru-RU" sz="2900" dirty="0">
                <a:solidFill>
                  <a:schemeClr val="tx1"/>
                </a:solidFill>
                <a:latin typeface="Times New Roman" panose="02020603050405020304" pitchFamily="18" charset="0"/>
                <a:cs typeface="Times New Roman" panose="02020603050405020304" pitchFamily="18" charset="0"/>
              </a:rPr>
              <a:t>3</a:t>
            </a:r>
            <a:r>
              <a:rPr lang="ru-RU" sz="2900" dirty="0" smtClean="0">
                <a:solidFill>
                  <a:schemeClr val="tx1"/>
                </a:solidFill>
                <a:latin typeface="Times New Roman" panose="02020603050405020304" pitchFamily="18" charset="0"/>
                <a:cs typeface="Times New Roman" panose="02020603050405020304" pitchFamily="18" charset="0"/>
              </a:rPr>
              <a:t>. </a:t>
            </a:r>
            <a:r>
              <a:rPr lang="ru-RU" sz="2900" dirty="0">
                <a:solidFill>
                  <a:schemeClr val="tx1"/>
                </a:solidFill>
                <a:latin typeface="Times New Roman" panose="02020603050405020304" pitchFamily="18" charset="0"/>
                <a:cs typeface="Times New Roman" panose="02020603050405020304" pitchFamily="18" charset="0"/>
              </a:rPr>
              <a:t>При подготовке к итоговому сочинению на уроках литературы необходимо учить выпускников правильно «видеть» ключевые слова темы, отбирать литературоведческий материал для анализа, акцентировать внимание на выборе более точных литературных примеров. Работать над композицией сочинения, обучать приемам работы над вступительной и заключительной частями сочинения, способам аргументации. </a:t>
            </a:r>
          </a:p>
          <a:p>
            <a:endParaRPr lang="ru-RU" dirty="0">
              <a:solidFill>
                <a:schemeClr val="tx1"/>
              </a:solidFill>
            </a:endParaRPr>
          </a:p>
        </p:txBody>
      </p:sp>
    </p:spTree>
    <p:extLst>
      <p:ext uri="{BB962C8B-B14F-4D97-AF65-F5344CB8AC3E}">
        <p14:creationId xmlns:p14="http://schemas.microsoft.com/office/powerpoint/2010/main" val="114132819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7280" y="73539"/>
            <a:ext cx="10058400" cy="1450757"/>
          </a:xfrm>
        </p:spPr>
        <p:txBody>
          <a:bodyPr>
            <a:normAutofit/>
          </a:bodyPr>
          <a:lstStyle/>
          <a:p>
            <a:r>
              <a:rPr lang="ru-RU" sz="2400" b="1" dirty="0" smtClean="0">
                <a:solidFill>
                  <a:schemeClr val="bg2">
                    <a:lumMod val="50000"/>
                  </a:schemeClr>
                </a:solidFill>
                <a:latin typeface="Times New Roman" panose="02020603050405020304" pitchFamily="18" charset="0"/>
                <a:cs typeface="Times New Roman" panose="02020603050405020304" pitchFamily="18" charset="0"/>
              </a:rPr>
              <a:t>Актуализация аспектов методической работы</a:t>
            </a:r>
            <a:endParaRPr lang="ru-RU" sz="2400" b="1" dirty="0">
              <a:solidFill>
                <a:schemeClr val="bg2">
                  <a:lumMod val="50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lnSpcReduction="10000"/>
          </a:bodyPr>
          <a:lstStyle/>
          <a:p>
            <a:r>
              <a:rPr lang="ru-RU" sz="1800" b="1" dirty="0" smtClean="0">
                <a:latin typeface="Times New Roman" panose="02020603050405020304" pitchFamily="18" charset="0"/>
                <a:cs typeface="Times New Roman" panose="02020603050405020304" pitchFamily="18" charset="0"/>
              </a:rPr>
              <a:t>- Развитие </a:t>
            </a:r>
            <a:r>
              <a:rPr lang="ru-RU" sz="1800" b="1" dirty="0">
                <a:latin typeface="Times New Roman" panose="02020603050405020304" pitchFamily="18" charset="0"/>
                <a:cs typeface="Times New Roman" panose="02020603050405020304" pitchFamily="18" charset="0"/>
              </a:rPr>
              <a:t>способности учащихся к созданию самостоятельного, аргументированного, грамотного письменного высказывания на морально-этические и философские темы</a:t>
            </a:r>
            <a:r>
              <a:rPr lang="ru-RU" sz="1800" b="1" dirty="0" smtClean="0">
                <a:latin typeface="Times New Roman" panose="02020603050405020304" pitchFamily="18" charset="0"/>
                <a:cs typeface="Times New Roman" panose="02020603050405020304" pitchFamily="18" charset="0"/>
              </a:rPr>
              <a:t>;</a:t>
            </a:r>
          </a:p>
          <a:p>
            <a:pPr lvl="0"/>
            <a:r>
              <a:rPr lang="ru-RU" sz="1800" b="1" dirty="0" smtClean="0">
                <a:latin typeface="Times New Roman" panose="02020603050405020304" pitchFamily="18" charset="0"/>
                <a:cs typeface="Times New Roman" panose="02020603050405020304" pitchFamily="18" charset="0"/>
              </a:rPr>
              <a:t>- включение </a:t>
            </a:r>
            <a:r>
              <a:rPr lang="ru-RU" sz="1800" b="1" dirty="0">
                <a:latin typeface="Times New Roman" panose="02020603050405020304" pitchFamily="18" charset="0"/>
                <a:cs typeface="Times New Roman" panose="02020603050405020304" pitchFamily="18" charset="0"/>
              </a:rPr>
              <a:t>в план урока литературы комментированного чтения и анализа эпизодов программных произведений;</a:t>
            </a:r>
          </a:p>
          <a:p>
            <a:pPr lvl="0"/>
            <a:r>
              <a:rPr lang="ru-RU" sz="1800" b="1" dirty="0" smtClean="0">
                <a:latin typeface="Times New Roman" panose="02020603050405020304" pitchFamily="18" charset="0"/>
                <a:cs typeface="Times New Roman" panose="02020603050405020304" pitchFamily="18" charset="0"/>
              </a:rPr>
              <a:t>- отработка </a:t>
            </a:r>
            <a:r>
              <a:rPr lang="ru-RU" sz="1800" b="1" dirty="0">
                <a:latin typeface="Times New Roman" panose="02020603050405020304" pitchFamily="18" charset="0"/>
                <a:cs typeface="Times New Roman" panose="02020603050405020304" pitchFamily="18" charset="0"/>
              </a:rPr>
              <a:t>анализа формулировок традиционных и новых тем, выявления ключевых слов и способов сужения темы;</a:t>
            </a:r>
          </a:p>
          <a:p>
            <a:pPr lvl="0"/>
            <a:r>
              <a:rPr lang="ru-RU" sz="1800" b="1" dirty="0" smtClean="0">
                <a:latin typeface="Times New Roman" panose="02020603050405020304" pitchFamily="18" charset="0"/>
                <a:cs typeface="Times New Roman" panose="02020603050405020304" pitchFamily="18" charset="0"/>
              </a:rPr>
              <a:t>- применение </a:t>
            </a:r>
            <a:r>
              <a:rPr lang="ru-RU" sz="1800" b="1" dirty="0">
                <a:latin typeface="Times New Roman" panose="02020603050405020304" pitchFamily="18" charset="0"/>
                <a:cs typeface="Times New Roman" panose="02020603050405020304" pitchFamily="18" charset="0"/>
              </a:rPr>
              <a:t>литературного материала для осмысления актуальных проблем (вечных и современных);</a:t>
            </a:r>
          </a:p>
          <a:p>
            <a:pPr lvl="0"/>
            <a:r>
              <a:rPr lang="ru-RU" sz="1800" b="1" dirty="0" smtClean="0">
                <a:latin typeface="Times New Roman" panose="02020603050405020304" pitchFamily="18" charset="0"/>
                <a:cs typeface="Times New Roman" panose="02020603050405020304" pitchFamily="18" charset="0"/>
              </a:rPr>
              <a:t>- осуществление </a:t>
            </a:r>
            <a:r>
              <a:rPr lang="ru-RU" sz="1800" b="1" dirty="0">
                <a:latin typeface="Times New Roman" panose="02020603050405020304" pitchFamily="18" charset="0"/>
                <a:cs typeface="Times New Roman" panose="02020603050405020304" pitchFamily="18" charset="0"/>
              </a:rPr>
              <a:t>устного и письменного контроля при написании сочинений разных видов и жанров;</a:t>
            </a:r>
          </a:p>
          <a:p>
            <a:pPr lvl="0"/>
            <a:r>
              <a:rPr lang="ru-RU" sz="1800" b="1" dirty="0" smtClean="0">
                <a:latin typeface="Times New Roman" panose="02020603050405020304" pitchFamily="18" charset="0"/>
                <a:cs typeface="Times New Roman" panose="02020603050405020304" pitchFamily="18" charset="0"/>
              </a:rPr>
              <a:t>- оценивание </a:t>
            </a:r>
            <a:r>
              <a:rPr lang="ru-RU" sz="1800" b="1" dirty="0">
                <a:latin typeface="Times New Roman" panose="02020603050405020304" pitchFamily="18" charset="0"/>
                <a:cs typeface="Times New Roman" panose="02020603050405020304" pitchFamily="18" charset="0"/>
              </a:rPr>
              <a:t>всех письменных ответов учащихся с использованием </a:t>
            </a:r>
            <a:r>
              <a:rPr lang="ru-RU" sz="1800" b="1" dirty="0" err="1">
                <a:latin typeface="Times New Roman" panose="02020603050405020304" pitchFamily="18" charset="0"/>
                <a:cs typeface="Times New Roman" panose="02020603050405020304" pitchFamily="18" charset="0"/>
              </a:rPr>
              <a:t>критериального</a:t>
            </a:r>
            <a:r>
              <a:rPr lang="ru-RU" sz="1800" b="1" dirty="0">
                <a:latin typeface="Times New Roman" panose="02020603050405020304" pitchFamily="18" charset="0"/>
                <a:cs typeface="Times New Roman" panose="02020603050405020304" pitchFamily="18" charset="0"/>
              </a:rPr>
              <a:t> подхода;</a:t>
            </a:r>
          </a:p>
          <a:p>
            <a:pPr lvl="0"/>
            <a:r>
              <a:rPr lang="ru-RU" sz="1800" b="1" dirty="0" smtClean="0">
                <a:latin typeface="Times New Roman" panose="02020603050405020304" pitchFamily="18" charset="0"/>
                <a:cs typeface="Times New Roman" panose="02020603050405020304" pitchFamily="18" charset="0"/>
              </a:rPr>
              <a:t>- обучение </a:t>
            </a:r>
            <a:r>
              <a:rPr lang="ru-RU" sz="1800" b="1" dirty="0">
                <a:latin typeface="Times New Roman" panose="02020603050405020304" pitchFamily="18" charset="0"/>
                <a:cs typeface="Times New Roman" panose="02020603050405020304" pitchFamily="18" charset="0"/>
              </a:rPr>
              <a:t>выпускников навыкам самопроверки и самоанализа, оптимальным формам</a:t>
            </a:r>
          </a:p>
          <a:p>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8979421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372862" y="286603"/>
            <a:ext cx="10782818" cy="1320255"/>
          </a:xfrm>
        </p:spPr>
        <p:txBody>
          <a:bodyPr>
            <a:normAutofit fontScale="90000"/>
          </a:bodyPr>
          <a:lstStyle/>
          <a:p>
            <a:r>
              <a:rPr lang="ru-RU" sz="2700" b="1" dirty="0" smtClean="0">
                <a:solidFill>
                  <a:schemeClr val="bg2">
                    <a:lumMod val="25000"/>
                  </a:schemeClr>
                </a:solidFill>
                <a:latin typeface="Times New Roman" panose="02020603050405020304" pitchFamily="18" charset="0"/>
                <a:cs typeface="Times New Roman" panose="02020603050405020304" pitchFamily="18" charset="0"/>
              </a:rPr>
              <a:t>Рекомендации  учащимся 10-11 классов</a:t>
            </a:r>
            <a:r>
              <a:rPr lang="ru-RU" sz="2700" dirty="0" smtClean="0">
                <a:solidFill>
                  <a:schemeClr val="bg2">
                    <a:lumMod val="25000"/>
                  </a:schemeClr>
                </a:solidFill>
                <a:latin typeface="Times New Roman" panose="02020603050405020304" pitchFamily="18" charset="0"/>
                <a:cs typeface="Times New Roman" panose="02020603050405020304" pitchFamily="18" charset="0"/>
              </a:rPr>
              <a:t/>
            </a:r>
            <a:br>
              <a:rPr lang="ru-RU" sz="2700" dirty="0" smtClean="0">
                <a:solidFill>
                  <a:schemeClr val="bg2">
                    <a:lumMod val="25000"/>
                  </a:schemeClr>
                </a:solidFill>
                <a:latin typeface="Times New Roman" panose="02020603050405020304" pitchFamily="18" charset="0"/>
                <a:cs typeface="Times New Roman" panose="02020603050405020304" pitchFamily="18" charset="0"/>
              </a:rPr>
            </a:br>
            <a:r>
              <a:rPr lang="ru-RU" sz="2400" dirty="0" smtClean="0">
                <a:solidFill>
                  <a:schemeClr val="bg2">
                    <a:lumMod val="50000"/>
                  </a:schemeClr>
                </a:solidFill>
                <a:latin typeface="Times New Roman" panose="02020603050405020304" pitchFamily="18" charset="0"/>
                <a:cs typeface="Times New Roman" panose="02020603050405020304" pitchFamily="18" charset="0"/>
              </a:rPr>
              <a:t/>
            </a:r>
            <a:br>
              <a:rPr lang="ru-RU" sz="2400" dirty="0" smtClean="0">
                <a:solidFill>
                  <a:schemeClr val="bg2">
                    <a:lumMod val="50000"/>
                  </a:schemeClr>
                </a:solidFill>
                <a:latin typeface="Times New Roman" panose="02020603050405020304" pitchFamily="18" charset="0"/>
                <a:cs typeface="Times New Roman" panose="02020603050405020304" pitchFamily="18" charset="0"/>
              </a:rPr>
            </a:br>
            <a:r>
              <a:rPr lang="ru-RU" sz="2400" b="1" dirty="0" smtClean="0">
                <a:solidFill>
                  <a:schemeClr val="bg2">
                    <a:lumMod val="50000"/>
                  </a:schemeClr>
                </a:solidFill>
                <a:latin typeface="Times New Roman" panose="02020603050405020304" pitchFamily="18" charset="0"/>
                <a:cs typeface="Times New Roman" panose="02020603050405020304" pitchFamily="18" charset="0"/>
              </a:rPr>
              <a:t>НАПРАВЛЕНИЯ </a:t>
            </a:r>
            <a:r>
              <a:rPr lang="ru-RU" sz="2400" b="1" dirty="0">
                <a:solidFill>
                  <a:schemeClr val="bg2">
                    <a:lumMod val="50000"/>
                  </a:schemeClr>
                </a:solidFill>
                <a:latin typeface="Times New Roman" panose="02020603050405020304" pitchFamily="18" charset="0"/>
                <a:cs typeface="Times New Roman" panose="02020603050405020304" pitchFamily="18" charset="0"/>
              </a:rPr>
              <a:t>ПОДГОТОВКИ К НАПИСАНИЮ СОЧИНЕНИЯ</a:t>
            </a:r>
            <a:r>
              <a:rPr lang="ru-RU" sz="2400" dirty="0">
                <a:latin typeface="Times New Roman" panose="02020603050405020304" pitchFamily="18" charset="0"/>
                <a:cs typeface="Times New Roman" panose="02020603050405020304" pitchFamily="18" charset="0"/>
              </a:rPr>
              <a:t/>
            </a:r>
            <a:br>
              <a:rPr lang="ru-RU" sz="2400" dirty="0">
                <a:latin typeface="Times New Roman" panose="02020603050405020304" pitchFamily="18" charset="0"/>
                <a:cs typeface="Times New Roman" panose="02020603050405020304" pitchFamily="18" charset="0"/>
              </a:rPr>
            </a:br>
            <a:endParaRPr lang="ru-RU" sz="2400" dirty="0">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461639" y="1455938"/>
            <a:ext cx="11390049" cy="4785063"/>
          </a:xfrm>
        </p:spPr>
        <p:txBody>
          <a:bodyPr>
            <a:noAutofit/>
          </a:bodyPr>
          <a:lstStyle/>
          <a:p>
            <a:r>
              <a:rPr lang="ru-RU" sz="1800" b="1" dirty="0" smtClean="0">
                <a:solidFill>
                  <a:schemeClr val="bg2">
                    <a:lumMod val="50000"/>
                  </a:schemeClr>
                </a:solidFill>
                <a:latin typeface="Times New Roman" panose="02020603050405020304" pitchFamily="18" charset="0"/>
                <a:cs typeface="Times New Roman" panose="02020603050405020304" pitchFamily="18" charset="0"/>
              </a:rPr>
              <a:t>Работа с литературными источниками</a:t>
            </a:r>
          </a:p>
          <a:p>
            <a:pPr lvl="0"/>
            <a:r>
              <a:rPr lang="ru-RU" sz="1600" dirty="0" smtClean="0">
                <a:solidFill>
                  <a:schemeClr val="tx1"/>
                </a:solidFill>
                <a:latin typeface="Times New Roman" panose="02020603050405020304" pitchFamily="18" charset="0"/>
                <a:cs typeface="Times New Roman" panose="02020603050405020304" pitchFamily="18" charset="0"/>
              </a:rPr>
              <a:t>1.Читать </a:t>
            </a:r>
            <a:r>
              <a:rPr lang="ru-RU" sz="1600" dirty="0">
                <a:solidFill>
                  <a:schemeClr val="tx1"/>
                </a:solidFill>
                <a:latin typeface="Times New Roman" panose="02020603050405020304" pitchFamily="18" charset="0"/>
                <a:cs typeface="Times New Roman" panose="02020603050405020304" pitchFamily="18" charset="0"/>
              </a:rPr>
              <a:t>литературные произведения полностью, не ограничиваясь статьями учебников, сжатыми пересказами содержания, экранизациями.</a:t>
            </a:r>
          </a:p>
          <a:p>
            <a:r>
              <a:rPr lang="ru-RU" sz="1600" dirty="0">
                <a:solidFill>
                  <a:schemeClr val="tx1"/>
                </a:solidFill>
                <a:latin typeface="Times New Roman" panose="02020603050405020304" pitchFamily="18" charset="0"/>
                <a:cs typeface="Times New Roman" panose="02020603050405020304" pitchFamily="18" charset="0"/>
              </a:rPr>
              <a:t> </a:t>
            </a:r>
            <a:r>
              <a:rPr lang="ru-RU" sz="1600" dirty="0" smtClean="0">
                <a:solidFill>
                  <a:schemeClr val="tx1"/>
                </a:solidFill>
                <a:latin typeface="Times New Roman" panose="02020603050405020304" pitchFamily="18" charset="0"/>
                <a:cs typeface="Times New Roman" panose="02020603050405020304" pitchFamily="18" charset="0"/>
              </a:rPr>
              <a:t>2. Детально </a:t>
            </a:r>
            <a:r>
              <a:rPr lang="ru-RU" sz="1600" dirty="0">
                <a:solidFill>
                  <a:schemeClr val="tx1"/>
                </a:solidFill>
                <a:latin typeface="Times New Roman" panose="02020603050405020304" pitchFamily="18" charset="0"/>
                <a:cs typeface="Times New Roman" panose="02020603050405020304" pitchFamily="18" charset="0"/>
              </a:rPr>
              <a:t>повторить 10-15 произведений, включённых в кодификатор: «Слово о полку Игореве»;</a:t>
            </a:r>
          </a:p>
          <a:p>
            <a:r>
              <a:rPr lang="ru-RU" sz="1600" dirty="0">
                <a:solidFill>
                  <a:schemeClr val="tx1"/>
                </a:solidFill>
                <a:latin typeface="Times New Roman" panose="02020603050405020304" pitchFamily="18" charset="0"/>
                <a:cs typeface="Times New Roman" panose="02020603050405020304" pitchFamily="18" charset="0"/>
              </a:rPr>
              <a:t>Д.И. Фонвизин. «Недоросль»; А.С. Пушкин. «Евгений Онегин», «Капитанская дочка»; А.С. Грибоедов.</a:t>
            </a:r>
          </a:p>
          <a:p>
            <a:r>
              <a:rPr lang="ru-RU" sz="1600" dirty="0" smtClean="0">
                <a:solidFill>
                  <a:schemeClr val="tx1"/>
                </a:solidFill>
                <a:latin typeface="Times New Roman" panose="02020603050405020304" pitchFamily="18" charset="0"/>
                <a:cs typeface="Times New Roman" panose="02020603050405020304" pitchFamily="18" charset="0"/>
              </a:rPr>
              <a:t>3. «Горе </a:t>
            </a:r>
            <a:r>
              <a:rPr lang="ru-RU" sz="1600" dirty="0">
                <a:solidFill>
                  <a:schemeClr val="tx1"/>
                </a:solidFill>
                <a:latin typeface="Times New Roman" panose="02020603050405020304" pitchFamily="18" charset="0"/>
                <a:cs typeface="Times New Roman" panose="02020603050405020304" pitchFamily="18" charset="0"/>
              </a:rPr>
              <a:t>от ума»; М.Ю. Лермонтов. «Герой нашего времени»; Н.В. Гоголь. «Мертвые души», «Шинель»; И.С. Тургенев. «Отцы и дети»; И.А. Гончаров. «Обломов»; Ф.М. Достоевский. «Преступление и наказание»; Л.Н. Толстой. «Война и мир»; А.П. Чехов. «Человек в футляре», «</a:t>
            </a:r>
            <a:r>
              <a:rPr lang="ru-RU" sz="1600" dirty="0" err="1">
                <a:solidFill>
                  <a:schemeClr val="tx1"/>
                </a:solidFill>
                <a:latin typeface="Times New Roman" panose="02020603050405020304" pitchFamily="18" charset="0"/>
                <a:cs typeface="Times New Roman" panose="02020603050405020304" pitchFamily="18" charset="0"/>
              </a:rPr>
              <a:t>Ионыч</a:t>
            </a:r>
            <a:r>
              <a:rPr lang="ru-RU" sz="1600" dirty="0">
                <a:solidFill>
                  <a:schemeClr val="tx1"/>
                </a:solidFill>
                <a:latin typeface="Times New Roman" panose="02020603050405020304" pitchFamily="18" charset="0"/>
                <a:cs typeface="Times New Roman" panose="02020603050405020304" pitchFamily="18" charset="0"/>
              </a:rPr>
              <a:t>», «Вишнёвый сад».</a:t>
            </a:r>
          </a:p>
          <a:p>
            <a:r>
              <a:rPr lang="ru-RU" sz="1600" dirty="0">
                <a:solidFill>
                  <a:schemeClr val="tx1"/>
                </a:solidFill>
                <a:latin typeface="Times New Roman" panose="02020603050405020304" pitchFamily="18" charset="0"/>
                <a:cs typeface="Times New Roman" panose="02020603050405020304" pitchFamily="18" charset="0"/>
              </a:rPr>
              <a:t> </a:t>
            </a:r>
            <a:r>
              <a:rPr lang="ru-RU" sz="1600" dirty="0" smtClean="0">
                <a:solidFill>
                  <a:schemeClr val="tx1"/>
                </a:solidFill>
                <a:latin typeface="Times New Roman" panose="02020603050405020304" pitchFamily="18" charset="0"/>
                <a:cs typeface="Times New Roman" panose="02020603050405020304" pitchFamily="18" charset="0"/>
              </a:rPr>
              <a:t>4. Читать </a:t>
            </a:r>
            <a:r>
              <a:rPr lang="ru-RU" sz="1600" dirty="0">
                <a:solidFill>
                  <a:schemeClr val="tx1"/>
                </a:solidFill>
                <a:latin typeface="Times New Roman" panose="02020603050405020304" pitchFamily="18" charset="0"/>
                <a:cs typeface="Times New Roman" panose="02020603050405020304" pitchFamily="18" charset="0"/>
              </a:rPr>
              <a:t>медленно, используя карандаш: выписать ключевые цитаты, проанализировать характеры, конфликты.</a:t>
            </a:r>
          </a:p>
          <a:p>
            <a:r>
              <a:rPr lang="ru-RU" sz="1600" dirty="0" smtClean="0">
                <a:solidFill>
                  <a:schemeClr val="tx1"/>
                </a:solidFill>
                <a:latin typeface="Times New Roman" panose="02020603050405020304" pitchFamily="18" charset="0"/>
                <a:cs typeface="Times New Roman" panose="02020603050405020304" pitchFamily="18" charset="0"/>
              </a:rPr>
              <a:t>5.</a:t>
            </a:r>
            <a:r>
              <a:rPr lang="ru-RU" sz="1600" dirty="0">
                <a:solidFill>
                  <a:schemeClr val="tx1"/>
                </a:solidFill>
                <a:latin typeface="Times New Roman" panose="02020603050405020304" pitchFamily="18" charset="0"/>
                <a:cs typeface="Times New Roman" panose="02020603050405020304" pitchFamily="18" charset="0"/>
              </a:rPr>
              <a:t> </a:t>
            </a:r>
            <a:r>
              <a:rPr lang="ru-RU" sz="1600" dirty="0" smtClean="0">
                <a:solidFill>
                  <a:schemeClr val="tx1"/>
                </a:solidFill>
                <a:latin typeface="Times New Roman" panose="02020603050405020304" pitchFamily="18" charset="0"/>
                <a:cs typeface="Times New Roman" panose="02020603050405020304" pitchFamily="18" charset="0"/>
              </a:rPr>
              <a:t>Использовать </a:t>
            </a:r>
            <a:r>
              <a:rPr lang="ru-RU" sz="1600" dirty="0">
                <a:solidFill>
                  <a:schemeClr val="tx1"/>
                </a:solidFill>
                <a:latin typeface="Times New Roman" panose="02020603050405020304" pitchFamily="18" charset="0"/>
                <a:cs typeface="Times New Roman" panose="02020603050405020304" pitchFamily="18" charset="0"/>
              </a:rPr>
              <a:t>карточки для запоминания сюжетов и проблематики произведения: на одной стороне –</a:t>
            </a:r>
          </a:p>
          <a:p>
            <a:r>
              <a:rPr lang="ru-RU" sz="1600" dirty="0">
                <a:solidFill>
                  <a:schemeClr val="tx1"/>
                </a:solidFill>
                <a:latin typeface="Times New Roman" panose="02020603050405020304" pitchFamily="18" charset="0"/>
                <a:cs typeface="Times New Roman" panose="02020603050405020304" pitchFamily="18" charset="0"/>
              </a:rPr>
              <a:t>герои, проблемы, детали, а на обороте – авторы, названия произведений, высказывания героев.</a:t>
            </a:r>
          </a:p>
          <a:p>
            <a:r>
              <a:rPr lang="ru-RU" sz="1600" dirty="0">
                <a:solidFill>
                  <a:schemeClr val="tx1"/>
                </a:solidFill>
                <a:latin typeface="Times New Roman" panose="02020603050405020304" pitchFamily="18" charset="0"/>
                <a:cs typeface="Times New Roman" panose="02020603050405020304" pitchFamily="18" charset="0"/>
              </a:rPr>
              <a:t> </a:t>
            </a:r>
            <a:r>
              <a:rPr lang="ru-RU" sz="1600" dirty="0" smtClean="0">
                <a:solidFill>
                  <a:schemeClr val="tx1"/>
                </a:solidFill>
                <a:latin typeface="Times New Roman" panose="02020603050405020304" pitchFamily="18" charset="0"/>
                <a:cs typeface="Times New Roman" panose="02020603050405020304" pitchFamily="18" charset="0"/>
              </a:rPr>
              <a:t>6. Использовать </a:t>
            </a:r>
            <a:r>
              <a:rPr lang="ru-RU" sz="1600" dirty="0" err="1">
                <a:solidFill>
                  <a:schemeClr val="tx1"/>
                </a:solidFill>
                <a:latin typeface="Times New Roman" panose="02020603050405020304" pitchFamily="18" charset="0"/>
                <a:cs typeface="Times New Roman" panose="02020603050405020304" pitchFamily="18" charset="0"/>
              </a:rPr>
              <a:t>аудиолекции</a:t>
            </a:r>
            <a:r>
              <a:rPr lang="ru-RU" sz="1600" dirty="0">
                <a:solidFill>
                  <a:schemeClr val="tx1"/>
                </a:solidFill>
                <a:latin typeface="Times New Roman" panose="02020603050405020304" pitchFamily="18" charset="0"/>
                <a:cs typeface="Times New Roman" panose="02020603050405020304" pitchFamily="18" charset="0"/>
              </a:rPr>
              <a:t> и аудиокниги в дороге (повторение без усилий).</a:t>
            </a:r>
          </a:p>
          <a:p>
            <a:r>
              <a:rPr lang="ru-RU" sz="1600" dirty="0">
                <a:solidFill>
                  <a:schemeClr val="tx1"/>
                </a:solidFill>
                <a:latin typeface="Times New Roman" panose="02020603050405020304" pitchFamily="18" charset="0"/>
                <a:cs typeface="Times New Roman" panose="02020603050405020304" pitchFamily="18" charset="0"/>
              </a:rPr>
              <a:t> </a:t>
            </a:r>
            <a:r>
              <a:rPr lang="ru-RU" sz="1600" dirty="0" smtClean="0">
                <a:solidFill>
                  <a:schemeClr val="tx1"/>
                </a:solidFill>
                <a:latin typeface="Times New Roman" panose="02020603050405020304" pitchFamily="18" charset="0"/>
                <a:cs typeface="Times New Roman" panose="02020603050405020304" pitchFamily="18" charset="0"/>
              </a:rPr>
              <a:t>7. Выводить </a:t>
            </a:r>
            <a:r>
              <a:rPr lang="ru-RU" sz="1600" dirty="0">
                <a:solidFill>
                  <a:schemeClr val="tx1"/>
                </a:solidFill>
                <a:latin typeface="Times New Roman" panose="02020603050405020304" pitchFamily="18" charset="0"/>
                <a:cs typeface="Times New Roman" panose="02020603050405020304" pitchFamily="18" charset="0"/>
              </a:rPr>
              <a:t>знания на вербальный уровень: в форме обсуждения повторять сюжеты и проблематику с учителями и одноклассниками (проговаривание способствует запоминанию).</a:t>
            </a:r>
          </a:p>
          <a:p>
            <a:r>
              <a:rPr lang="ru-RU" sz="1600" dirty="0">
                <a:latin typeface="Times New Roman" panose="02020603050405020304" pitchFamily="18" charset="0"/>
                <a:cs typeface="Times New Roman" panose="02020603050405020304" pitchFamily="18" charset="0"/>
              </a:rPr>
              <a:t/>
            </a:r>
            <a:br>
              <a:rPr lang="ru-RU" sz="1600" dirty="0">
                <a:latin typeface="Times New Roman" panose="02020603050405020304" pitchFamily="18" charset="0"/>
                <a:cs typeface="Times New Roman" panose="02020603050405020304" pitchFamily="18" charset="0"/>
              </a:rPr>
            </a:br>
            <a:endParaRPr lang="ru-RU" sz="16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78749752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7280" y="286604"/>
            <a:ext cx="10058400" cy="1098314"/>
          </a:xfrm>
        </p:spPr>
        <p:txBody>
          <a:bodyPr>
            <a:normAutofit/>
          </a:bodyPr>
          <a:lstStyle/>
          <a:p>
            <a:r>
              <a:rPr lang="ru-RU" sz="2400" b="1" dirty="0" smtClean="0">
                <a:solidFill>
                  <a:schemeClr val="bg2">
                    <a:lumMod val="50000"/>
                  </a:schemeClr>
                </a:solidFill>
                <a:latin typeface="Times New Roman" panose="02020603050405020304" pitchFamily="18" charset="0"/>
                <a:cs typeface="Times New Roman" panose="02020603050405020304" pitchFamily="18" charset="0"/>
              </a:rPr>
              <a:t>Составление плана сочинения</a:t>
            </a:r>
            <a:endParaRPr lang="ru-RU" sz="2400" b="1" dirty="0">
              <a:solidFill>
                <a:schemeClr val="bg2">
                  <a:lumMod val="50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p:txBody>
          <a:bodyPr>
            <a:normAutofit fontScale="92500" lnSpcReduction="20000"/>
          </a:bodyPr>
          <a:lstStyle/>
          <a:p>
            <a:pPr marL="201168" lvl="1" indent="0">
              <a:buNone/>
            </a:pPr>
            <a:endParaRPr lang="ru-RU" sz="1900" dirty="0" smtClean="0">
              <a:latin typeface="Times New Roman" panose="02020603050405020304" pitchFamily="18" charset="0"/>
              <a:cs typeface="Times New Roman" panose="02020603050405020304" pitchFamily="18" charset="0"/>
            </a:endParaRPr>
          </a:p>
          <a:p>
            <a:pPr marL="201168" lvl="1" indent="0">
              <a:buNone/>
            </a:pPr>
            <a:r>
              <a:rPr lang="ru-RU" sz="1900" dirty="0" smtClean="0">
                <a:solidFill>
                  <a:schemeClr val="bg2">
                    <a:lumMod val="25000"/>
                  </a:schemeClr>
                </a:solidFill>
                <a:latin typeface="Times New Roman" panose="02020603050405020304" pitchFamily="18" charset="0"/>
                <a:cs typeface="Times New Roman" panose="02020603050405020304" pitchFamily="18" charset="0"/>
              </a:rPr>
              <a:t>1. Опознавать </a:t>
            </a:r>
            <a:r>
              <a:rPr lang="ru-RU" sz="1900" dirty="0">
                <a:solidFill>
                  <a:schemeClr val="bg2">
                    <a:lumMod val="25000"/>
                  </a:schemeClr>
                </a:solidFill>
                <a:latin typeface="Times New Roman" panose="02020603050405020304" pitchFamily="18" charset="0"/>
                <a:cs typeface="Times New Roman" panose="02020603050405020304" pitchFamily="18" charset="0"/>
              </a:rPr>
              <a:t>разные виды тем сочинений и соотносить их с возможными стратегиями построения планов.</a:t>
            </a:r>
          </a:p>
          <a:p>
            <a:pPr marL="201168" lvl="1" indent="0">
              <a:buNone/>
            </a:pPr>
            <a:r>
              <a:rPr lang="ru-RU" sz="1900" dirty="0" smtClean="0">
                <a:solidFill>
                  <a:schemeClr val="bg2">
                    <a:lumMod val="25000"/>
                  </a:schemeClr>
                </a:solidFill>
                <a:latin typeface="Times New Roman" panose="02020603050405020304" pitchFamily="18" charset="0"/>
                <a:cs typeface="Times New Roman" panose="02020603050405020304" pitchFamily="18" charset="0"/>
              </a:rPr>
              <a:t>2. Развивать </a:t>
            </a:r>
            <a:r>
              <a:rPr lang="ru-RU" sz="1900" dirty="0">
                <a:solidFill>
                  <a:schemeClr val="bg2">
                    <a:lumMod val="25000"/>
                  </a:schemeClr>
                </a:solidFill>
                <a:latin typeface="Times New Roman" panose="02020603050405020304" pitchFamily="18" charset="0"/>
                <a:cs typeface="Times New Roman" panose="02020603050405020304" pitchFamily="18" charset="0"/>
              </a:rPr>
              <a:t>умение находить и объяснять ключевые слова в формулировке темы.</a:t>
            </a:r>
          </a:p>
          <a:p>
            <a:r>
              <a:rPr lang="ru-RU" sz="1900" dirty="0">
                <a:solidFill>
                  <a:schemeClr val="bg2">
                    <a:lumMod val="25000"/>
                  </a:schemeClr>
                </a:solidFill>
                <a:latin typeface="Times New Roman" panose="02020603050405020304" pitchFamily="18" charset="0"/>
                <a:cs typeface="Times New Roman" panose="02020603050405020304" pitchFamily="18" charset="0"/>
              </a:rPr>
              <a:t> </a:t>
            </a:r>
            <a:r>
              <a:rPr lang="ru-RU" sz="1900" dirty="0" smtClean="0">
                <a:solidFill>
                  <a:schemeClr val="bg2">
                    <a:lumMod val="25000"/>
                  </a:schemeClr>
                </a:solidFill>
                <a:latin typeface="Times New Roman" panose="02020603050405020304" pitchFamily="18" charset="0"/>
                <a:cs typeface="Times New Roman" panose="02020603050405020304" pitchFamily="18" charset="0"/>
              </a:rPr>
              <a:t>3. Использовать </a:t>
            </a:r>
            <a:r>
              <a:rPr lang="ru-RU" sz="1900" dirty="0">
                <a:solidFill>
                  <a:schemeClr val="bg2">
                    <a:lumMod val="25000"/>
                  </a:schemeClr>
                </a:solidFill>
                <a:latin typeface="Times New Roman" panose="02020603050405020304" pitchFamily="18" charset="0"/>
                <a:cs typeface="Times New Roman" panose="02020603050405020304" pitchFamily="18" charset="0"/>
              </a:rPr>
              <a:t>примеры из литературных произведений для подтверждения сформулированных тезисов в рамках предложенной темы.</a:t>
            </a:r>
          </a:p>
          <a:p>
            <a:pPr marL="201168" lvl="1" indent="0">
              <a:buNone/>
            </a:pPr>
            <a:r>
              <a:rPr lang="ru-RU" sz="1900" dirty="0" smtClean="0">
                <a:solidFill>
                  <a:schemeClr val="bg2">
                    <a:lumMod val="25000"/>
                  </a:schemeClr>
                </a:solidFill>
                <a:latin typeface="Times New Roman" panose="02020603050405020304" pitchFamily="18" charset="0"/>
                <a:cs typeface="Times New Roman" panose="02020603050405020304" pitchFamily="18" charset="0"/>
              </a:rPr>
              <a:t>4. Учиться </a:t>
            </a:r>
            <a:r>
              <a:rPr lang="ru-RU" sz="1900" dirty="0">
                <a:solidFill>
                  <a:schemeClr val="bg2">
                    <a:lumMod val="25000"/>
                  </a:schemeClr>
                </a:solidFill>
                <a:latin typeface="Times New Roman" panose="02020603050405020304" pitchFamily="18" charset="0"/>
                <a:cs typeface="Times New Roman" panose="02020603050405020304" pitchFamily="18" charset="0"/>
              </a:rPr>
              <a:t>составлять план ответа как для устного, так и для письменного высказывания.</a:t>
            </a:r>
          </a:p>
          <a:p>
            <a:r>
              <a:rPr lang="ru-RU" sz="1900" dirty="0">
                <a:solidFill>
                  <a:schemeClr val="bg2">
                    <a:lumMod val="25000"/>
                  </a:schemeClr>
                </a:solidFill>
                <a:latin typeface="Times New Roman" panose="02020603050405020304" pitchFamily="18" charset="0"/>
                <a:cs typeface="Times New Roman" panose="02020603050405020304" pitchFamily="18" charset="0"/>
              </a:rPr>
              <a:t> </a:t>
            </a:r>
            <a:r>
              <a:rPr lang="ru-RU" sz="1900" dirty="0" smtClean="0">
                <a:solidFill>
                  <a:schemeClr val="bg2">
                    <a:lumMod val="25000"/>
                  </a:schemeClr>
                </a:solidFill>
                <a:latin typeface="Times New Roman" panose="02020603050405020304" pitchFamily="18" charset="0"/>
                <a:cs typeface="Times New Roman" panose="02020603050405020304" pitchFamily="18" charset="0"/>
              </a:rPr>
              <a:t>5. Придерживаться </a:t>
            </a:r>
            <a:r>
              <a:rPr lang="ru-RU" sz="1900" dirty="0">
                <a:solidFill>
                  <a:schemeClr val="bg2">
                    <a:lumMod val="25000"/>
                  </a:schemeClr>
                </a:solidFill>
                <a:latin typeface="Times New Roman" panose="02020603050405020304" pitchFamily="18" charset="0"/>
                <a:cs typeface="Times New Roman" panose="02020603050405020304" pitchFamily="18" charset="0"/>
              </a:rPr>
              <a:t>трехчастной структуры устных и письменных ответов –</a:t>
            </a:r>
          </a:p>
          <a:p>
            <a:r>
              <a:rPr lang="ru-RU" sz="1900" dirty="0">
                <a:solidFill>
                  <a:schemeClr val="bg2">
                    <a:lumMod val="25000"/>
                  </a:schemeClr>
                </a:solidFill>
                <a:latin typeface="Times New Roman" panose="02020603050405020304" pitchFamily="18" charset="0"/>
                <a:cs typeface="Times New Roman" panose="02020603050405020304" pitchFamily="18" charset="0"/>
              </a:rPr>
              <a:t>тезис-иллюстрация-комментарий.</a:t>
            </a:r>
          </a:p>
          <a:p>
            <a:r>
              <a:rPr lang="ru-RU" sz="1900" dirty="0">
                <a:solidFill>
                  <a:schemeClr val="bg2">
                    <a:lumMod val="25000"/>
                  </a:schemeClr>
                </a:solidFill>
                <a:latin typeface="Times New Roman" panose="02020603050405020304" pitchFamily="18" charset="0"/>
                <a:cs typeface="Times New Roman" panose="02020603050405020304" pitchFamily="18" charset="0"/>
              </a:rPr>
              <a:t> </a:t>
            </a:r>
            <a:r>
              <a:rPr lang="ru-RU" sz="1900" dirty="0" smtClean="0">
                <a:solidFill>
                  <a:schemeClr val="bg2">
                    <a:lumMod val="25000"/>
                  </a:schemeClr>
                </a:solidFill>
                <a:latin typeface="Times New Roman" panose="02020603050405020304" pitchFamily="18" charset="0"/>
                <a:cs typeface="Times New Roman" panose="02020603050405020304" pitchFamily="18" charset="0"/>
              </a:rPr>
              <a:t>6. Развивать </a:t>
            </a:r>
            <a:r>
              <a:rPr lang="ru-RU" sz="1900" dirty="0">
                <a:solidFill>
                  <a:schemeClr val="bg2">
                    <a:lumMod val="25000"/>
                  </a:schemeClr>
                </a:solidFill>
                <a:latin typeface="Times New Roman" panose="02020603050405020304" pitchFamily="18" charset="0"/>
                <a:cs typeface="Times New Roman" panose="02020603050405020304" pitchFamily="18" charset="0"/>
              </a:rPr>
              <a:t>умение объяснять и доказывать соответствие иллюстративного материала заявленному тезису.</a:t>
            </a:r>
          </a:p>
          <a:p>
            <a:r>
              <a:rPr lang="ru-RU" dirty="0"/>
              <a:t/>
            </a:r>
            <a:br>
              <a:rPr lang="ru-RU" dirty="0"/>
            </a:br>
            <a:r>
              <a:rPr lang="ru-RU" dirty="0" smtClean="0"/>
              <a:t>                                                        </a:t>
            </a:r>
            <a:r>
              <a:rPr lang="ru-RU" sz="2200" b="1" dirty="0" smtClean="0">
                <a:solidFill>
                  <a:srgbClr val="002060"/>
                </a:solidFill>
                <a:latin typeface="Times New Roman" panose="02020603050405020304" pitchFamily="18" charset="0"/>
                <a:cs typeface="Times New Roman" panose="02020603050405020304" pitchFamily="18" charset="0"/>
              </a:rPr>
              <a:t>СПАСИБО ЗА ВНИМАНИЕ!</a:t>
            </a:r>
            <a:endParaRPr lang="ru-RU" sz="2200" b="1" dirty="0">
              <a:solidFill>
                <a:srgbClr val="002060"/>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5407262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Заголовок 6"/>
          <p:cNvSpPr>
            <a:spLocks noGrp="1"/>
          </p:cNvSpPr>
          <p:nvPr>
            <p:ph type="title"/>
          </p:nvPr>
        </p:nvSpPr>
        <p:spPr>
          <a:xfrm>
            <a:off x="1097280" y="286604"/>
            <a:ext cx="10058400" cy="452306"/>
          </a:xfrm>
        </p:spPr>
        <p:txBody>
          <a:bodyPr>
            <a:normAutofit/>
          </a:bodyPr>
          <a:lstStyle/>
          <a:p>
            <a:r>
              <a:rPr lang="ru-RU" sz="2400" b="1" dirty="0" smtClean="0">
                <a:solidFill>
                  <a:schemeClr val="bg2">
                    <a:lumMod val="50000"/>
                  </a:schemeClr>
                </a:solidFill>
                <a:latin typeface="Times New Roman" panose="02020603050405020304" pitchFamily="18" charset="0"/>
                <a:cs typeface="Times New Roman" panose="02020603050405020304" pitchFamily="18" charset="0"/>
              </a:rPr>
              <a:t>Выбор тем  03.12.2025 учащимися 11-х классов</a:t>
            </a:r>
            <a:endParaRPr lang="ru-RU" sz="2400" b="1" dirty="0">
              <a:solidFill>
                <a:schemeClr val="bg2">
                  <a:lumMod val="50000"/>
                </a:schemeClr>
              </a:solidFill>
              <a:latin typeface="Times New Roman" panose="02020603050405020304" pitchFamily="18" charset="0"/>
              <a:cs typeface="Times New Roman" panose="02020603050405020304" pitchFamily="18" charset="0"/>
            </a:endParaRPr>
          </a:p>
        </p:txBody>
      </p:sp>
      <p:graphicFrame>
        <p:nvGraphicFramePr>
          <p:cNvPr id="6" name="Объект 5"/>
          <p:cNvGraphicFramePr>
            <a:graphicFrameLocks noGrp="1"/>
          </p:cNvGraphicFramePr>
          <p:nvPr>
            <p:ph idx="1"/>
            <p:extLst>
              <p:ext uri="{D42A27DB-BD31-4B8C-83A1-F6EECF244321}">
                <p14:modId xmlns:p14="http://schemas.microsoft.com/office/powerpoint/2010/main" val="4282753129"/>
              </p:ext>
            </p:extLst>
          </p:nvPr>
        </p:nvGraphicFramePr>
        <p:xfrm>
          <a:off x="720435" y="988291"/>
          <a:ext cx="10298547" cy="5364480"/>
        </p:xfrm>
        <a:graphic>
          <a:graphicData uri="http://schemas.openxmlformats.org/drawingml/2006/table">
            <a:tbl>
              <a:tblPr firstRow="1" bandRow="1">
                <a:tableStyleId>{5C22544A-7EE6-4342-B048-85BDC9FD1C3A}</a:tableStyleId>
              </a:tblPr>
              <a:tblGrid>
                <a:gridCol w="1674332"/>
                <a:gridCol w="1867545"/>
                <a:gridCol w="1607396"/>
                <a:gridCol w="1719540"/>
                <a:gridCol w="1713309"/>
                <a:gridCol w="1716425"/>
              </a:tblGrid>
              <a:tr h="769530">
                <a:tc gridSpan="2">
                  <a:txBody>
                    <a:bodyPr/>
                    <a:lstStyle/>
                    <a:p>
                      <a:r>
                        <a:rPr lang="ru-RU" b="1" dirty="0" smtClean="0">
                          <a:ln>
                            <a:noFill/>
                          </a:ln>
                          <a:solidFill>
                            <a:schemeClr val="tx1"/>
                          </a:solidFill>
                          <a:latin typeface="Times New Roman" panose="02020603050405020304" pitchFamily="18" charset="0"/>
                          <a:cs typeface="Times New Roman" panose="02020603050405020304" pitchFamily="18" charset="0"/>
                        </a:rPr>
                        <a:t>«Духовно-нравственные ориентиры в жизни человека»</a:t>
                      </a:r>
                    </a:p>
                    <a:p>
                      <a:endParaRPr lang="ru-RU" b="1" dirty="0">
                        <a:ln>
                          <a:noFill/>
                        </a:ln>
                        <a:solidFill>
                          <a:schemeClr val="tx1"/>
                        </a:solidFill>
                        <a:latin typeface="Times New Roman" panose="02020603050405020304" pitchFamily="18" charset="0"/>
                        <a:cs typeface="Times New Roman" panose="02020603050405020304" pitchFamily="18" charset="0"/>
                      </a:endParaRPr>
                    </a:p>
                  </a:txBody>
                  <a:tcPr>
                    <a:solidFill>
                      <a:schemeClr val="bg2"/>
                    </a:solidFill>
                  </a:tcPr>
                </a:tc>
                <a:tc hMerge="1">
                  <a:txBody>
                    <a:bodyPr/>
                    <a:lstStyle/>
                    <a:p>
                      <a:endParaRPr lang="ru-RU"/>
                    </a:p>
                  </a:txBody>
                  <a:tcPr/>
                </a:tc>
                <a:tc gridSpan="2">
                  <a:txBody>
                    <a:bodyPr/>
                    <a:lstStyle/>
                    <a:p>
                      <a:r>
                        <a:rPr lang="ru-RU" b="1" dirty="0" smtClean="0">
                          <a:ln>
                            <a:noFill/>
                          </a:ln>
                          <a:solidFill>
                            <a:schemeClr val="tx1"/>
                          </a:solidFill>
                          <a:latin typeface="Times New Roman" panose="02020603050405020304" pitchFamily="18" charset="0"/>
                          <a:cs typeface="Times New Roman" panose="02020603050405020304" pitchFamily="18" charset="0"/>
                        </a:rPr>
                        <a:t>«Семья, общество, Отечество в жизни человека»</a:t>
                      </a:r>
                      <a:endParaRPr lang="ru-RU" b="1" dirty="0">
                        <a:ln>
                          <a:noFill/>
                        </a:ln>
                        <a:solidFill>
                          <a:schemeClr val="tx1"/>
                        </a:solidFill>
                        <a:latin typeface="Times New Roman" panose="02020603050405020304" pitchFamily="18" charset="0"/>
                        <a:cs typeface="Times New Roman" panose="02020603050405020304" pitchFamily="18" charset="0"/>
                      </a:endParaRPr>
                    </a:p>
                  </a:txBody>
                  <a:tcPr>
                    <a:solidFill>
                      <a:schemeClr val="bg2"/>
                    </a:solidFill>
                  </a:tcPr>
                </a:tc>
                <a:tc hMerge="1">
                  <a:txBody>
                    <a:bodyPr/>
                    <a:lstStyle/>
                    <a:p>
                      <a:endParaRPr lang="ru-RU"/>
                    </a:p>
                  </a:txBody>
                  <a:tcPr/>
                </a:tc>
                <a:tc gridSpan="2">
                  <a:txBody>
                    <a:bodyPr/>
                    <a:lstStyle/>
                    <a:p>
                      <a:r>
                        <a:rPr lang="ru-RU" b="1" dirty="0" smtClean="0">
                          <a:ln>
                            <a:noFill/>
                          </a:ln>
                          <a:solidFill>
                            <a:schemeClr val="tx1"/>
                          </a:solidFill>
                          <a:latin typeface="Times New Roman" panose="02020603050405020304" pitchFamily="18" charset="0"/>
                          <a:cs typeface="Times New Roman" panose="02020603050405020304" pitchFamily="18" charset="0"/>
                        </a:rPr>
                        <a:t>«Природа и культура в жизни человека»</a:t>
                      </a:r>
                      <a:endParaRPr lang="ru-RU" b="1" dirty="0">
                        <a:ln>
                          <a:noFill/>
                        </a:ln>
                        <a:solidFill>
                          <a:schemeClr val="tx1"/>
                        </a:solidFill>
                        <a:latin typeface="Times New Roman" panose="02020603050405020304" pitchFamily="18" charset="0"/>
                        <a:cs typeface="Times New Roman" panose="02020603050405020304" pitchFamily="18" charset="0"/>
                      </a:endParaRPr>
                    </a:p>
                  </a:txBody>
                  <a:tcPr>
                    <a:solidFill>
                      <a:schemeClr val="bg2"/>
                    </a:solidFill>
                  </a:tcPr>
                </a:tc>
                <a:tc hMerge="1">
                  <a:txBody>
                    <a:bodyPr/>
                    <a:lstStyle/>
                    <a:p>
                      <a:endParaRPr lang="ru-RU"/>
                    </a:p>
                  </a:txBody>
                  <a:tcPr/>
                </a:tc>
              </a:tr>
              <a:tr h="307812">
                <a:tc>
                  <a:txBody>
                    <a:bodyPr/>
                    <a:lstStyle/>
                    <a:p>
                      <a:r>
                        <a:rPr lang="ru-RU" b="1" dirty="0" smtClean="0"/>
                        <a:t>№ 108</a:t>
                      </a:r>
                      <a:endParaRPr lang="ru-RU" b="1" dirty="0"/>
                    </a:p>
                  </a:txBody>
                  <a:tcPr>
                    <a:solidFill>
                      <a:schemeClr val="accent1">
                        <a:lumMod val="20000"/>
                        <a:lumOff val="80000"/>
                      </a:schemeClr>
                    </a:solidFill>
                  </a:tcPr>
                </a:tc>
                <a:tc>
                  <a:txBody>
                    <a:bodyPr/>
                    <a:lstStyle/>
                    <a:p>
                      <a:r>
                        <a:rPr lang="ru-RU" b="1" dirty="0" smtClean="0"/>
                        <a:t>№ 210</a:t>
                      </a:r>
                      <a:endParaRPr lang="ru-RU" b="1" dirty="0"/>
                    </a:p>
                  </a:txBody>
                  <a:tcPr>
                    <a:solidFill>
                      <a:schemeClr val="accent1">
                        <a:lumMod val="20000"/>
                        <a:lumOff val="80000"/>
                      </a:schemeClr>
                    </a:solidFill>
                  </a:tcPr>
                </a:tc>
                <a:tc>
                  <a:txBody>
                    <a:bodyPr/>
                    <a:lstStyle/>
                    <a:p>
                      <a:r>
                        <a:rPr lang="ru-RU" b="1" dirty="0" smtClean="0"/>
                        <a:t>№ 311</a:t>
                      </a:r>
                      <a:endParaRPr lang="ru-RU" b="1" dirty="0"/>
                    </a:p>
                  </a:txBody>
                  <a:tcPr>
                    <a:solidFill>
                      <a:schemeClr val="accent1">
                        <a:lumMod val="20000"/>
                        <a:lumOff val="80000"/>
                      </a:schemeClr>
                    </a:solidFill>
                  </a:tcPr>
                </a:tc>
                <a:tc>
                  <a:txBody>
                    <a:bodyPr/>
                    <a:lstStyle/>
                    <a:p>
                      <a:r>
                        <a:rPr lang="ru-RU" b="1" dirty="0" smtClean="0"/>
                        <a:t>№ 412</a:t>
                      </a:r>
                      <a:endParaRPr lang="ru-RU" b="1" dirty="0"/>
                    </a:p>
                  </a:txBody>
                  <a:tcPr>
                    <a:solidFill>
                      <a:schemeClr val="accent1">
                        <a:lumMod val="20000"/>
                        <a:lumOff val="80000"/>
                      </a:schemeClr>
                    </a:solidFill>
                  </a:tcPr>
                </a:tc>
                <a:tc>
                  <a:txBody>
                    <a:bodyPr/>
                    <a:lstStyle/>
                    <a:p>
                      <a:r>
                        <a:rPr lang="ru-RU" b="1" dirty="0" smtClean="0"/>
                        <a:t>№ 509</a:t>
                      </a:r>
                      <a:endParaRPr lang="ru-RU" b="1" dirty="0"/>
                    </a:p>
                  </a:txBody>
                  <a:tcPr>
                    <a:solidFill>
                      <a:schemeClr val="accent1">
                        <a:lumMod val="20000"/>
                        <a:lumOff val="80000"/>
                      </a:schemeClr>
                    </a:solidFill>
                  </a:tcPr>
                </a:tc>
                <a:tc>
                  <a:txBody>
                    <a:bodyPr/>
                    <a:lstStyle/>
                    <a:p>
                      <a:r>
                        <a:rPr lang="ru-RU" b="1" dirty="0" smtClean="0"/>
                        <a:t>№ 603</a:t>
                      </a:r>
                      <a:endParaRPr lang="ru-RU" b="1" dirty="0"/>
                    </a:p>
                  </a:txBody>
                  <a:tcPr>
                    <a:solidFill>
                      <a:schemeClr val="accent1">
                        <a:lumMod val="20000"/>
                        <a:lumOff val="80000"/>
                      </a:schemeClr>
                    </a:solidFill>
                  </a:tcPr>
                </a:tc>
              </a:tr>
              <a:tr h="1718616">
                <a:tc>
                  <a:txBody>
                    <a:bodyPr/>
                    <a:lstStyle/>
                    <a:p>
                      <a:r>
                        <a:rPr lang="ru-RU" sz="1600" kern="1200" dirty="0" smtClean="0">
                          <a:solidFill>
                            <a:schemeClr val="dk1"/>
                          </a:solidFill>
                          <a:effectLst/>
                          <a:latin typeface="Times New Roman" panose="02020603050405020304" pitchFamily="18" charset="0"/>
                          <a:ea typeface="+mn-ea"/>
                          <a:cs typeface="Times New Roman" panose="02020603050405020304" pitchFamily="18" charset="0"/>
                        </a:rPr>
                        <a:t>«Кого, по Вашему мнению, можно считать счастливым человеком?»</a:t>
                      </a:r>
                      <a:endParaRPr lang="ru-RU" sz="1600" dirty="0" smtClean="0">
                        <a:latin typeface="Times New Roman" panose="02020603050405020304" pitchFamily="18" charset="0"/>
                        <a:cs typeface="Times New Roman" panose="02020603050405020304" pitchFamily="18" charset="0"/>
                      </a:endParaRPr>
                    </a:p>
                    <a:p>
                      <a:endParaRPr lang="ru-RU" sz="1600" dirty="0" smtClean="0">
                        <a:latin typeface="Times New Roman" panose="02020603050405020304" pitchFamily="18" charset="0"/>
                        <a:cs typeface="Times New Roman" panose="02020603050405020304" pitchFamily="18" charset="0"/>
                      </a:endParaRPr>
                    </a:p>
                    <a:p>
                      <a:r>
                        <a:rPr lang="ru-RU" sz="1600" dirty="0" smtClean="0">
                          <a:latin typeface="Times New Roman" panose="02020603050405020304" pitchFamily="18" charset="0"/>
                          <a:cs typeface="Times New Roman" panose="02020603050405020304" pitchFamily="18" charset="0"/>
                        </a:rPr>
                        <a:t> </a:t>
                      </a:r>
                      <a:endParaRPr lang="ru-RU" sz="1600" dirty="0">
                        <a:latin typeface="Times New Roman" panose="02020603050405020304" pitchFamily="18" charset="0"/>
                        <a:cs typeface="Times New Roman" panose="02020603050405020304" pitchFamily="18" charset="0"/>
                      </a:endParaRPr>
                    </a:p>
                  </a:txBody>
                  <a:tcPr>
                    <a:solidFill>
                      <a:schemeClr val="bg1">
                        <a:lumMod val="95000"/>
                      </a:schemeClr>
                    </a:solidFill>
                  </a:tcPr>
                </a:tc>
                <a:tc>
                  <a:txBody>
                    <a:bodyPr/>
                    <a:lstStyle/>
                    <a:p>
                      <a:pPr marL="158115" marR="56515" algn="l">
                        <a:lnSpc>
                          <a:spcPct val="103000"/>
                        </a:lnSpc>
                        <a:spcBef>
                          <a:spcPts val="1690"/>
                        </a:spcBef>
                        <a:spcAft>
                          <a:spcPts val="0"/>
                        </a:spcAft>
                      </a:pPr>
                      <a:r>
                        <a:rPr lang="ru-RU" sz="1600" dirty="0" smtClean="0">
                          <a:effectLst/>
                          <a:latin typeface="Times New Roman" panose="02020603050405020304" pitchFamily="18" charset="0"/>
                          <a:ea typeface="Times New Roman" panose="02020603050405020304" pitchFamily="18" charset="0"/>
                          <a:cs typeface="Times New Roman" panose="02020603050405020304" pitchFamily="18" charset="0"/>
                        </a:rPr>
                        <a:t>«Почему первая любовь опоэтизирована человечеством»</a:t>
                      </a:r>
                    </a:p>
                    <a:p>
                      <a:pPr marL="158115" marR="56515" algn="l">
                        <a:lnSpc>
                          <a:spcPct val="103000"/>
                        </a:lnSpc>
                        <a:spcBef>
                          <a:spcPts val="1690"/>
                        </a:spcBef>
                        <a:spcAft>
                          <a:spcPts val="0"/>
                        </a:spcAft>
                      </a:pPr>
                      <a:endParaRPr lang="ru-RU" sz="1600" baseline="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p>
                      <a:pPr marL="158115" marR="56515" algn="l">
                        <a:lnSpc>
                          <a:spcPct val="103000"/>
                        </a:lnSpc>
                        <a:spcBef>
                          <a:spcPts val="1690"/>
                        </a:spcBef>
                        <a:spcAft>
                          <a:spcPts val="0"/>
                        </a:spcAft>
                      </a:pPr>
                      <a:endParaRPr lang="ru-RU" sz="16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14300" marR="114300" marT="0" marB="0">
                    <a:solidFill>
                      <a:schemeClr val="bg1">
                        <a:lumMod val="95000"/>
                      </a:schemeClr>
                    </a:solidFill>
                  </a:tcPr>
                </a:tc>
                <a:tc>
                  <a:txBody>
                    <a:bodyPr/>
                    <a:lstStyle/>
                    <a:p>
                      <a:r>
                        <a:rPr lang="ru-RU" sz="1600" kern="1200" dirty="0" smtClean="0">
                          <a:solidFill>
                            <a:schemeClr val="dk1"/>
                          </a:solidFill>
                          <a:effectLst/>
                          <a:latin typeface="Times New Roman" panose="02020603050405020304" pitchFamily="18" charset="0"/>
                          <a:ea typeface="+mn-ea"/>
                          <a:cs typeface="Times New Roman" panose="02020603050405020304" pitchFamily="18" charset="0"/>
                        </a:rPr>
                        <a:t>«Можно ли учиться на чужих ошибках?»</a:t>
                      </a:r>
                    </a:p>
                    <a:p>
                      <a:endParaRPr lang="ru-RU" sz="1600" kern="1200" dirty="0" smtClean="0">
                        <a:solidFill>
                          <a:schemeClr val="dk1"/>
                        </a:solidFill>
                        <a:effectLst/>
                        <a:latin typeface="Times New Roman" panose="02020603050405020304" pitchFamily="18" charset="0"/>
                        <a:ea typeface="+mn-ea"/>
                        <a:cs typeface="Times New Roman" panose="02020603050405020304" pitchFamily="18" charset="0"/>
                      </a:endParaRPr>
                    </a:p>
                    <a:p>
                      <a:endParaRPr lang="ru-RU" sz="1600" kern="1200" dirty="0" smtClean="0">
                        <a:solidFill>
                          <a:schemeClr val="dk1"/>
                        </a:solidFill>
                        <a:effectLst/>
                        <a:latin typeface="Times New Roman" panose="02020603050405020304" pitchFamily="18" charset="0"/>
                        <a:ea typeface="+mn-ea"/>
                        <a:cs typeface="Times New Roman" panose="02020603050405020304" pitchFamily="18" charset="0"/>
                      </a:endParaRPr>
                    </a:p>
                    <a:p>
                      <a:endParaRPr lang="ru-RU" sz="1600" dirty="0">
                        <a:latin typeface="Times New Roman" panose="02020603050405020304" pitchFamily="18" charset="0"/>
                        <a:cs typeface="Times New Roman" panose="02020603050405020304" pitchFamily="18" charset="0"/>
                      </a:endParaRPr>
                    </a:p>
                  </a:txBody>
                  <a:tcPr>
                    <a:solidFill>
                      <a:schemeClr val="bg1">
                        <a:lumMod val="95000"/>
                      </a:schemeClr>
                    </a:solidFill>
                  </a:tcPr>
                </a:tc>
                <a:tc>
                  <a:txBody>
                    <a:bodyPr/>
                    <a:lstStyle/>
                    <a:p>
                      <a:r>
                        <a:rPr lang="ru-RU" sz="1600" kern="1200" dirty="0" smtClean="0">
                          <a:solidFill>
                            <a:schemeClr val="dk1"/>
                          </a:solidFill>
                          <a:effectLst/>
                          <a:latin typeface="Times New Roman" panose="02020603050405020304" pitchFamily="18" charset="0"/>
                          <a:ea typeface="+mn-ea"/>
                          <a:cs typeface="Times New Roman" panose="02020603050405020304" pitchFamily="18" charset="0"/>
                        </a:rPr>
                        <a:t>«Человек, опередивший своё время, - какой он?»</a:t>
                      </a:r>
                    </a:p>
                    <a:p>
                      <a:endParaRPr lang="ru-RU" sz="1600" kern="1200" dirty="0" smtClean="0">
                        <a:solidFill>
                          <a:schemeClr val="dk1"/>
                        </a:solidFill>
                        <a:effectLst/>
                        <a:latin typeface="Times New Roman" panose="02020603050405020304" pitchFamily="18" charset="0"/>
                        <a:ea typeface="+mn-ea"/>
                        <a:cs typeface="Times New Roman" panose="02020603050405020304" pitchFamily="18" charset="0"/>
                      </a:endParaRPr>
                    </a:p>
                    <a:p>
                      <a:endParaRPr lang="ru-RU" sz="1600" kern="1200" dirty="0" smtClean="0">
                        <a:solidFill>
                          <a:schemeClr val="dk1"/>
                        </a:solidFill>
                        <a:effectLst/>
                        <a:latin typeface="Times New Roman" panose="02020603050405020304" pitchFamily="18" charset="0"/>
                        <a:ea typeface="+mn-ea"/>
                        <a:cs typeface="Times New Roman" panose="02020603050405020304" pitchFamily="18" charset="0"/>
                      </a:endParaRPr>
                    </a:p>
                    <a:p>
                      <a:endParaRPr lang="ru-RU" sz="1600" dirty="0">
                        <a:latin typeface="Times New Roman" panose="02020603050405020304" pitchFamily="18" charset="0"/>
                        <a:cs typeface="Times New Roman" panose="02020603050405020304" pitchFamily="18" charset="0"/>
                      </a:endParaRPr>
                    </a:p>
                  </a:txBody>
                  <a:tcPr>
                    <a:solidFill>
                      <a:schemeClr val="bg1">
                        <a:lumMod val="95000"/>
                      </a:schemeClr>
                    </a:solidFill>
                  </a:tcPr>
                </a:tc>
                <a:tc>
                  <a:txBody>
                    <a:bodyPr/>
                    <a:lstStyle/>
                    <a:p>
                      <a:pPr marL="119380" marR="107315" indent="635" algn="l">
                        <a:lnSpc>
                          <a:spcPct val="103000"/>
                        </a:lnSpc>
                        <a:spcBef>
                          <a:spcPts val="1690"/>
                        </a:spcBef>
                        <a:spcAft>
                          <a:spcPts val="0"/>
                        </a:spcAft>
                      </a:pPr>
                      <a:r>
                        <a:rPr lang="ru-RU" sz="1600" dirty="0">
                          <a:effectLst/>
                          <a:latin typeface="Times New Roman" panose="02020603050405020304" pitchFamily="18" charset="0"/>
                          <a:ea typeface="Times New Roman" panose="02020603050405020304" pitchFamily="18" charset="0"/>
                          <a:cs typeface="Times New Roman" panose="02020603050405020304" pitchFamily="18" charset="0"/>
                        </a:rPr>
                        <a:t>«Всё ли можно выразить словом</a:t>
                      </a:r>
                      <a:r>
                        <a:rPr lang="ru-RU" sz="1600" dirty="0" smtClean="0">
                          <a:effectLst/>
                          <a:latin typeface="Times New Roman" panose="02020603050405020304" pitchFamily="18" charset="0"/>
                          <a:ea typeface="Times New Roman" panose="02020603050405020304" pitchFamily="18" charset="0"/>
                          <a:cs typeface="Times New Roman" panose="02020603050405020304" pitchFamily="18" charset="0"/>
                        </a:rPr>
                        <a:t>?»</a:t>
                      </a:r>
                    </a:p>
                    <a:p>
                      <a:pPr marL="119380" marR="107315" indent="635" algn="l">
                        <a:lnSpc>
                          <a:spcPct val="103000"/>
                        </a:lnSpc>
                        <a:spcBef>
                          <a:spcPts val="1690"/>
                        </a:spcBef>
                        <a:spcAft>
                          <a:spcPts val="0"/>
                        </a:spcAft>
                      </a:pPr>
                      <a:endParaRPr lang="ru-RU" sz="1600" dirty="0" smtClean="0">
                        <a:effectLst/>
                        <a:latin typeface="Times New Roman" panose="02020603050405020304" pitchFamily="18" charset="0"/>
                        <a:ea typeface="Times New Roman" panose="02020603050405020304" pitchFamily="18" charset="0"/>
                        <a:cs typeface="Times New Roman" panose="02020603050405020304" pitchFamily="18" charset="0"/>
                      </a:endParaRPr>
                    </a:p>
                  </a:txBody>
                  <a:tcPr marL="114300" marR="114300" marT="0" marB="0">
                    <a:solidFill>
                      <a:schemeClr val="bg1">
                        <a:lumMod val="95000"/>
                      </a:schemeClr>
                    </a:solidFill>
                  </a:tcPr>
                </a:tc>
                <a:tc>
                  <a:txBody>
                    <a:bodyPr/>
                    <a:lstStyle/>
                    <a:p>
                      <a:r>
                        <a:rPr lang="ru-RU" sz="1600" dirty="0" smtClean="0">
                          <a:latin typeface="Times New Roman" panose="02020603050405020304" pitchFamily="18" charset="0"/>
                          <a:cs typeface="Times New Roman" panose="02020603050405020304" pitchFamily="18" charset="0"/>
                        </a:rPr>
                        <a:t>«Как пейзаж в произведении искусства помогает понять мир человеческих чувств?»</a:t>
                      </a:r>
                    </a:p>
                    <a:p>
                      <a:endParaRPr lang="ru-RU" sz="1600" dirty="0">
                        <a:latin typeface="Times New Roman" panose="02020603050405020304" pitchFamily="18" charset="0"/>
                        <a:cs typeface="Times New Roman" panose="02020603050405020304" pitchFamily="18" charset="0"/>
                      </a:endParaRPr>
                    </a:p>
                  </a:txBody>
                  <a:tcPr>
                    <a:solidFill>
                      <a:schemeClr val="bg1">
                        <a:lumMod val="95000"/>
                      </a:schemeClr>
                    </a:solidFill>
                  </a:tcPr>
                </a:tc>
              </a:tr>
              <a:tr h="1923824">
                <a:tc>
                  <a:txBody>
                    <a:bodyPr/>
                    <a:lstStyle/>
                    <a:p>
                      <a:r>
                        <a:rPr lang="ru-RU" sz="1600" b="1" dirty="0" smtClean="0">
                          <a:latin typeface="Times New Roman" panose="02020603050405020304" pitchFamily="18" charset="0"/>
                          <a:cs typeface="Times New Roman" panose="02020603050405020304" pitchFamily="18" charset="0"/>
                        </a:rPr>
                        <a:t>76,9%</a:t>
                      </a:r>
                      <a:r>
                        <a:rPr lang="ru-RU" sz="1600" b="1" baseline="0" dirty="0" smtClean="0">
                          <a:latin typeface="Times New Roman" panose="02020603050405020304" pitchFamily="18" charset="0"/>
                          <a:cs typeface="Times New Roman" panose="02020603050405020304" pitchFamily="18" charset="0"/>
                        </a:rPr>
                        <a:t> </a:t>
                      </a:r>
                      <a:r>
                        <a:rPr lang="ru-RU" sz="1600" b="1" dirty="0" smtClean="0">
                          <a:latin typeface="Times New Roman" panose="02020603050405020304" pitchFamily="18" charset="0"/>
                          <a:cs typeface="Times New Roman" panose="02020603050405020304" pitchFamily="18" charset="0"/>
                        </a:rPr>
                        <a:t>(103 чел.)</a:t>
                      </a:r>
                    </a:p>
                    <a:p>
                      <a:endParaRPr lang="ru-RU" sz="1600" b="1" dirty="0" smtClean="0">
                        <a:latin typeface="Times New Roman" panose="02020603050405020304" pitchFamily="18" charset="0"/>
                        <a:cs typeface="Times New Roman" panose="02020603050405020304" pitchFamily="18" charset="0"/>
                      </a:endParaRPr>
                    </a:p>
                    <a:p>
                      <a:endParaRPr lang="ru-RU" sz="1600" b="1" dirty="0" smtClean="0">
                        <a:latin typeface="Times New Roman" panose="02020603050405020304" pitchFamily="18" charset="0"/>
                        <a:cs typeface="Times New Roman" panose="02020603050405020304" pitchFamily="18" charset="0"/>
                      </a:endParaRPr>
                    </a:p>
                    <a:p>
                      <a:endParaRPr lang="ru-RU" sz="1600" b="1" dirty="0" smtClean="0">
                        <a:latin typeface="Times New Roman" panose="02020603050405020304" pitchFamily="18" charset="0"/>
                        <a:cs typeface="Times New Roman" panose="02020603050405020304" pitchFamily="18" charset="0"/>
                      </a:endParaRPr>
                    </a:p>
                    <a:p>
                      <a:endParaRPr lang="ru-RU" sz="1600" b="1" dirty="0" smtClean="0">
                        <a:latin typeface="Times New Roman" panose="02020603050405020304" pitchFamily="18" charset="0"/>
                        <a:cs typeface="Times New Roman" panose="02020603050405020304" pitchFamily="18" charset="0"/>
                      </a:endParaRPr>
                    </a:p>
                    <a:p>
                      <a:endParaRPr lang="ru-RU" sz="1600" b="1" dirty="0" smtClean="0">
                        <a:latin typeface="Times New Roman" panose="02020603050405020304" pitchFamily="18" charset="0"/>
                        <a:cs typeface="Times New Roman" panose="02020603050405020304" pitchFamily="18" charset="0"/>
                      </a:endParaRPr>
                    </a:p>
                    <a:p>
                      <a:endParaRPr lang="ru-RU" sz="1600" b="1" dirty="0" smtClean="0">
                        <a:latin typeface="Times New Roman" panose="02020603050405020304" pitchFamily="18" charset="0"/>
                        <a:cs typeface="Times New Roman" panose="02020603050405020304" pitchFamily="18" charset="0"/>
                      </a:endParaRPr>
                    </a:p>
                    <a:p>
                      <a:endParaRPr lang="ru-RU" sz="1600" b="1"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tc>
                  <a:txBody>
                    <a:bodyPr/>
                    <a:lstStyle/>
                    <a:p>
                      <a:pPr marL="158115" marR="56515" algn="l">
                        <a:lnSpc>
                          <a:spcPct val="103000"/>
                        </a:lnSpc>
                        <a:spcBef>
                          <a:spcPts val="1690"/>
                        </a:spcBef>
                        <a:spcAft>
                          <a:spcPts val="0"/>
                        </a:spcAft>
                      </a:pPr>
                      <a:r>
                        <a:rPr lang="ru-RU" sz="1600" b="1" dirty="0" smtClean="0">
                          <a:effectLst/>
                          <a:latin typeface="Times New Roman" panose="02020603050405020304" pitchFamily="18" charset="0"/>
                          <a:ea typeface="Times New Roman" panose="02020603050405020304" pitchFamily="18" charset="0"/>
                          <a:cs typeface="Times New Roman" panose="02020603050405020304" pitchFamily="18" charset="0"/>
                        </a:rPr>
                        <a:t>4,5% (6 чел.)</a:t>
                      </a:r>
                    </a:p>
                  </a:txBody>
                  <a:tcPr marL="114300" marR="114300" marT="0" marB="0">
                    <a:solidFill>
                      <a:schemeClr val="accent1">
                        <a:lumMod val="20000"/>
                        <a:lumOff val="80000"/>
                      </a:schemeClr>
                    </a:solidFill>
                  </a:tcPr>
                </a:tc>
                <a:tc>
                  <a:txBody>
                    <a:bodyPr/>
                    <a:lstStyle/>
                    <a:p>
                      <a:r>
                        <a:rPr lang="ru-RU" sz="1600" b="1" dirty="0" smtClean="0">
                          <a:latin typeface="Times New Roman" panose="02020603050405020304" pitchFamily="18" charset="0"/>
                          <a:cs typeface="Times New Roman" panose="02020603050405020304" pitchFamily="18" charset="0"/>
                        </a:rPr>
                        <a:t>6,7% (9 чел.)</a:t>
                      </a:r>
                      <a:endParaRPr lang="ru-RU" sz="1600" b="1"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tc>
                  <a:txBody>
                    <a:bodyPr/>
                    <a:lstStyle/>
                    <a:p>
                      <a:r>
                        <a:rPr lang="ru-RU" sz="1600" b="1" dirty="0" smtClean="0">
                          <a:latin typeface="Times New Roman" panose="02020603050405020304" pitchFamily="18" charset="0"/>
                          <a:cs typeface="Times New Roman" panose="02020603050405020304" pitchFamily="18" charset="0"/>
                        </a:rPr>
                        <a:t>5,9% (8 чел.)</a:t>
                      </a:r>
                      <a:endParaRPr lang="ru-RU" sz="1600" b="1"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tc>
                  <a:txBody>
                    <a:bodyPr/>
                    <a:lstStyle/>
                    <a:p>
                      <a:pPr marL="119380" marR="107315" indent="635" algn="l">
                        <a:lnSpc>
                          <a:spcPct val="103000"/>
                        </a:lnSpc>
                        <a:spcBef>
                          <a:spcPts val="1690"/>
                        </a:spcBef>
                        <a:spcAft>
                          <a:spcPts val="0"/>
                        </a:spcAft>
                      </a:pPr>
                      <a:r>
                        <a:rPr lang="ru-RU" sz="1600" b="1" dirty="0" smtClean="0">
                          <a:effectLst/>
                          <a:latin typeface="Times New Roman" panose="02020603050405020304" pitchFamily="18" charset="0"/>
                          <a:ea typeface="Times New Roman" panose="02020603050405020304" pitchFamily="18" charset="0"/>
                          <a:cs typeface="Times New Roman" panose="02020603050405020304" pitchFamily="18" charset="0"/>
                        </a:rPr>
                        <a:t>4,5% (6 чел.)</a:t>
                      </a:r>
                    </a:p>
                  </a:txBody>
                  <a:tcPr marL="114300" marR="114300" marT="0" marB="0">
                    <a:solidFill>
                      <a:schemeClr val="accent1">
                        <a:lumMod val="20000"/>
                        <a:lumOff val="80000"/>
                      </a:schemeClr>
                    </a:solidFill>
                  </a:tcPr>
                </a:tc>
                <a:tc>
                  <a:txBody>
                    <a:bodyPr/>
                    <a:lstStyle/>
                    <a:p>
                      <a:r>
                        <a:rPr lang="ru-RU" sz="1600" b="1" dirty="0" smtClean="0">
                          <a:latin typeface="Times New Roman" panose="02020603050405020304" pitchFamily="18" charset="0"/>
                          <a:cs typeface="Times New Roman" panose="02020603050405020304" pitchFamily="18" charset="0"/>
                        </a:rPr>
                        <a:t>1,55 (2 чел.)</a:t>
                      </a:r>
                      <a:endParaRPr lang="ru-RU" sz="1600" b="1" dirty="0">
                        <a:latin typeface="Times New Roman" panose="02020603050405020304" pitchFamily="18" charset="0"/>
                        <a:cs typeface="Times New Roman" panose="02020603050405020304" pitchFamily="18" charset="0"/>
                      </a:endParaRPr>
                    </a:p>
                  </a:txBody>
                  <a:tcPr>
                    <a:solidFill>
                      <a:schemeClr val="accent1">
                        <a:lumMod val="20000"/>
                        <a:lumOff val="80000"/>
                      </a:schemeClr>
                    </a:solidFill>
                  </a:tcPr>
                </a:tc>
              </a:tr>
            </a:tbl>
          </a:graphicData>
        </a:graphic>
      </p:graphicFrame>
    </p:spTree>
    <p:extLst>
      <p:ext uri="{BB962C8B-B14F-4D97-AF65-F5344CB8AC3E}">
        <p14:creationId xmlns:p14="http://schemas.microsoft.com/office/powerpoint/2010/main" val="42524957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858983" y="585216"/>
            <a:ext cx="10012218" cy="393839"/>
          </a:xfrm>
        </p:spPr>
        <p:txBody>
          <a:bodyPr>
            <a:normAutofit fontScale="90000"/>
          </a:bodyPr>
          <a:lstStyle/>
          <a:p>
            <a:r>
              <a:rPr lang="ru-RU" sz="2400" b="1" dirty="0" smtClean="0">
                <a:solidFill>
                  <a:schemeClr val="accent2">
                    <a:lumMod val="50000"/>
                  </a:schemeClr>
                </a:solidFill>
                <a:latin typeface="Times New Roman" panose="02020603050405020304" pitchFamily="18" charset="0"/>
                <a:cs typeface="Times New Roman" panose="02020603050405020304" pitchFamily="18" charset="0"/>
              </a:rPr>
              <a:t>Выбор тем 04.02.2026 учащимися</a:t>
            </a:r>
            <a:r>
              <a:rPr lang="ru-RU" sz="2400" b="1" dirty="0">
                <a:solidFill>
                  <a:schemeClr val="accent2">
                    <a:lumMod val="50000"/>
                  </a:schemeClr>
                </a:solidFill>
                <a:latin typeface="Times New Roman" panose="02020603050405020304" pitchFamily="18" charset="0"/>
                <a:cs typeface="Times New Roman" panose="02020603050405020304" pitchFamily="18" charset="0"/>
              </a:rPr>
              <a:t> </a:t>
            </a:r>
            <a:r>
              <a:rPr lang="ru-RU" sz="2400" b="1" dirty="0" smtClean="0">
                <a:solidFill>
                  <a:schemeClr val="accent2">
                    <a:lumMod val="50000"/>
                  </a:schemeClr>
                </a:solidFill>
                <a:latin typeface="Times New Roman" panose="02020603050405020304" pitchFamily="18" charset="0"/>
                <a:cs typeface="Times New Roman" panose="02020603050405020304" pitchFamily="18" charset="0"/>
              </a:rPr>
              <a:t>11-х классов</a:t>
            </a:r>
            <a:endParaRPr lang="ru-RU" sz="2400" b="1" dirty="0">
              <a:solidFill>
                <a:schemeClr val="accent2">
                  <a:lumMod val="50000"/>
                </a:schemeClr>
              </a:solidFill>
              <a:latin typeface="Times New Roman" panose="02020603050405020304" pitchFamily="18" charset="0"/>
              <a:cs typeface="Times New Roman" panose="02020603050405020304" pitchFamily="18" charset="0"/>
            </a:endParaRPr>
          </a:p>
        </p:txBody>
      </p:sp>
      <p:graphicFrame>
        <p:nvGraphicFramePr>
          <p:cNvPr id="8" name="Объект 7"/>
          <p:cNvGraphicFramePr>
            <a:graphicFrameLocks noGrp="1"/>
          </p:cNvGraphicFramePr>
          <p:nvPr>
            <p:ph idx="1"/>
            <p:extLst>
              <p:ext uri="{D42A27DB-BD31-4B8C-83A1-F6EECF244321}">
                <p14:modId xmlns:p14="http://schemas.microsoft.com/office/powerpoint/2010/main" val="20123650"/>
              </p:ext>
            </p:extLst>
          </p:nvPr>
        </p:nvGraphicFramePr>
        <p:xfrm>
          <a:off x="1096963" y="1143636"/>
          <a:ext cx="10058400" cy="4638387"/>
        </p:xfrm>
        <a:graphic>
          <a:graphicData uri="http://schemas.openxmlformats.org/drawingml/2006/table">
            <a:tbl>
              <a:tblPr firstRow="1" bandRow="1">
                <a:tableStyleId>{5C22544A-7EE6-4342-B048-85BDC9FD1C3A}</a:tableStyleId>
              </a:tblPr>
              <a:tblGrid>
                <a:gridCol w="1676400"/>
                <a:gridCol w="1676400"/>
                <a:gridCol w="1676400"/>
                <a:gridCol w="1676400"/>
                <a:gridCol w="1676400"/>
                <a:gridCol w="1676400"/>
              </a:tblGrid>
              <a:tr h="520556">
                <a:tc gridSpan="2">
                  <a:txBody>
                    <a:bodyPr/>
                    <a:lstStyle/>
                    <a:p>
                      <a:r>
                        <a:rPr lang="ru-RU" dirty="0" smtClean="0">
                          <a:solidFill>
                            <a:schemeClr val="tx1"/>
                          </a:solidFill>
                        </a:rPr>
                        <a:t>«Духовно-нравственные ориентиры в жизни человека»</a:t>
                      </a:r>
                      <a:endParaRPr lang="ru-RU" dirty="0">
                        <a:solidFill>
                          <a:schemeClr val="tx1"/>
                        </a:solidFill>
                      </a:endParaRPr>
                    </a:p>
                  </a:txBody>
                  <a:tcPr marL="87465" marR="87465">
                    <a:lnR w="12700" cap="flat" cmpd="sng" algn="ctr">
                      <a:solidFill>
                        <a:schemeClr val="bg1"/>
                      </a:solidFill>
                      <a:prstDash val="solid"/>
                      <a:round/>
                      <a:headEnd type="none" w="med" len="med"/>
                      <a:tailEnd type="none" w="med" len="med"/>
                    </a:lnR>
                    <a:solidFill>
                      <a:schemeClr val="bg2"/>
                    </a:solidFill>
                  </a:tcPr>
                </a:tc>
                <a:tc hMerge="1">
                  <a:txBody>
                    <a:bodyPr/>
                    <a:lstStyle/>
                    <a:p>
                      <a:endParaRPr lang="ru-RU"/>
                    </a:p>
                  </a:txBody>
                  <a:tcPr/>
                </a:tc>
                <a:tc gridSpan="2">
                  <a:txBody>
                    <a:bodyPr/>
                    <a:lstStyle/>
                    <a:p>
                      <a:r>
                        <a:rPr lang="ru-RU" dirty="0" smtClean="0">
                          <a:solidFill>
                            <a:schemeClr val="tx1"/>
                          </a:solidFill>
                        </a:rPr>
                        <a:t>«Семья, общество, Отечество</a:t>
                      </a:r>
                      <a:r>
                        <a:rPr lang="ru-RU" baseline="0" dirty="0" smtClean="0">
                          <a:solidFill>
                            <a:schemeClr val="tx1"/>
                          </a:solidFill>
                        </a:rPr>
                        <a:t> в жизни человека»</a:t>
                      </a:r>
                      <a:endParaRPr lang="ru-RU" dirty="0">
                        <a:solidFill>
                          <a:schemeClr val="tx1"/>
                        </a:solidFill>
                      </a:endParaRPr>
                    </a:p>
                  </a:txBody>
                  <a:tcPr marL="87465" marR="87465">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solidFill>
                      <a:schemeClr val="bg2"/>
                    </a:solidFill>
                  </a:tcPr>
                </a:tc>
                <a:tc hMerge="1">
                  <a:txBody>
                    <a:bodyPr/>
                    <a:lstStyle/>
                    <a:p>
                      <a:endParaRPr lang="ru-RU"/>
                    </a:p>
                  </a:txBody>
                  <a:tcPr/>
                </a:tc>
                <a:tc gridSpan="2">
                  <a:txBody>
                    <a:bodyPr/>
                    <a:lstStyle/>
                    <a:p>
                      <a:r>
                        <a:rPr lang="ru-RU" dirty="0" smtClean="0">
                          <a:solidFill>
                            <a:schemeClr val="tx1"/>
                          </a:solidFill>
                        </a:rPr>
                        <a:t>«Природа</a:t>
                      </a:r>
                      <a:r>
                        <a:rPr lang="ru-RU" baseline="0" dirty="0" smtClean="0">
                          <a:solidFill>
                            <a:schemeClr val="tx1"/>
                          </a:solidFill>
                        </a:rPr>
                        <a:t> и культура в жизни человека»</a:t>
                      </a:r>
                      <a:endParaRPr lang="ru-RU" dirty="0">
                        <a:solidFill>
                          <a:schemeClr val="tx1"/>
                        </a:solidFill>
                      </a:endParaRPr>
                    </a:p>
                  </a:txBody>
                  <a:tcPr marL="87465" marR="87465">
                    <a:lnL w="12700" cap="flat" cmpd="sng" algn="ctr">
                      <a:solidFill>
                        <a:schemeClr val="bg1"/>
                      </a:solidFill>
                      <a:prstDash val="solid"/>
                      <a:round/>
                      <a:headEnd type="none" w="med" len="med"/>
                      <a:tailEnd type="none" w="med" len="med"/>
                    </a:lnL>
                    <a:solidFill>
                      <a:schemeClr val="bg2"/>
                    </a:solidFill>
                  </a:tcPr>
                </a:tc>
                <a:tc hMerge="1">
                  <a:txBody>
                    <a:bodyPr/>
                    <a:lstStyle/>
                    <a:p>
                      <a:endParaRPr lang="ru-RU"/>
                    </a:p>
                  </a:txBody>
                  <a:tcPr/>
                </a:tc>
              </a:tr>
              <a:tr h="486612">
                <a:tc>
                  <a:txBody>
                    <a:bodyPr/>
                    <a:lstStyle/>
                    <a:p>
                      <a:r>
                        <a:rPr lang="ru-RU" sz="1600" b="1" dirty="0" smtClean="0">
                          <a:latin typeface="Times New Roman" panose="02020603050405020304" pitchFamily="18" charset="0"/>
                          <a:cs typeface="Times New Roman" panose="02020603050405020304" pitchFamily="18" charset="0"/>
                        </a:rPr>
                        <a:t>№ 130</a:t>
                      </a:r>
                      <a:endParaRPr lang="ru-RU" sz="1600" b="1" dirty="0">
                        <a:latin typeface="Times New Roman" panose="02020603050405020304" pitchFamily="18" charset="0"/>
                        <a:cs typeface="Times New Roman" panose="02020603050405020304" pitchFamily="18" charset="0"/>
                      </a:endParaRPr>
                    </a:p>
                  </a:txBody>
                  <a:tcPr marL="87465" marR="87465">
                    <a:lnR w="12700" cap="flat" cmpd="sng" algn="ctr">
                      <a:solidFill>
                        <a:schemeClr val="bg1"/>
                      </a:solidFill>
                      <a:prstDash val="solid"/>
                      <a:round/>
                      <a:headEnd type="none" w="med" len="med"/>
                      <a:tailEnd type="none" w="med" len="med"/>
                    </a:lnR>
                  </a:tcPr>
                </a:tc>
                <a:tc>
                  <a:txBody>
                    <a:bodyPr/>
                    <a:lstStyle/>
                    <a:p>
                      <a:r>
                        <a:rPr lang="ru-RU" sz="1600" b="1" dirty="0" smtClean="0">
                          <a:latin typeface="Times New Roman" panose="02020603050405020304" pitchFamily="18" charset="0"/>
                          <a:cs typeface="Times New Roman" panose="02020603050405020304" pitchFamily="18" charset="0"/>
                        </a:rPr>
                        <a:t>№ 221</a:t>
                      </a:r>
                      <a:endParaRPr lang="ru-RU" sz="1600" b="1" dirty="0">
                        <a:latin typeface="Times New Roman" panose="02020603050405020304" pitchFamily="18" charset="0"/>
                        <a:cs typeface="Times New Roman" panose="02020603050405020304" pitchFamily="18" charset="0"/>
                      </a:endParaRPr>
                    </a:p>
                  </a:txBody>
                  <a:tcPr marL="87465" marR="87465">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r>
                        <a:rPr lang="ru-RU" sz="1600" b="1" dirty="0" smtClean="0">
                          <a:latin typeface="Times New Roman" panose="02020603050405020304" pitchFamily="18" charset="0"/>
                          <a:cs typeface="Times New Roman" panose="02020603050405020304" pitchFamily="18" charset="0"/>
                        </a:rPr>
                        <a:t>№ 332</a:t>
                      </a:r>
                      <a:endParaRPr lang="ru-RU" sz="1600" b="1" dirty="0">
                        <a:latin typeface="Times New Roman" panose="02020603050405020304" pitchFamily="18" charset="0"/>
                        <a:cs typeface="Times New Roman" panose="02020603050405020304" pitchFamily="18" charset="0"/>
                      </a:endParaRPr>
                    </a:p>
                  </a:txBody>
                  <a:tcPr marL="87465" marR="87465">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r>
                        <a:rPr lang="ru-RU" sz="1600" b="1" dirty="0" smtClean="0">
                          <a:latin typeface="Times New Roman" panose="02020603050405020304" pitchFamily="18" charset="0"/>
                          <a:cs typeface="Times New Roman" panose="02020603050405020304" pitchFamily="18" charset="0"/>
                        </a:rPr>
                        <a:t>№ 429</a:t>
                      </a:r>
                      <a:endParaRPr lang="ru-RU" sz="1600" b="1" dirty="0">
                        <a:latin typeface="Times New Roman" panose="02020603050405020304" pitchFamily="18" charset="0"/>
                        <a:cs typeface="Times New Roman" panose="02020603050405020304" pitchFamily="18" charset="0"/>
                      </a:endParaRPr>
                    </a:p>
                  </a:txBody>
                  <a:tcPr marL="87465" marR="87465">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r>
                        <a:rPr lang="ru-RU" sz="1600" b="1" dirty="0" smtClean="0">
                          <a:latin typeface="Times New Roman" panose="02020603050405020304" pitchFamily="18" charset="0"/>
                          <a:cs typeface="Times New Roman" panose="02020603050405020304" pitchFamily="18" charset="0"/>
                        </a:rPr>
                        <a:t>№ 531</a:t>
                      </a:r>
                      <a:endParaRPr lang="ru-RU" sz="1600" b="1" dirty="0">
                        <a:latin typeface="Times New Roman" panose="02020603050405020304" pitchFamily="18" charset="0"/>
                        <a:cs typeface="Times New Roman" panose="02020603050405020304" pitchFamily="18" charset="0"/>
                      </a:endParaRPr>
                    </a:p>
                  </a:txBody>
                  <a:tcPr marL="87465" marR="87465">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tcPr>
                </a:tc>
                <a:tc>
                  <a:txBody>
                    <a:bodyPr/>
                    <a:lstStyle/>
                    <a:p>
                      <a:r>
                        <a:rPr lang="ru-RU" sz="1600" b="1" dirty="0" smtClean="0">
                          <a:latin typeface="Times New Roman" panose="02020603050405020304" pitchFamily="18" charset="0"/>
                          <a:cs typeface="Times New Roman" panose="02020603050405020304" pitchFamily="18" charset="0"/>
                        </a:rPr>
                        <a:t>№ 629</a:t>
                      </a:r>
                      <a:endParaRPr lang="ru-RU" sz="1600" b="1" dirty="0">
                        <a:latin typeface="Times New Roman" panose="02020603050405020304" pitchFamily="18" charset="0"/>
                        <a:cs typeface="Times New Roman" panose="02020603050405020304" pitchFamily="18" charset="0"/>
                      </a:endParaRPr>
                    </a:p>
                  </a:txBody>
                  <a:tcPr marL="87465" marR="87465">
                    <a:lnL w="12700" cap="flat" cmpd="sng" algn="ctr">
                      <a:solidFill>
                        <a:schemeClr val="bg1"/>
                      </a:solidFill>
                      <a:prstDash val="solid"/>
                      <a:round/>
                      <a:headEnd type="none" w="med" len="med"/>
                      <a:tailEnd type="none" w="med" len="med"/>
                    </a:lnL>
                  </a:tcPr>
                </a:tc>
              </a:tr>
              <a:tr h="2218545">
                <a:tc>
                  <a:txBody>
                    <a:bodyPr/>
                    <a:lstStyle/>
                    <a:p>
                      <a:r>
                        <a:rPr lang="ru-RU" sz="1400" kern="1200" dirty="0" smtClean="0">
                          <a:solidFill>
                            <a:schemeClr val="dk1"/>
                          </a:solidFill>
                          <a:effectLst/>
                          <a:latin typeface="Times New Roman" panose="02020603050405020304" pitchFamily="18" charset="0"/>
                          <a:ea typeface="+mn-ea"/>
                          <a:cs typeface="Times New Roman" panose="02020603050405020304" pitchFamily="18" charset="0"/>
                        </a:rPr>
                        <a:t>«В какой сфере человеческой жизни необходимо постоянство?»</a:t>
                      </a:r>
                      <a:endParaRPr lang="ru-RU" sz="1400" dirty="0">
                        <a:latin typeface="Times New Roman" panose="02020603050405020304" pitchFamily="18" charset="0"/>
                        <a:cs typeface="Times New Roman" panose="02020603050405020304" pitchFamily="18" charset="0"/>
                      </a:endParaRPr>
                    </a:p>
                  </a:txBody>
                  <a:tcPr marL="87465" marR="87465">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r>
                        <a:rPr lang="ru-RU" sz="1400" kern="1200" dirty="0" smtClean="0">
                          <a:solidFill>
                            <a:schemeClr val="dk1"/>
                          </a:solidFill>
                          <a:effectLst/>
                          <a:latin typeface="Times New Roman" panose="02020603050405020304" pitchFamily="18" charset="0"/>
                          <a:ea typeface="+mn-ea"/>
                          <a:cs typeface="Times New Roman" panose="02020603050405020304" pitchFamily="18" charset="0"/>
                        </a:rPr>
                        <a:t>«Могут ли люди быть друзьями, если они не сходятся во взглядах?»</a:t>
                      </a:r>
                      <a:endParaRPr lang="ru-RU" sz="1400" dirty="0">
                        <a:latin typeface="Times New Roman" panose="02020603050405020304" pitchFamily="18" charset="0"/>
                        <a:cs typeface="Times New Roman" panose="02020603050405020304" pitchFamily="18" charset="0"/>
                      </a:endParaRPr>
                    </a:p>
                  </a:txBody>
                  <a:tcPr marL="87465" marR="87465">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r>
                        <a:rPr lang="ru-RU" sz="1400" kern="1200" dirty="0" smtClean="0">
                          <a:solidFill>
                            <a:schemeClr val="dk1"/>
                          </a:solidFill>
                          <a:effectLst/>
                          <a:latin typeface="Times New Roman" panose="02020603050405020304" pitchFamily="18" charset="0"/>
                          <a:ea typeface="+mn-ea"/>
                          <a:cs typeface="Times New Roman" panose="02020603050405020304" pitchFamily="18" charset="0"/>
                        </a:rPr>
                        <a:t>«Какие правила жизни старших поколений я постараюсь передать своим детям?»</a:t>
                      </a:r>
                      <a:endParaRPr lang="ru-RU" sz="1400" dirty="0">
                        <a:latin typeface="Times New Roman" panose="02020603050405020304" pitchFamily="18" charset="0"/>
                        <a:cs typeface="Times New Roman" panose="02020603050405020304" pitchFamily="18" charset="0"/>
                      </a:endParaRPr>
                    </a:p>
                  </a:txBody>
                  <a:tcPr marL="87465" marR="87465">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r>
                        <a:rPr lang="ru-RU" sz="1400" kern="1200" dirty="0" smtClean="0">
                          <a:solidFill>
                            <a:schemeClr val="dk1"/>
                          </a:solidFill>
                          <a:effectLst/>
                          <a:latin typeface="Times New Roman" panose="02020603050405020304" pitchFamily="18" charset="0"/>
                          <a:ea typeface="+mn-ea"/>
                          <a:cs typeface="Times New Roman" panose="02020603050405020304" pitchFamily="18" charset="0"/>
                        </a:rPr>
                        <a:t>«В чём может проявляться активная гражданская позиция?»</a:t>
                      </a:r>
                      <a:endParaRPr lang="ru-RU" sz="1400" dirty="0">
                        <a:latin typeface="Times New Roman" panose="02020603050405020304" pitchFamily="18" charset="0"/>
                        <a:cs typeface="Times New Roman" panose="02020603050405020304" pitchFamily="18" charset="0"/>
                      </a:endParaRPr>
                    </a:p>
                  </a:txBody>
                  <a:tcPr marL="87465" marR="87465">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r>
                        <a:rPr lang="ru-RU" sz="1400" kern="1200" dirty="0" smtClean="0">
                          <a:solidFill>
                            <a:schemeClr val="dk1"/>
                          </a:solidFill>
                          <a:effectLst/>
                          <a:latin typeface="Times New Roman" panose="02020603050405020304" pitchFamily="18" charset="0"/>
                          <a:ea typeface="+mn-ea"/>
                          <a:cs typeface="Times New Roman" panose="02020603050405020304" pitchFamily="18" charset="0"/>
                        </a:rPr>
                        <a:t>«Я нашел себе любимое дело: искать и открывать в природе прекрасные стороны души человеческой» (М.М. Пришвин). Как Вы понимаете позицию писателя?</a:t>
                      </a:r>
                    </a:p>
                    <a:p>
                      <a:endParaRPr lang="ru-RU" sz="1400" kern="1200" dirty="0" smtClean="0">
                        <a:solidFill>
                          <a:schemeClr val="dk1"/>
                        </a:solidFill>
                        <a:effectLst/>
                        <a:latin typeface="Times New Roman" panose="02020603050405020304" pitchFamily="18" charset="0"/>
                        <a:ea typeface="+mn-ea"/>
                        <a:cs typeface="Times New Roman" panose="02020603050405020304" pitchFamily="18" charset="0"/>
                      </a:endParaRPr>
                    </a:p>
                    <a:p>
                      <a:endParaRPr lang="ru-RU" sz="1400" kern="1200" dirty="0" smtClean="0">
                        <a:solidFill>
                          <a:schemeClr val="dk1"/>
                        </a:solidFill>
                        <a:effectLst/>
                        <a:latin typeface="Times New Roman" panose="02020603050405020304" pitchFamily="18" charset="0"/>
                        <a:ea typeface="+mn-ea"/>
                        <a:cs typeface="Times New Roman" panose="02020603050405020304" pitchFamily="18" charset="0"/>
                      </a:endParaRPr>
                    </a:p>
                    <a:p>
                      <a:endParaRPr lang="ru-RU" sz="1400" dirty="0">
                        <a:latin typeface="Times New Roman" panose="02020603050405020304" pitchFamily="18" charset="0"/>
                        <a:cs typeface="Times New Roman" panose="02020603050405020304" pitchFamily="18" charset="0"/>
                      </a:endParaRPr>
                    </a:p>
                  </a:txBody>
                  <a:tcPr marL="87465" marR="87465">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B w="12700" cap="flat" cmpd="sng" algn="ctr">
                      <a:solidFill>
                        <a:schemeClr val="bg1"/>
                      </a:solidFill>
                      <a:prstDash val="solid"/>
                      <a:round/>
                      <a:headEnd type="none" w="med" len="med"/>
                      <a:tailEnd type="none" w="med" len="med"/>
                    </a:lnB>
                    <a:solidFill>
                      <a:schemeClr val="bg1">
                        <a:lumMod val="95000"/>
                      </a:schemeClr>
                    </a:solidFill>
                  </a:tcPr>
                </a:tc>
                <a:tc>
                  <a:txBody>
                    <a:bodyPr/>
                    <a:lstStyle/>
                    <a:p>
                      <a:r>
                        <a:rPr lang="ru-RU" sz="1400" kern="1200" dirty="0" smtClean="0">
                          <a:solidFill>
                            <a:schemeClr val="dk1"/>
                          </a:solidFill>
                          <a:effectLst/>
                          <a:latin typeface="Times New Roman" panose="02020603050405020304" pitchFamily="18" charset="0"/>
                          <a:ea typeface="+mn-ea"/>
                          <a:cs typeface="Times New Roman" panose="02020603050405020304" pitchFamily="18" charset="0"/>
                        </a:rPr>
                        <a:t>«Хотели бы Вы, чтобы читать было модно?»</a:t>
                      </a:r>
                      <a:endParaRPr lang="ru-RU" sz="1400" dirty="0">
                        <a:latin typeface="Times New Roman" panose="02020603050405020304" pitchFamily="18" charset="0"/>
                        <a:cs typeface="Times New Roman" panose="02020603050405020304" pitchFamily="18" charset="0"/>
                      </a:endParaRPr>
                    </a:p>
                  </a:txBody>
                  <a:tcPr marL="87465" marR="87465">
                    <a:lnL w="12700" cap="flat" cmpd="sng" algn="ctr">
                      <a:solidFill>
                        <a:schemeClr val="bg1"/>
                      </a:solidFill>
                      <a:prstDash val="solid"/>
                      <a:round/>
                      <a:headEnd type="none" w="med" len="med"/>
                      <a:tailEnd type="none" w="med" len="med"/>
                    </a:lnL>
                    <a:lnB w="12700" cap="flat" cmpd="sng" algn="ctr">
                      <a:solidFill>
                        <a:schemeClr val="bg1"/>
                      </a:solidFill>
                      <a:prstDash val="solid"/>
                      <a:round/>
                      <a:headEnd type="none" w="med" len="med"/>
                      <a:tailEnd type="none" w="med" len="med"/>
                    </a:lnB>
                    <a:solidFill>
                      <a:schemeClr val="bg1">
                        <a:lumMod val="95000"/>
                      </a:schemeClr>
                    </a:solidFill>
                  </a:tcPr>
                </a:tc>
              </a:tr>
              <a:tr h="646575">
                <a:tc>
                  <a:txBody>
                    <a:bodyPr/>
                    <a:lstStyle/>
                    <a:p>
                      <a:endParaRPr lang="ru-RU" sz="1400" dirty="0">
                        <a:latin typeface="Times New Roman" panose="02020603050405020304" pitchFamily="18" charset="0"/>
                        <a:cs typeface="Times New Roman" panose="02020603050405020304" pitchFamily="18" charset="0"/>
                      </a:endParaRPr>
                    </a:p>
                  </a:txBody>
                  <a:tcPr marL="87465" marR="87465">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1">
                        <a:lumMod val="20000"/>
                        <a:lumOff val="80000"/>
                      </a:schemeClr>
                    </a:solidFill>
                  </a:tcPr>
                </a:tc>
                <a:tc>
                  <a:txBody>
                    <a:bodyPr/>
                    <a:lstStyle/>
                    <a:p>
                      <a:endParaRPr lang="ru-RU" sz="1400" dirty="0">
                        <a:latin typeface="Times New Roman" panose="02020603050405020304" pitchFamily="18" charset="0"/>
                        <a:cs typeface="Times New Roman" panose="02020603050405020304" pitchFamily="18" charset="0"/>
                      </a:endParaRPr>
                    </a:p>
                  </a:txBody>
                  <a:tcPr marL="87465" marR="87465">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1">
                        <a:lumMod val="20000"/>
                        <a:lumOff val="80000"/>
                      </a:schemeClr>
                    </a:solidFill>
                  </a:tcPr>
                </a:tc>
                <a:tc>
                  <a:txBody>
                    <a:bodyPr/>
                    <a:lstStyle/>
                    <a:p>
                      <a:r>
                        <a:rPr lang="ru-RU" sz="1400" b="1" dirty="0" smtClean="0">
                          <a:latin typeface="Times New Roman" panose="02020603050405020304" pitchFamily="18" charset="0"/>
                          <a:cs typeface="Times New Roman" panose="02020603050405020304" pitchFamily="18" charset="0"/>
                        </a:rPr>
                        <a:t>1</a:t>
                      </a:r>
                      <a:r>
                        <a:rPr lang="ru-RU" sz="1400" b="1" baseline="0" dirty="0" smtClean="0">
                          <a:latin typeface="Times New Roman" panose="02020603050405020304" pitchFamily="18" charset="0"/>
                          <a:cs typeface="Times New Roman" panose="02020603050405020304" pitchFamily="18" charset="0"/>
                        </a:rPr>
                        <a:t> чел.</a:t>
                      </a:r>
                      <a:endParaRPr lang="ru-RU" sz="1400" b="1" dirty="0">
                        <a:latin typeface="Times New Roman" panose="02020603050405020304" pitchFamily="18" charset="0"/>
                        <a:cs typeface="Times New Roman" panose="02020603050405020304" pitchFamily="18" charset="0"/>
                      </a:endParaRPr>
                    </a:p>
                  </a:txBody>
                  <a:tcPr marL="87465" marR="87465">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1">
                        <a:lumMod val="20000"/>
                        <a:lumOff val="80000"/>
                      </a:schemeClr>
                    </a:solidFill>
                  </a:tcPr>
                </a:tc>
                <a:tc>
                  <a:txBody>
                    <a:bodyPr/>
                    <a:lstStyle/>
                    <a:p>
                      <a:r>
                        <a:rPr lang="ru-RU" sz="1400" b="1" dirty="0" smtClean="0">
                          <a:latin typeface="Times New Roman" panose="02020603050405020304" pitchFamily="18" charset="0"/>
                          <a:cs typeface="Times New Roman" panose="02020603050405020304" pitchFamily="18" charset="0"/>
                        </a:rPr>
                        <a:t>1</a:t>
                      </a:r>
                      <a:r>
                        <a:rPr lang="ru-RU" sz="1400" b="1" baseline="0" dirty="0" smtClean="0">
                          <a:latin typeface="Times New Roman" panose="02020603050405020304" pitchFamily="18" charset="0"/>
                          <a:cs typeface="Times New Roman" panose="02020603050405020304" pitchFamily="18" charset="0"/>
                        </a:rPr>
                        <a:t> чел.</a:t>
                      </a:r>
                      <a:endParaRPr lang="ru-RU" sz="1400" b="1" dirty="0">
                        <a:latin typeface="Times New Roman" panose="02020603050405020304" pitchFamily="18" charset="0"/>
                        <a:cs typeface="Times New Roman" panose="02020603050405020304" pitchFamily="18" charset="0"/>
                      </a:endParaRPr>
                    </a:p>
                  </a:txBody>
                  <a:tcPr marL="87465" marR="87465">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1">
                        <a:lumMod val="20000"/>
                        <a:lumOff val="80000"/>
                      </a:schemeClr>
                    </a:solidFill>
                  </a:tcPr>
                </a:tc>
                <a:tc>
                  <a:txBody>
                    <a:bodyPr/>
                    <a:lstStyle/>
                    <a:p>
                      <a:endParaRPr lang="ru-RU" sz="1400" dirty="0">
                        <a:latin typeface="Times New Roman" panose="02020603050405020304" pitchFamily="18" charset="0"/>
                        <a:cs typeface="Times New Roman" panose="02020603050405020304" pitchFamily="18" charset="0"/>
                      </a:endParaRPr>
                    </a:p>
                  </a:txBody>
                  <a:tcPr marL="87465" marR="87465">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solidFill>
                      <a:schemeClr val="accent1">
                        <a:lumMod val="20000"/>
                        <a:lumOff val="80000"/>
                      </a:schemeClr>
                    </a:solidFill>
                  </a:tcPr>
                </a:tc>
                <a:tc>
                  <a:txBody>
                    <a:bodyPr/>
                    <a:lstStyle/>
                    <a:p>
                      <a:endParaRPr lang="ru-RU" sz="1400" dirty="0">
                        <a:latin typeface="Times New Roman" panose="02020603050405020304" pitchFamily="18" charset="0"/>
                        <a:cs typeface="Times New Roman" panose="02020603050405020304" pitchFamily="18" charset="0"/>
                      </a:endParaRPr>
                    </a:p>
                  </a:txBody>
                  <a:tcPr marL="87465" marR="87465">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solidFill>
                      <a:schemeClr val="accent1">
                        <a:lumMod val="20000"/>
                        <a:lumOff val="80000"/>
                      </a:schemeClr>
                    </a:solidFill>
                  </a:tcPr>
                </a:tc>
              </a:tr>
            </a:tbl>
          </a:graphicData>
        </a:graphic>
      </p:graphicFrame>
    </p:spTree>
    <p:extLst>
      <p:ext uri="{BB962C8B-B14F-4D97-AF65-F5344CB8AC3E}">
        <p14:creationId xmlns:p14="http://schemas.microsoft.com/office/powerpoint/2010/main" val="301689356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7280" y="286604"/>
            <a:ext cx="10058400" cy="895652"/>
          </a:xfrm>
        </p:spPr>
        <p:txBody>
          <a:bodyPr>
            <a:normAutofit/>
          </a:bodyPr>
          <a:lstStyle/>
          <a:p>
            <a:r>
              <a:rPr lang="ru-RU" sz="2400" b="1" dirty="0" smtClean="0">
                <a:solidFill>
                  <a:schemeClr val="bg2">
                    <a:lumMod val="25000"/>
                  </a:schemeClr>
                </a:solidFill>
                <a:latin typeface="Times New Roman" panose="02020603050405020304" pitchFamily="18" charset="0"/>
                <a:cs typeface="Times New Roman" panose="02020603050405020304" pitchFamily="18" charset="0"/>
              </a:rPr>
              <a:t>Требование №1. «Объём итогового сочинения»</a:t>
            </a:r>
            <a:endParaRPr lang="ru-RU" sz="2400" b="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097280" y="1651770"/>
            <a:ext cx="10058400" cy="4023360"/>
          </a:xfrm>
          <a:solidFill>
            <a:schemeClr val="bg1"/>
          </a:solidFill>
        </p:spPr>
        <p:txBody>
          <a:bodyPr/>
          <a:lstStyle/>
          <a:p>
            <a:r>
              <a:rPr lang="ru-RU" sz="2800" b="1" dirty="0">
                <a:solidFill>
                  <a:schemeClr val="bg2">
                    <a:lumMod val="50000"/>
                  </a:schemeClr>
                </a:solidFill>
                <a:latin typeface="Times New Roman" panose="02020603050405020304" pitchFamily="18" charset="0"/>
                <a:cs typeface="Times New Roman" panose="02020603050405020304" pitchFamily="18" charset="0"/>
              </a:rPr>
              <a:t>От 250 до 300 слов - 73 учащихся (54,1%);</a:t>
            </a:r>
          </a:p>
          <a:p>
            <a:r>
              <a:rPr lang="ru-RU" sz="2800" b="1" dirty="0">
                <a:solidFill>
                  <a:schemeClr val="bg2">
                    <a:lumMod val="50000"/>
                  </a:schemeClr>
                </a:solidFill>
                <a:latin typeface="Times New Roman" panose="02020603050405020304" pitchFamily="18" charset="0"/>
                <a:cs typeface="Times New Roman" panose="02020603050405020304" pitchFamily="18" charset="0"/>
              </a:rPr>
              <a:t>От 300 до 350 слов – 45 учащихся (33,3%);</a:t>
            </a:r>
          </a:p>
          <a:p>
            <a:r>
              <a:rPr lang="ru-RU" sz="2800" b="1" dirty="0">
                <a:solidFill>
                  <a:schemeClr val="bg2">
                    <a:lumMod val="50000"/>
                  </a:schemeClr>
                </a:solidFill>
                <a:latin typeface="Times New Roman" panose="02020603050405020304" pitchFamily="18" charset="0"/>
                <a:cs typeface="Times New Roman" panose="02020603050405020304" pitchFamily="18" charset="0"/>
              </a:rPr>
              <a:t>Более 350 слов – 17 учащихся (12,6%).</a:t>
            </a:r>
          </a:p>
          <a:p>
            <a:endParaRPr lang="ru-RU" dirty="0"/>
          </a:p>
        </p:txBody>
      </p:sp>
    </p:spTree>
    <p:extLst>
      <p:ext uri="{BB962C8B-B14F-4D97-AF65-F5344CB8AC3E}">
        <p14:creationId xmlns:p14="http://schemas.microsoft.com/office/powerpoint/2010/main" val="157134661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7280" y="498763"/>
            <a:ext cx="10058400" cy="1062181"/>
          </a:xfrm>
        </p:spPr>
        <p:txBody>
          <a:bodyPr>
            <a:normAutofit/>
          </a:bodyPr>
          <a:lstStyle/>
          <a:p>
            <a:r>
              <a:rPr lang="ru-RU" sz="2400" b="1" dirty="0" smtClean="0">
                <a:solidFill>
                  <a:schemeClr val="bg2">
                    <a:lumMod val="25000"/>
                  </a:schemeClr>
                </a:solidFill>
                <a:latin typeface="Times New Roman" panose="02020603050405020304" pitchFamily="18" charset="0"/>
                <a:cs typeface="Times New Roman" panose="02020603050405020304" pitchFamily="18" charset="0"/>
              </a:rPr>
              <a:t>Требование № 2.</a:t>
            </a:r>
            <a:br>
              <a:rPr lang="ru-RU" sz="2400" b="1" dirty="0" smtClean="0">
                <a:solidFill>
                  <a:schemeClr val="bg2">
                    <a:lumMod val="25000"/>
                  </a:schemeClr>
                </a:solidFill>
                <a:latin typeface="Times New Roman" panose="02020603050405020304" pitchFamily="18" charset="0"/>
                <a:cs typeface="Times New Roman" panose="02020603050405020304" pitchFamily="18" charset="0"/>
              </a:rPr>
            </a:br>
            <a:r>
              <a:rPr lang="ru-RU" sz="2400" b="1" dirty="0" smtClean="0">
                <a:solidFill>
                  <a:schemeClr val="bg2">
                    <a:lumMod val="25000"/>
                  </a:schemeClr>
                </a:solidFill>
                <a:latin typeface="Times New Roman" panose="02020603050405020304" pitchFamily="18" charset="0"/>
                <a:cs typeface="Times New Roman" panose="02020603050405020304" pitchFamily="18" charset="0"/>
              </a:rPr>
              <a:t>«Самостоятельность написания итогового сочинения»</a:t>
            </a:r>
            <a:endParaRPr lang="ru-RU" sz="2400" b="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097280" y="1845734"/>
            <a:ext cx="8148320" cy="4023360"/>
          </a:xfrm>
        </p:spPr>
        <p:txBody>
          <a:bodyPr/>
          <a:lstStyle/>
          <a:p>
            <a:endParaRPr lang="ru-RU" dirty="0" smtClean="0"/>
          </a:p>
          <a:p>
            <a:r>
              <a:rPr lang="ru-RU" b="1" dirty="0" smtClean="0">
                <a:solidFill>
                  <a:schemeClr val="bg2">
                    <a:lumMod val="50000"/>
                  </a:schemeClr>
                </a:solidFill>
                <a:latin typeface="Times New Roman" panose="02020603050405020304" pitchFamily="18" charset="0"/>
                <a:cs typeface="Times New Roman" panose="02020603050405020304" pitchFamily="18" charset="0"/>
              </a:rPr>
              <a:t>100% выпускников получили «зачёт» по требованию №2.</a:t>
            </a:r>
          </a:p>
          <a:p>
            <a:pPr lvl="0"/>
            <a:r>
              <a:rPr lang="ru-RU" dirty="0" smtClean="0">
                <a:latin typeface="Times New Roman" panose="02020603050405020304" pitchFamily="18" charset="0"/>
                <a:cs typeface="Times New Roman" panose="02020603050405020304" pitchFamily="18" charset="0"/>
              </a:rPr>
              <a:t>   Сочинения </a:t>
            </a:r>
            <a:r>
              <a:rPr lang="ru-RU" dirty="0">
                <a:latin typeface="Times New Roman" panose="02020603050405020304" pitchFamily="18" charset="0"/>
                <a:cs typeface="Times New Roman" panose="02020603050405020304" pitchFamily="18" charset="0"/>
              </a:rPr>
              <a:t>написаны самостоятельно, воспроизведения чужого текста не выявлено, имеются случаи использования выпускниками отдельных элементов чужого текста: тезисы, литературные примеры для аргументации, цитирование и др., есть работы, которые содержат клишированные заготовки, адаптированные к конкретной теме. Заимствованный материал используется фрагментарно, в собственный текст включен корректно и уместно.</a:t>
            </a:r>
          </a:p>
          <a:p>
            <a:endParaRPr lang="ru-RU" dirty="0"/>
          </a:p>
        </p:txBody>
      </p:sp>
    </p:spTree>
    <p:extLst>
      <p:ext uri="{BB962C8B-B14F-4D97-AF65-F5344CB8AC3E}">
        <p14:creationId xmlns:p14="http://schemas.microsoft.com/office/powerpoint/2010/main" val="28665520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1097280" y="286603"/>
            <a:ext cx="10058400" cy="1366705"/>
          </a:xfrm>
        </p:spPr>
        <p:txBody>
          <a:bodyPr>
            <a:normAutofit/>
          </a:bodyPr>
          <a:lstStyle/>
          <a:p>
            <a:r>
              <a:rPr lang="ru-RU" sz="2400" b="1" dirty="0" smtClean="0">
                <a:solidFill>
                  <a:schemeClr val="bg2">
                    <a:lumMod val="25000"/>
                  </a:schemeClr>
                </a:solidFill>
                <a:latin typeface="Times New Roman" panose="02020603050405020304" pitchFamily="18" charset="0"/>
                <a:cs typeface="Times New Roman" panose="02020603050405020304" pitchFamily="18" charset="0"/>
              </a:rPr>
              <a:t>Критерий №1 «Соответствие теме»</a:t>
            </a:r>
            <a:endParaRPr lang="ru-RU" sz="2400" b="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969817" y="1902690"/>
            <a:ext cx="9531927" cy="3966403"/>
          </a:xfrm>
        </p:spPr>
        <p:txBody>
          <a:bodyPr>
            <a:normAutofit/>
          </a:bodyPr>
          <a:lstStyle/>
          <a:p>
            <a:r>
              <a:rPr lang="ru-RU" sz="1800" dirty="0" smtClean="0">
                <a:latin typeface="Times New Roman" panose="02020603050405020304" pitchFamily="18" charset="0"/>
                <a:cs typeface="Times New Roman" panose="02020603050405020304" pitchFamily="18" charset="0"/>
              </a:rPr>
              <a:t>   Учащиеся </a:t>
            </a:r>
            <a:r>
              <a:rPr lang="ru-RU" sz="1800" dirty="0">
                <a:latin typeface="Times New Roman" panose="02020603050405020304" pitchFamily="18" charset="0"/>
                <a:cs typeface="Times New Roman" panose="02020603050405020304" pitchFamily="18" charset="0"/>
              </a:rPr>
              <a:t>продемонстрировали умение рассуждать на выбранные темы, выбрав путь ее раскрытия: ответ на вопрос, поставленный в теме; размышление над предложенной проблемой. Учащиеся опирались на ключевые слова темы, раскрывая её содержание. </a:t>
            </a:r>
            <a:endParaRPr lang="ru-RU" sz="1800" dirty="0" smtClean="0">
              <a:latin typeface="Times New Roman" panose="02020603050405020304" pitchFamily="18" charset="0"/>
              <a:cs typeface="Times New Roman" panose="02020603050405020304" pitchFamily="18" charset="0"/>
            </a:endParaRPr>
          </a:p>
          <a:p>
            <a:r>
              <a:rPr lang="ru-RU" sz="1800" dirty="0" smtClean="0">
                <a:latin typeface="Times New Roman" panose="02020603050405020304" pitchFamily="18" charset="0"/>
                <a:cs typeface="Times New Roman" panose="02020603050405020304" pitchFamily="18" charset="0"/>
              </a:rPr>
              <a:t>«</a:t>
            </a:r>
            <a:r>
              <a:rPr lang="ru-RU" sz="1800" dirty="0">
                <a:latin typeface="Times New Roman" panose="02020603050405020304" pitchFamily="18" charset="0"/>
                <a:cs typeface="Times New Roman" panose="02020603050405020304" pitchFamily="18" charset="0"/>
              </a:rPr>
              <a:t>Незачет» по критерию №1 ставился только в случае, если сочинение не соответствовало теме или в нем не прослеживалась конкретная цель высказывания. </a:t>
            </a:r>
            <a:endParaRPr lang="ru-RU" sz="1800" dirty="0" smtClean="0">
              <a:latin typeface="Times New Roman" panose="02020603050405020304" pitchFamily="18" charset="0"/>
              <a:cs typeface="Times New Roman" panose="02020603050405020304" pitchFamily="18" charset="0"/>
            </a:endParaRPr>
          </a:p>
          <a:p>
            <a:endParaRPr lang="ru-RU" b="1" u="sng" dirty="0" smtClean="0">
              <a:solidFill>
                <a:schemeClr val="bg2">
                  <a:lumMod val="50000"/>
                </a:schemeClr>
              </a:solidFill>
              <a:latin typeface="Times New Roman" panose="02020603050405020304" pitchFamily="18" charset="0"/>
              <a:cs typeface="Times New Roman" panose="02020603050405020304" pitchFamily="18" charset="0"/>
            </a:endParaRPr>
          </a:p>
          <a:p>
            <a:r>
              <a:rPr lang="ru-RU" b="1" u="sng" dirty="0" smtClean="0">
                <a:solidFill>
                  <a:schemeClr val="bg2">
                    <a:lumMod val="50000"/>
                  </a:schemeClr>
                </a:solidFill>
                <a:latin typeface="Times New Roman" panose="02020603050405020304" pitchFamily="18" charset="0"/>
                <a:cs typeface="Times New Roman" panose="02020603050405020304" pitchFamily="18" charset="0"/>
              </a:rPr>
              <a:t>Наиболее типичные ошибки:</a:t>
            </a:r>
          </a:p>
          <a:p>
            <a:r>
              <a:rPr lang="ru-RU" dirty="0" smtClean="0">
                <a:latin typeface="Times New Roman" panose="02020603050405020304" pitchFamily="18" charset="0"/>
                <a:cs typeface="Times New Roman" panose="02020603050405020304" pitchFamily="18" charset="0"/>
              </a:rPr>
              <a:t>1</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непонимание </a:t>
            </a:r>
            <a:r>
              <a:rPr lang="ru-RU" dirty="0">
                <a:latin typeface="Times New Roman" panose="02020603050405020304" pitchFamily="18" charset="0"/>
                <a:cs typeface="Times New Roman" panose="02020603050405020304" pitchFamily="18" charset="0"/>
              </a:rPr>
              <a:t>формулировки темы и недостаточное внимание к ракурсу постановки </a:t>
            </a:r>
            <a:r>
              <a:rPr lang="ru-RU" dirty="0" smtClean="0">
                <a:latin typeface="Times New Roman" panose="02020603050405020304" pitchFamily="18" charset="0"/>
                <a:cs typeface="Times New Roman" panose="02020603050405020304" pitchFamily="18" charset="0"/>
              </a:rPr>
              <a:t>вопроса;</a:t>
            </a:r>
          </a:p>
          <a:p>
            <a:pPr marL="0" indent="0">
              <a:buNone/>
            </a:pP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 2</a:t>
            </a:r>
            <a:r>
              <a:rPr lang="ru-RU" dirty="0">
                <a:latin typeface="Times New Roman" panose="02020603050405020304" pitchFamily="18" charset="0"/>
                <a:cs typeface="Times New Roman" panose="02020603050405020304" pitchFamily="18" charset="0"/>
              </a:rPr>
              <a:t>) </a:t>
            </a:r>
            <a:r>
              <a:rPr lang="ru-RU" dirty="0" smtClean="0">
                <a:latin typeface="Times New Roman" panose="02020603050405020304" pitchFamily="18" charset="0"/>
                <a:cs typeface="Times New Roman" panose="02020603050405020304" pitchFamily="18" charset="0"/>
              </a:rPr>
              <a:t>нечёткое </a:t>
            </a:r>
            <a:r>
              <a:rPr lang="ru-RU" dirty="0">
                <a:latin typeface="Times New Roman" panose="02020603050405020304" pitchFamily="18" charset="0"/>
                <a:cs typeface="Times New Roman" panose="02020603050405020304" pitchFamily="18" charset="0"/>
              </a:rPr>
              <a:t>понимание терминов или нравственно-психологических понятий в формулировке </a:t>
            </a:r>
            <a:r>
              <a:rPr lang="ru-RU" dirty="0" smtClean="0">
                <a:latin typeface="Times New Roman" panose="02020603050405020304" pitchFamily="18" charset="0"/>
                <a:cs typeface="Times New Roman" panose="02020603050405020304" pitchFamily="18" charset="0"/>
              </a:rPr>
              <a:t>избранной темы.</a:t>
            </a:r>
            <a:endParaRPr lang="ru-RU" dirty="0">
              <a:latin typeface="Times New Roman" panose="02020603050405020304" pitchFamily="18" charset="0"/>
              <a:cs typeface="Times New Roman" panose="02020603050405020304" pitchFamily="18" charset="0"/>
            </a:endParaRPr>
          </a:p>
          <a:p>
            <a:endParaRPr lang="ru-RU" b="1" u="sng" dirty="0" smtClean="0">
              <a:solidFill>
                <a:schemeClr val="bg2">
                  <a:lumMod val="25000"/>
                </a:schemeClr>
              </a:solidFill>
              <a:latin typeface="Times New Roman" panose="02020603050405020304" pitchFamily="18" charset="0"/>
              <a:cs typeface="Times New Roman" panose="02020603050405020304" pitchFamily="18" charset="0"/>
            </a:endParaRPr>
          </a:p>
          <a:p>
            <a:endParaRPr lang="ru-RU" b="1" u="sng" dirty="0">
              <a:solidFill>
                <a:schemeClr val="bg2">
                  <a:lumMod val="25000"/>
                </a:schemeClr>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88110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517235" y="286604"/>
            <a:ext cx="11499273" cy="692452"/>
          </a:xfrm>
        </p:spPr>
        <p:txBody>
          <a:bodyPr>
            <a:noAutofit/>
          </a:bodyPr>
          <a:lstStyle/>
          <a:p>
            <a:r>
              <a:rPr lang="ru-RU" sz="2800" b="1" dirty="0" smtClean="0">
                <a:solidFill>
                  <a:schemeClr val="bg2">
                    <a:lumMod val="25000"/>
                  </a:schemeClr>
                </a:solidFill>
                <a:latin typeface="Times New Roman" panose="02020603050405020304" pitchFamily="18" charset="0"/>
                <a:cs typeface="Times New Roman" panose="02020603050405020304" pitchFamily="18" charset="0"/>
              </a:rPr>
              <a:t>Критерий №2. «Аргументация. Привлечение литературного материала»</a:t>
            </a:r>
            <a:endParaRPr lang="ru-RU" sz="2800" b="1" dirty="0">
              <a:solidFill>
                <a:schemeClr val="bg2">
                  <a:lumMod val="25000"/>
                </a:schemeClr>
              </a:solidFill>
              <a:latin typeface="Times New Roman" panose="02020603050405020304" pitchFamily="18" charset="0"/>
              <a:cs typeface="Times New Roman" panose="02020603050405020304" pitchFamily="18" charset="0"/>
            </a:endParaRPr>
          </a:p>
        </p:txBody>
      </p:sp>
      <p:sp>
        <p:nvSpPr>
          <p:cNvPr id="3" name="Объект 2"/>
          <p:cNvSpPr>
            <a:spLocks noGrp="1"/>
          </p:cNvSpPr>
          <p:nvPr>
            <p:ph idx="1"/>
          </p:nvPr>
        </p:nvSpPr>
        <p:spPr>
          <a:xfrm>
            <a:off x="1124989" y="1910389"/>
            <a:ext cx="9533775" cy="4023360"/>
          </a:xfrm>
        </p:spPr>
        <p:txBody>
          <a:bodyPr/>
          <a:lstStyle/>
          <a:p>
            <a:r>
              <a:rPr lang="ru-RU" sz="1800" dirty="0">
                <a:latin typeface="Times New Roman" panose="02020603050405020304" pitchFamily="18" charset="0"/>
                <a:cs typeface="Times New Roman" panose="02020603050405020304" pitchFamily="18" charset="0"/>
              </a:rPr>
              <a:t>Выпускники строили свои рассуждения, доказывали свою позицию, привлекая для аргументации произведения отечественной и мировой литературы, показывая разный уровень осмысления литературного материала: от элементов смыслового анализа до комплексного анализа художественного текста в единстве формы и содержания и его интерпретации в аспекте выбранной темы. </a:t>
            </a:r>
            <a:endParaRPr lang="ru-RU" sz="1800" dirty="0" smtClean="0">
              <a:latin typeface="Times New Roman" panose="02020603050405020304" pitchFamily="18" charset="0"/>
              <a:cs typeface="Times New Roman" panose="02020603050405020304" pitchFamily="18" charset="0"/>
            </a:endParaRPr>
          </a:p>
          <a:p>
            <a:endParaRPr lang="ru-RU" sz="1800" dirty="0">
              <a:latin typeface="Times New Roman" panose="02020603050405020304" pitchFamily="18" charset="0"/>
              <a:cs typeface="Times New Roman" panose="02020603050405020304" pitchFamily="18" charset="0"/>
            </a:endParaRPr>
          </a:p>
          <a:p>
            <a:r>
              <a:rPr lang="ru-RU" sz="1800" b="1" u="sng" dirty="0">
                <a:solidFill>
                  <a:schemeClr val="bg2">
                    <a:lumMod val="50000"/>
                  </a:schemeClr>
                </a:solidFill>
                <a:latin typeface="Times New Roman" panose="02020603050405020304" pitchFamily="18" charset="0"/>
                <a:cs typeface="Times New Roman" panose="02020603050405020304" pitchFamily="18" charset="0"/>
              </a:rPr>
              <a:t>Типичные ошибки, допущенные учащимися:</a:t>
            </a:r>
            <a:endParaRPr lang="ru-RU" sz="1800" dirty="0">
              <a:solidFill>
                <a:schemeClr val="bg2">
                  <a:lumMod val="50000"/>
                </a:schemeClr>
              </a:solidFill>
              <a:latin typeface="Times New Roman" panose="02020603050405020304" pitchFamily="18" charset="0"/>
              <a:cs typeface="Times New Roman" panose="02020603050405020304" pitchFamily="18" charset="0"/>
            </a:endParaRPr>
          </a:p>
          <a:p>
            <a:pPr lvl="0"/>
            <a:r>
              <a:rPr lang="ru-RU" sz="1800" dirty="0" smtClean="0">
                <a:latin typeface="Times New Roman" panose="02020603050405020304" pitchFamily="18" charset="0"/>
                <a:cs typeface="Times New Roman" panose="02020603050405020304" pitchFamily="18" charset="0"/>
              </a:rPr>
              <a:t>1) Искажение </a:t>
            </a:r>
            <a:r>
              <a:rPr lang="ru-RU" sz="1800" dirty="0">
                <a:latin typeface="Times New Roman" panose="02020603050405020304" pitchFamily="18" charset="0"/>
                <a:cs typeface="Times New Roman" panose="02020603050405020304" pitchFamily="18" charset="0"/>
              </a:rPr>
              <a:t>литературных текстов и фактические </a:t>
            </a:r>
            <a:r>
              <a:rPr lang="ru-RU" sz="1800" dirty="0" smtClean="0">
                <a:latin typeface="Times New Roman" panose="02020603050405020304" pitchFamily="18" charset="0"/>
                <a:cs typeface="Times New Roman" panose="02020603050405020304" pitchFamily="18" charset="0"/>
              </a:rPr>
              <a:t>ошибки;</a:t>
            </a:r>
            <a:endParaRPr lang="ru-RU" sz="1800" dirty="0">
              <a:latin typeface="Times New Roman" panose="02020603050405020304" pitchFamily="18" charset="0"/>
              <a:cs typeface="Times New Roman" panose="02020603050405020304" pitchFamily="18" charset="0"/>
            </a:endParaRPr>
          </a:p>
          <a:p>
            <a:pPr lvl="0"/>
            <a:r>
              <a:rPr lang="ru-RU" sz="1800" dirty="0" smtClean="0">
                <a:latin typeface="Times New Roman" panose="02020603050405020304" pitchFamily="18" charset="0"/>
                <a:cs typeface="Times New Roman" panose="02020603050405020304" pitchFamily="18" charset="0"/>
              </a:rPr>
              <a:t>2</a:t>
            </a:r>
            <a:r>
              <a:rPr lang="ru-RU" sz="1800" dirty="0">
                <a:latin typeface="Times New Roman" panose="02020603050405020304" pitchFamily="18" charset="0"/>
                <a:cs typeface="Times New Roman" panose="02020603050405020304" pitchFamily="18" charset="0"/>
              </a:rPr>
              <a:t>) </a:t>
            </a:r>
            <a:r>
              <a:rPr lang="ru-RU" sz="1800" dirty="0" smtClean="0">
                <a:latin typeface="Times New Roman" panose="02020603050405020304" pitchFamily="18" charset="0"/>
                <a:cs typeface="Times New Roman" panose="02020603050405020304" pitchFamily="18" charset="0"/>
              </a:rPr>
              <a:t>неудачный </a:t>
            </a:r>
            <a:r>
              <a:rPr lang="ru-RU" sz="1800" dirty="0">
                <a:latin typeface="Times New Roman" panose="02020603050405020304" pitchFamily="18" charset="0"/>
                <a:cs typeface="Times New Roman" panose="02020603050405020304" pitchFamily="18" charset="0"/>
              </a:rPr>
              <a:t>подбор литературного материала для аргументации своих мыслей, его неумелое включение в </a:t>
            </a:r>
            <a:r>
              <a:rPr lang="ru-RU" sz="1800" dirty="0" smtClean="0">
                <a:latin typeface="Times New Roman" panose="02020603050405020304" pitchFamily="18" charset="0"/>
                <a:cs typeface="Times New Roman" panose="02020603050405020304" pitchFamily="18" charset="0"/>
              </a:rPr>
              <a:t>работу.</a:t>
            </a:r>
            <a:endParaRPr lang="ru-RU" sz="1800" dirty="0">
              <a:latin typeface="Times New Roman" panose="02020603050405020304" pitchFamily="18" charset="0"/>
              <a:cs typeface="Times New Roman" panose="02020603050405020304" pitchFamily="18" charset="0"/>
            </a:endParaRPr>
          </a:p>
          <a:p>
            <a:endParaRPr lang="ru-RU" sz="18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957148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295564" y="591126"/>
            <a:ext cx="11702472" cy="1330038"/>
          </a:xfrm>
        </p:spPr>
        <p:txBody>
          <a:bodyPr>
            <a:normAutofit/>
          </a:bodyPr>
          <a:lstStyle/>
          <a:p>
            <a:r>
              <a:rPr lang="ru-RU" sz="2000" b="1" dirty="0" smtClean="0">
                <a:latin typeface="Times New Roman" panose="02020603050405020304" pitchFamily="18" charset="0"/>
                <a:cs typeface="Times New Roman" panose="02020603050405020304" pitchFamily="18" charset="0"/>
              </a:rPr>
              <a:t> </a:t>
            </a:r>
            <a:r>
              <a:rPr lang="ru-RU" sz="2000" b="1" dirty="0">
                <a:latin typeface="Times New Roman" panose="02020603050405020304" pitchFamily="18" charset="0"/>
                <a:cs typeface="Times New Roman" panose="02020603050405020304" pitchFamily="18" charset="0"/>
              </a:rPr>
              <a:t>В качестве материала для аргументации учащиеся использовали следующие тексты русских писателей:</a:t>
            </a:r>
            <a:r>
              <a:rPr lang="ru-RU" sz="2000" dirty="0"/>
              <a:t/>
            </a:r>
            <a:br>
              <a:rPr lang="ru-RU" sz="2000" dirty="0"/>
            </a:br>
            <a:endParaRPr lang="ru-RU" sz="2000" dirty="0">
              <a:latin typeface="Times New Roman" panose="02020603050405020304" pitchFamily="18" charset="0"/>
              <a:cs typeface="Times New Roman" panose="02020603050405020304" pitchFamily="18" charset="0"/>
            </a:endParaRPr>
          </a:p>
        </p:txBody>
      </p:sp>
      <p:graphicFrame>
        <p:nvGraphicFramePr>
          <p:cNvPr id="4" name="Объект 3"/>
          <p:cNvGraphicFramePr>
            <a:graphicFrameLocks noGrp="1"/>
          </p:cNvGraphicFramePr>
          <p:nvPr>
            <p:ph idx="1"/>
            <p:extLst>
              <p:ext uri="{D42A27DB-BD31-4B8C-83A1-F6EECF244321}">
                <p14:modId xmlns:p14="http://schemas.microsoft.com/office/powerpoint/2010/main" val="2096430636"/>
              </p:ext>
            </p:extLst>
          </p:nvPr>
        </p:nvGraphicFramePr>
        <p:xfrm>
          <a:off x="295564" y="1846263"/>
          <a:ext cx="10859800" cy="4023360"/>
        </p:xfrm>
        <a:graphic>
          <a:graphicData uri="http://schemas.openxmlformats.org/drawingml/2006/table">
            <a:tbl>
              <a:tblPr firstRow="1" bandRow="1">
                <a:tableStyleId>{5C22544A-7EE6-4342-B048-85BDC9FD1C3A}</a:tableStyleId>
              </a:tblPr>
              <a:tblGrid>
                <a:gridCol w="674254"/>
                <a:gridCol w="4147127"/>
                <a:gridCol w="637310"/>
                <a:gridCol w="5401109"/>
              </a:tblGrid>
              <a:tr h="370840">
                <a:tc>
                  <a:txBody>
                    <a:bodyPr/>
                    <a:lstStyle/>
                    <a:p>
                      <a:r>
                        <a:rPr lang="ru-RU" dirty="0" smtClean="0">
                          <a:solidFill>
                            <a:schemeClr val="bg2">
                              <a:lumMod val="25000"/>
                            </a:schemeClr>
                          </a:solidFill>
                          <a:latin typeface="Times New Roman" panose="02020603050405020304" pitchFamily="18" charset="0"/>
                          <a:cs typeface="Times New Roman" panose="02020603050405020304" pitchFamily="18" charset="0"/>
                        </a:rPr>
                        <a:t>108</a:t>
                      </a:r>
                      <a:endParaRPr lang="ru-RU" dirty="0">
                        <a:solidFill>
                          <a:schemeClr val="bg2">
                            <a:lumMod val="25000"/>
                          </a:schemeClr>
                        </a:solidFill>
                        <a:latin typeface="Times New Roman" panose="02020603050405020304" pitchFamily="18" charset="0"/>
                        <a:cs typeface="Times New Roman" panose="02020603050405020304" pitchFamily="18" charset="0"/>
                      </a:endParaRPr>
                    </a:p>
                  </a:txBody>
                  <a:tcPr>
                    <a:solidFill>
                      <a:schemeClr val="bg2"/>
                    </a:solidFill>
                  </a:tcPr>
                </a:tc>
                <a:tc>
                  <a:txBody>
                    <a:bodyPr/>
                    <a:lstStyle/>
                    <a:p>
                      <a:r>
                        <a:rPr lang="ru-RU" sz="18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«Кого, по Вашему мнению, можно считать счастливым человеком?»</a:t>
                      </a:r>
                    </a:p>
                    <a:p>
                      <a:r>
                        <a:rPr lang="ru-RU" sz="1800" b="0"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А.И. Куприн «Куст сирени», «Гранатовый браслет»</a:t>
                      </a:r>
                    </a:p>
                    <a:p>
                      <a:r>
                        <a:rPr lang="ru-RU" sz="1800" b="0"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М.А. Шолохов «Судьба человека»</a:t>
                      </a:r>
                    </a:p>
                    <a:p>
                      <a:r>
                        <a:rPr lang="ru-RU" sz="1800" b="0"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А.С. Пушкин «Капитанская дочка»</a:t>
                      </a:r>
                    </a:p>
                    <a:p>
                      <a:r>
                        <a:rPr lang="ru-RU" sz="1800" b="0"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А. Грин «Алые паруса»</a:t>
                      </a:r>
                    </a:p>
                    <a:p>
                      <a:r>
                        <a:rPr lang="ru-RU" sz="1800" b="0"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А.А. Платонов «Юшка»</a:t>
                      </a:r>
                      <a:endParaRPr lang="ru-RU" b="0" dirty="0">
                        <a:solidFill>
                          <a:schemeClr val="bg2">
                            <a:lumMod val="25000"/>
                          </a:schemeClr>
                        </a:solidFill>
                        <a:latin typeface="Times New Roman" panose="02020603050405020304" pitchFamily="18" charset="0"/>
                        <a:cs typeface="Times New Roman" panose="02020603050405020304" pitchFamily="18" charset="0"/>
                      </a:endParaRPr>
                    </a:p>
                  </a:txBody>
                  <a:tcPr>
                    <a:solidFill>
                      <a:schemeClr val="bg2"/>
                    </a:solidFill>
                  </a:tcPr>
                </a:tc>
                <a:tc>
                  <a:txBody>
                    <a:bodyPr/>
                    <a:lstStyle/>
                    <a:p>
                      <a:r>
                        <a:rPr lang="ru-RU" dirty="0" smtClean="0">
                          <a:solidFill>
                            <a:schemeClr val="bg2">
                              <a:lumMod val="25000"/>
                            </a:schemeClr>
                          </a:solidFill>
                          <a:latin typeface="Times New Roman" panose="02020603050405020304" pitchFamily="18" charset="0"/>
                          <a:cs typeface="Times New Roman" panose="02020603050405020304" pitchFamily="18" charset="0"/>
                        </a:rPr>
                        <a:t>311</a:t>
                      </a:r>
                      <a:endParaRPr lang="ru-RU" dirty="0">
                        <a:solidFill>
                          <a:schemeClr val="bg2">
                            <a:lumMod val="25000"/>
                          </a:schemeClr>
                        </a:solidFill>
                        <a:latin typeface="Times New Roman" panose="02020603050405020304" pitchFamily="18" charset="0"/>
                        <a:cs typeface="Times New Roman" panose="02020603050405020304" pitchFamily="18" charset="0"/>
                      </a:endParaRPr>
                    </a:p>
                  </a:txBody>
                  <a:tcPr>
                    <a:solidFill>
                      <a:schemeClr val="bg2"/>
                    </a:solidFill>
                  </a:tcPr>
                </a:tc>
                <a:tc>
                  <a:txBody>
                    <a:bodyPr/>
                    <a:lstStyle/>
                    <a:p>
                      <a:r>
                        <a:rPr lang="ru-RU" sz="18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«Можно ли учиться на чужих ошибках?»</a:t>
                      </a:r>
                    </a:p>
                    <a:p>
                      <a:r>
                        <a:rPr lang="ru-RU" sz="1800" b="0"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Ф.М Достоевский «Преступление и наказание»</a:t>
                      </a:r>
                    </a:p>
                    <a:p>
                      <a:r>
                        <a:rPr lang="ru-RU" sz="1800" b="0"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И.С. Тургенев «Отцы и дети»</a:t>
                      </a:r>
                    </a:p>
                    <a:p>
                      <a:r>
                        <a:rPr lang="ru-RU" sz="1800" b="0"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В. Быков «Сотников»</a:t>
                      </a:r>
                      <a:endParaRPr lang="ru-RU" b="0" dirty="0">
                        <a:solidFill>
                          <a:schemeClr val="bg2">
                            <a:lumMod val="25000"/>
                          </a:schemeClr>
                        </a:solidFill>
                        <a:latin typeface="Times New Roman" panose="02020603050405020304" pitchFamily="18" charset="0"/>
                        <a:cs typeface="Times New Roman" panose="02020603050405020304" pitchFamily="18" charset="0"/>
                      </a:endParaRPr>
                    </a:p>
                  </a:txBody>
                  <a:tcPr>
                    <a:solidFill>
                      <a:schemeClr val="bg2"/>
                    </a:solidFill>
                  </a:tcPr>
                </a:tc>
              </a:tr>
              <a:tr h="370840">
                <a:tc>
                  <a:txBody>
                    <a:bodyPr/>
                    <a:lstStyle/>
                    <a:p>
                      <a:r>
                        <a:rPr lang="ru-RU" b="1" dirty="0" smtClean="0">
                          <a:solidFill>
                            <a:schemeClr val="bg2">
                              <a:lumMod val="25000"/>
                            </a:schemeClr>
                          </a:solidFill>
                          <a:latin typeface="Times New Roman" panose="02020603050405020304" pitchFamily="18" charset="0"/>
                          <a:cs typeface="Times New Roman" panose="02020603050405020304" pitchFamily="18" charset="0"/>
                        </a:rPr>
                        <a:t>210</a:t>
                      </a:r>
                      <a:endParaRPr lang="ru-RU" b="1" dirty="0">
                        <a:solidFill>
                          <a:schemeClr val="bg2">
                            <a:lumMod val="25000"/>
                          </a:schemeClr>
                        </a:solidFill>
                        <a:latin typeface="Times New Roman" panose="02020603050405020304" pitchFamily="18" charset="0"/>
                        <a:cs typeface="Times New Roman" panose="02020603050405020304" pitchFamily="18" charset="0"/>
                      </a:endParaRPr>
                    </a:p>
                  </a:txBody>
                  <a:tcPr>
                    <a:solidFill>
                      <a:schemeClr val="bg2"/>
                    </a:solidFill>
                  </a:tcPr>
                </a:tc>
                <a:tc>
                  <a:txBody>
                    <a:bodyPr/>
                    <a:lstStyle/>
                    <a:p>
                      <a:r>
                        <a:rPr lang="ru-RU" sz="18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«Почему первая любовь опоэтизирована человечеством?»</a:t>
                      </a:r>
                      <a:endParaRPr lang="ru-RU" sz="1800"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endParaRPr>
                    </a:p>
                    <a:p>
                      <a:r>
                        <a:rPr lang="ru-RU" sz="1800"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А.С. Пушкин «Евгений Онегин», «Капитанская дочка»</a:t>
                      </a:r>
                    </a:p>
                    <a:p>
                      <a:r>
                        <a:rPr lang="ru-RU" sz="1800"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А.И. Куприн «Гранатовый браслет», «Олеся»</a:t>
                      </a:r>
                      <a:endParaRPr lang="ru-RU" dirty="0">
                        <a:solidFill>
                          <a:schemeClr val="bg2">
                            <a:lumMod val="25000"/>
                          </a:schemeClr>
                        </a:solidFill>
                        <a:latin typeface="Times New Roman" panose="02020603050405020304" pitchFamily="18" charset="0"/>
                        <a:cs typeface="Times New Roman" panose="02020603050405020304" pitchFamily="18" charset="0"/>
                      </a:endParaRPr>
                    </a:p>
                  </a:txBody>
                  <a:tcPr>
                    <a:solidFill>
                      <a:schemeClr val="bg2"/>
                    </a:solidFill>
                  </a:tcPr>
                </a:tc>
                <a:tc>
                  <a:txBody>
                    <a:bodyPr/>
                    <a:lstStyle/>
                    <a:p>
                      <a:r>
                        <a:rPr lang="ru-RU" b="1" dirty="0" smtClean="0">
                          <a:solidFill>
                            <a:schemeClr val="bg2">
                              <a:lumMod val="25000"/>
                            </a:schemeClr>
                          </a:solidFill>
                          <a:latin typeface="Times New Roman" panose="02020603050405020304" pitchFamily="18" charset="0"/>
                          <a:cs typeface="Times New Roman" panose="02020603050405020304" pitchFamily="18" charset="0"/>
                        </a:rPr>
                        <a:t>412</a:t>
                      </a:r>
                      <a:endParaRPr lang="ru-RU" b="1" dirty="0">
                        <a:solidFill>
                          <a:schemeClr val="bg2">
                            <a:lumMod val="25000"/>
                          </a:schemeClr>
                        </a:solidFill>
                        <a:latin typeface="Times New Roman" panose="02020603050405020304" pitchFamily="18" charset="0"/>
                        <a:cs typeface="Times New Roman" panose="02020603050405020304" pitchFamily="18" charset="0"/>
                      </a:endParaRPr>
                    </a:p>
                  </a:txBody>
                  <a:tcPr>
                    <a:solidFill>
                      <a:schemeClr val="bg2"/>
                    </a:solidFill>
                  </a:tcPr>
                </a:tc>
                <a:tc>
                  <a:txBody>
                    <a:bodyPr/>
                    <a:lstStyle/>
                    <a:p>
                      <a:r>
                        <a:rPr lang="ru-RU" sz="1800" b="1"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«Человек, опередивший своё время, - какой он?»</a:t>
                      </a:r>
                      <a:endParaRPr lang="ru-RU" sz="1800"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endParaRPr>
                    </a:p>
                    <a:p>
                      <a:r>
                        <a:rPr lang="ru-RU" sz="1800"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М.А. Булгаков «Собачье сердце»</a:t>
                      </a:r>
                    </a:p>
                    <a:p>
                      <a:r>
                        <a:rPr lang="ru-RU" sz="1800"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Н.В. Гоголь «Мертвые души»</a:t>
                      </a:r>
                    </a:p>
                    <a:p>
                      <a:r>
                        <a:rPr lang="ru-RU" sz="1800"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А.С. Грибоедов «Горе от ума»</a:t>
                      </a:r>
                    </a:p>
                    <a:p>
                      <a:r>
                        <a:rPr lang="ru-RU" sz="1800" kern="1200" dirty="0" smtClean="0">
                          <a:solidFill>
                            <a:schemeClr val="bg2">
                              <a:lumMod val="25000"/>
                            </a:schemeClr>
                          </a:solidFill>
                          <a:effectLst/>
                          <a:latin typeface="Times New Roman" panose="02020603050405020304" pitchFamily="18" charset="0"/>
                          <a:ea typeface="+mn-ea"/>
                          <a:cs typeface="Times New Roman" panose="02020603050405020304" pitchFamily="18" charset="0"/>
                        </a:rPr>
                        <a:t>М.Ю. Лермонтов «Герой нашего времени»</a:t>
                      </a:r>
                      <a:endParaRPr lang="ru-RU" dirty="0">
                        <a:solidFill>
                          <a:schemeClr val="bg2">
                            <a:lumMod val="25000"/>
                          </a:schemeClr>
                        </a:solidFill>
                        <a:latin typeface="Times New Roman" panose="02020603050405020304" pitchFamily="18" charset="0"/>
                        <a:cs typeface="Times New Roman" panose="02020603050405020304" pitchFamily="18" charset="0"/>
                      </a:endParaRPr>
                    </a:p>
                  </a:txBody>
                  <a:tcPr>
                    <a:solidFill>
                      <a:schemeClr val="bg2"/>
                    </a:solidFill>
                  </a:tcPr>
                </a:tc>
              </a:tr>
            </a:tbl>
          </a:graphicData>
        </a:graphic>
      </p:graphicFrame>
    </p:spTree>
    <p:extLst>
      <p:ext uri="{BB962C8B-B14F-4D97-AF65-F5344CB8AC3E}">
        <p14:creationId xmlns:p14="http://schemas.microsoft.com/office/powerpoint/2010/main" val="1480126613"/>
      </p:ext>
    </p:extLst>
  </p:cSld>
  <p:clrMapOvr>
    <a:masterClrMapping/>
  </p:clrMapOvr>
</p:sld>
</file>

<file path=ppt/theme/theme1.xml><?xml version="1.0" encoding="utf-8"?>
<a:theme xmlns:a="http://schemas.openxmlformats.org/drawingml/2006/main" name="Ретро">
  <a:themeElements>
    <a:clrScheme name="Ретро">
      <a:dk1>
        <a:srgbClr val="000000"/>
      </a:dk1>
      <a:lt1>
        <a:sysClr val="window" lastClr="FFFFFF"/>
      </a:lt1>
      <a:dk2>
        <a:srgbClr val="637052"/>
      </a:dk2>
      <a:lt2>
        <a:srgbClr val="CCDDEA"/>
      </a:lt2>
      <a:accent1>
        <a:srgbClr val="E48312"/>
      </a:accent1>
      <a:accent2>
        <a:srgbClr val="BD582C"/>
      </a:accent2>
      <a:accent3>
        <a:srgbClr val="865640"/>
      </a:accent3>
      <a:accent4>
        <a:srgbClr val="9B8357"/>
      </a:accent4>
      <a:accent5>
        <a:srgbClr val="C2BC80"/>
      </a:accent5>
      <a:accent6>
        <a:srgbClr val="94A088"/>
      </a:accent6>
      <a:hlink>
        <a:srgbClr val="2998E3"/>
      </a:hlink>
      <a:folHlink>
        <a:srgbClr val="8C8C8C"/>
      </a:folHlink>
    </a:clrScheme>
    <a:fontScheme name="Ретро">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Ретро">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3F1AAB62-24C6-49D2-8E01-B56FAC9A3DCD}"/>
    </a:ext>
  </a:extLst>
</a:theme>
</file>

<file path=docProps/app.xml><?xml version="1.0" encoding="utf-8"?>
<Properties xmlns="http://schemas.openxmlformats.org/officeDocument/2006/extended-properties" xmlns:vt="http://schemas.openxmlformats.org/officeDocument/2006/docPropsVTypes">
  <Template>Retrospect</Template>
  <TotalTime>738</TotalTime>
  <Words>2086</Words>
  <Application>Microsoft Office PowerPoint</Application>
  <PresentationFormat>Широкоэкранный</PresentationFormat>
  <Paragraphs>275</Paragraphs>
  <Slides>23</Slides>
  <Notes>0</Notes>
  <HiddenSlides>0</HiddenSlides>
  <MMClips>0</MMClips>
  <ScaleCrop>false</ScaleCrop>
  <HeadingPairs>
    <vt:vector size="6" baseType="variant">
      <vt:variant>
        <vt:lpstr>Использованные шрифты</vt:lpstr>
      </vt:variant>
      <vt:variant>
        <vt:i4>3</vt:i4>
      </vt:variant>
      <vt:variant>
        <vt:lpstr>Тема</vt:lpstr>
      </vt:variant>
      <vt:variant>
        <vt:i4>1</vt:i4>
      </vt:variant>
      <vt:variant>
        <vt:lpstr>Заголовки слайдов</vt:lpstr>
      </vt:variant>
      <vt:variant>
        <vt:i4>23</vt:i4>
      </vt:variant>
    </vt:vector>
  </HeadingPairs>
  <TitlesOfParts>
    <vt:vector size="27" baseType="lpstr">
      <vt:lpstr>Calibri</vt:lpstr>
      <vt:lpstr>Calibri Light</vt:lpstr>
      <vt:lpstr>Times New Roman</vt:lpstr>
      <vt:lpstr>Ретро</vt:lpstr>
      <vt:lpstr>Результаты проверки итоговых сочинений  2025/2026 учебного года в общеобразовательных учреждениях  Юго-Восточного округа </vt:lpstr>
      <vt:lpstr>                  Статистическая информация   </vt:lpstr>
      <vt:lpstr>Выбор тем  03.12.2025 учащимися 11-х классов</vt:lpstr>
      <vt:lpstr>Выбор тем 04.02.2026 учащимися 11-х классов</vt:lpstr>
      <vt:lpstr>Требование №1. «Объём итогового сочинения»</vt:lpstr>
      <vt:lpstr>Требование № 2. «Самостоятельность написания итогового сочинения»</vt:lpstr>
      <vt:lpstr>Критерий №1 «Соответствие теме»</vt:lpstr>
      <vt:lpstr>Критерий №2. «Аргументация. Привлечение литературного материала»</vt:lpstr>
      <vt:lpstr> В качестве материала для аргументации учащиеся использовали следующие тексты русских писателей: </vt:lpstr>
      <vt:lpstr>В качестве материала для аргументации учащиеся использовали следующие тексты русских писателей:</vt:lpstr>
      <vt:lpstr>Произведения зарубежных писателей , которые использовались учениками для аргументации:</vt:lpstr>
      <vt:lpstr>Использование аргументов</vt:lpstr>
      <vt:lpstr>Критерий №3 «Композиция и логика рассуждения»</vt:lpstr>
      <vt:lpstr>Критерий №4 «Качество письменной речи»  Речевые ошибки: </vt:lpstr>
      <vt:lpstr>Критерий №5 «Грамотность»   Орфографические ошибки </vt:lpstr>
      <vt:lpstr>Пунктуационные ошибки</vt:lpstr>
      <vt:lpstr>Грамматические ошибки</vt:lpstr>
      <vt:lpstr>Фактические ошибки</vt:lpstr>
      <vt:lpstr>Выводы</vt:lpstr>
      <vt:lpstr>Рекомендации учителям-предметникам:</vt:lpstr>
      <vt:lpstr>Актуализация аспектов методической работы</vt:lpstr>
      <vt:lpstr>Рекомендации  учащимся 10-11 классов  НАПРАВЛЕНИЯ ПОДГОТОВКИ К НАПИСАНИЮ СОЧИНЕНИЯ </vt:lpstr>
      <vt:lpstr>Составление плана сочинения</vt:lpstr>
    </vt:vector>
  </TitlesOfParts>
  <Company>SPecialiST RePack</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О результатах проверки итоговых сочинений 2025/2026 учебного года в общеобразовательных учреждениях  Юго-Восточного округа</dc:title>
  <dc:creator>Марина</dc:creator>
  <cp:lastModifiedBy>Марина</cp:lastModifiedBy>
  <cp:revision>55</cp:revision>
  <dcterms:created xsi:type="dcterms:W3CDTF">2026-02-24T19:23:56Z</dcterms:created>
  <dcterms:modified xsi:type="dcterms:W3CDTF">2026-02-26T11:55:54Z</dcterms:modified>
</cp:coreProperties>
</file>