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71"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2" r:id="rId17"/>
    <p:sldId id="273" r:id="rId18"/>
    <p:sldId id="274" r:id="rId19"/>
    <p:sldId id="275" r:id="rId20"/>
    <p:sldId id="277" r:id="rId21"/>
    <p:sldId id="276"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140506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143142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7238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1611238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0722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3273535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619805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1711340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1940989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E72BB69-B29B-4AD3-9B47-8D4AB08876CA}" type="datetimeFigureOut">
              <a:rPr lang="ru-RU" smtClean="0"/>
              <a:t>26.08.2024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2259657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E72BB69-B29B-4AD3-9B47-8D4AB08876CA}" type="datetimeFigureOut">
              <a:rPr lang="ru-RU" smtClean="0"/>
              <a:t>26.08.2024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2036960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E72BB69-B29B-4AD3-9B47-8D4AB08876CA}" type="datetimeFigureOut">
              <a:rPr lang="ru-RU" smtClean="0"/>
              <a:t>26.08.2024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1372442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E72BB69-B29B-4AD3-9B47-8D4AB08876CA}" type="datetimeFigureOut">
              <a:rPr lang="ru-RU" smtClean="0"/>
              <a:t>26.08.2024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1157921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2BB69-B29B-4AD3-9B47-8D4AB08876CA}" type="datetimeFigureOut">
              <a:rPr lang="ru-RU" smtClean="0"/>
              <a:t>26.08.2024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64043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E72BB69-B29B-4AD3-9B47-8D4AB08876CA}" type="datetimeFigureOut">
              <a:rPr lang="ru-RU" smtClean="0"/>
              <a:t>26.08.2024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1B72FF-7EF1-4B33-ABF2-1A9F47F2D9C9}" type="slidenum">
              <a:rPr lang="ru-RU" smtClean="0"/>
              <a:t>‹#›</a:t>
            </a:fld>
            <a:endParaRPr lang="ru-RU"/>
          </a:p>
        </p:txBody>
      </p:sp>
    </p:spTree>
    <p:extLst>
      <p:ext uri="{BB962C8B-B14F-4D97-AF65-F5344CB8AC3E}">
        <p14:creationId xmlns:p14="http://schemas.microsoft.com/office/powerpoint/2010/main" val="3876100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1B72FF-7EF1-4B33-ABF2-1A9F47F2D9C9}" type="slidenum">
              <a:rPr lang="ru-RU" smtClean="0"/>
              <a:t>‹#›</a:t>
            </a:fld>
            <a:endParaRPr lang="ru-RU"/>
          </a:p>
        </p:txBody>
      </p:sp>
      <p:sp>
        <p:nvSpPr>
          <p:cNvPr id="5" name="Date Placeholder 4"/>
          <p:cNvSpPr>
            <a:spLocks noGrp="1"/>
          </p:cNvSpPr>
          <p:nvPr>
            <p:ph type="dt" sz="half" idx="10"/>
          </p:nvPr>
        </p:nvSpPr>
        <p:spPr/>
        <p:txBody>
          <a:bodyPr/>
          <a:lstStyle/>
          <a:p>
            <a:fld id="{5E72BB69-B29B-4AD3-9B47-8D4AB08876CA}" type="datetimeFigureOut">
              <a:rPr lang="ru-RU" smtClean="0"/>
              <a:t>26.08.2024</a:t>
            </a:fld>
            <a:endParaRPr lang="ru-RU"/>
          </a:p>
        </p:txBody>
      </p:sp>
    </p:spTree>
    <p:extLst>
      <p:ext uri="{BB962C8B-B14F-4D97-AF65-F5344CB8AC3E}">
        <p14:creationId xmlns:p14="http://schemas.microsoft.com/office/powerpoint/2010/main" val="2137023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72BB69-B29B-4AD3-9B47-8D4AB08876CA}" type="datetimeFigureOut">
              <a:rPr lang="ru-RU" smtClean="0"/>
              <a:t>26.08.2024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C1B72FF-7EF1-4B33-ABF2-1A9F47F2D9C9}" type="slidenum">
              <a:rPr lang="ru-RU" smtClean="0"/>
              <a:t>‹#›</a:t>
            </a:fld>
            <a:endParaRPr lang="ru-RU"/>
          </a:p>
        </p:txBody>
      </p:sp>
    </p:spTree>
    <p:extLst>
      <p:ext uri="{BB962C8B-B14F-4D97-AF65-F5344CB8AC3E}">
        <p14:creationId xmlns:p14="http://schemas.microsoft.com/office/powerpoint/2010/main" val="3211969991"/>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dsoo.ru/normativnye-dokumenty/" TargetMode="External"/><Relationship Id="rId7" Type="http://schemas.openxmlformats.org/officeDocument/2006/relationships/hyperlink" Target="https://edsoo.ru/goryachaya-liniya-povoprosam-vvedeniya-ob/" TargetMode="External"/><Relationship Id="rId2" Type="http://schemas.openxmlformats.org/officeDocument/2006/relationships/hyperlink" Target="https://edsoo.ru/" TargetMode="External"/><Relationship Id="rId1" Type="http://schemas.openxmlformats.org/officeDocument/2006/relationships/slideLayout" Target="../slideLayouts/slideLayout2.xml"/><Relationship Id="rId6" Type="http://schemas.openxmlformats.org/officeDocument/2006/relationships/hyperlink" Target="https://edsoo.ru/mr-obzh/" TargetMode="External"/><Relationship Id="rId5" Type="http://schemas.openxmlformats.org/officeDocument/2006/relationships/hyperlink" Target="https://edsoo.ru/metodicheskie-seminary/" TargetMode="External"/><Relationship Id="rId4" Type="http://schemas.openxmlformats.org/officeDocument/2006/relationships/hyperlink" Target="https://edsoo.ru/konstruktor-rabochih-programm/"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dsoo.ru/normativnye-dokument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dirty="0">
                <a:solidFill>
                  <a:srgbClr val="002060"/>
                </a:solidFill>
                <a:latin typeface="Times New Roman" panose="02020603050405020304" pitchFamily="18" charset="0"/>
                <a:cs typeface="Times New Roman" panose="02020603050405020304" pitchFamily="18" charset="0"/>
              </a:rPr>
              <a:t>Юго-Восточное управление министерства образования Самарской области</a:t>
            </a:r>
            <a:br>
              <a:rPr lang="ru-RU" sz="2000"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Государственное бюджетное учреждение</a:t>
            </a:r>
            <a:r>
              <a:rPr lang="ru-RU" sz="2000" dirty="0">
                <a:solidFill>
                  <a:srgbClr val="002060"/>
                </a:solidFill>
                <a:latin typeface="Times New Roman" panose="02020603050405020304" pitchFamily="18" charset="0"/>
                <a:cs typeface="Times New Roman" panose="02020603050405020304" pitchFamily="18" charset="0"/>
              </a:rPr>
              <a:t/>
            </a:r>
            <a:br>
              <a:rPr lang="ru-RU" sz="2000"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дополнительного профессионального образования Самарской области</a:t>
            </a:r>
            <a:r>
              <a:rPr lang="ru-RU" sz="2000" dirty="0">
                <a:solidFill>
                  <a:srgbClr val="002060"/>
                </a:solidFill>
                <a:latin typeface="Times New Roman" panose="02020603050405020304" pitchFamily="18" charset="0"/>
                <a:cs typeface="Times New Roman" panose="02020603050405020304" pitchFamily="18" charset="0"/>
              </a:rPr>
              <a:t/>
            </a:r>
            <a:br>
              <a:rPr lang="ru-RU" sz="2000"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a:t>
            </a:r>
            <a:r>
              <a:rPr lang="ru-RU" sz="2000" b="1" dirty="0" err="1">
                <a:solidFill>
                  <a:srgbClr val="002060"/>
                </a:solidFill>
                <a:latin typeface="Times New Roman" panose="02020603050405020304" pitchFamily="18" charset="0"/>
                <a:cs typeface="Times New Roman" panose="02020603050405020304" pitchFamily="18" charset="0"/>
              </a:rPr>
              <a:t>Нефтегорский</a:t>
            </a:r>
            <a:r>
              <a:rPr lang="ru-RU" sz="2000" b="1" dirty="0">
                <a:solidFill>
                  <a:srgbClr val="002060"/>
                </a:solidFill>
                <a:latin typeface="Times New Roman" panose="02020603050405020304" pitchFamily="18" charset="0"/>
                <a:cs typeface="Times New Roman" panose="02020603050405020304" pitchFamily="18" charset="0"/>
              </a:rPr>
              <a:t> Ресурсный центр»</a:t>
            </a:r>
            <a:r>
              <a:rPr lang="ru-RU" sz="2000" dirty="0">
                <a:solidFill>
                  <a:srgbClr val="002060"/>
                </a:solidFill>
                <a:latin typeface="Times New Roman" panose="02020603050405020304" pitchFamily="18" charset="0"/>
                <a:cs typeface="Times New Roman" panose="02020603050405020304" pitchFamily="18" charset="0"/>
              </a:rPr>
              <a:t/>
            </a:r>
            <a:br>
              <a:rPr lang="ru-RU" sz="2000" dirty="0">
                <a:solidFill>
                  <a:srgbClr val="002060"/>
                </a:solidFill>
                <a:latin typeface="Times New Roman" panose="02020603050405020304" pitchFamily="18" charset="0"/>
                <a:cs typeface="Times New Roman" panose="02020603050405020304" pitchFamily="18" charset="0"/>
              </a:rPr>
            </a:br>
            <a:endParaRPr lang="ru-RU" sz="2000"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10000"/>
          </a:bodyPr>
          <a:lstStyle/>
          <a:p>
            <a:r>
              <a:rPr lang="ru-RU" sz="3200" b="1" dirty="0">
                <a:latin typeface="Times New Roman" panose="02020603050405020304" pitchFamily="18" charset="0"/>
                <a:cs typeface="Times New Roman" panose="02020603050405020304" pitchFamily="18" charset="0"/>
              </a:rPr>
              <a:t>ИНФОРМАЦИОННО-МЕТОДИЧЕСКОЕ ПИСЬМО ОБ ОСОБЕННОСТЯХ ПРЕПОДАВАНИЯ УЧЕБНОГО ПРЕДМЕТА «ФИЗИЧЕСКАЯ КУЛЬТУРА» В 2024/2025 УЧЕБНОМ </a:t>
            </a:r>
            <a:r>
              <a:rPr lang="ru-RU" sz="3200" b="1" dirty="0" smtClean="0">
                <a:latin typeface="Times New Roman" panose="02020603050405020304" pitchFamily="18" charset="0"/>
                <a:cs typeface="Times New Roman" panose="02020603050405020304" pitchFamily="18" charset="0"/>
              </a:rPr>
              <a:t>ГОДУ.</a:t>
            </a:r>
          </a:p>
          <a:p>
            <a:pPr algn="r"/>
            <a:endParaRPr lang="ru-RU" b="1" dirty="0" smtClean="0"/>
          </a:p>
          <a:p>
            <a:pPr algn="r"/>
            <a:endParaRPr lang="ru-RU" b="1" dirty="0"/>
          </a:p>
          <a:p>
            <a:pPr algn="r"/>
            <a:r>
              <a:rPr lang="ru-RU" sz="2200" b="1"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Якимова Надежда Ивановна, учитель физической культуры ГБОУ СОШ с. Богдановка, методист ГБУ ДПО ЦПК «</a:t>
            </a:r>
            <a:r>
              <a:rPr lang="ru-RU" sz="2200" dirty="0" err="1">
                <a:latin typeface="Times New Roman" panose="02020603050405020304" pitchFamily="18" charset="0"/>
                <a:cs typeface="Times New Roman" panose="02020603050405020304" pitchFamily="18" charset="0"/>
              </a:rPr>
              <a:t>Нефтегорский</a:t>
            </a:r>
            <a:r>
              <a:rPr lang="ru-RU" sz="2200" dirty="0">
                <a:latin typeface="Times New Roman" panose="02020603050405020304" pitchFamily="18" charset="0"/>
                <a:cs typeface="Times New Roman" panose="02020603050405020304" pitchFamily="18" charset="0"/>
              </a:rPr>
              <a:t> РЦ», председатель окружного методического объединения</a:t>
            </a:r>
          </a:p>
          <a:p>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206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22301"/>
            <a:ext cx="9939866" cy="5419062"/>
          </a:xfrm>
        </p:spPr>
        <p:txBody>
          <a:bodyPr>
            <a:normAutofit/>
          </a:bodyPr>
          <a:lstStyle/>
          <a:p>
            <a:r>
              <a:rPr lang="ru-RU" sz="3200" b="1" dirty="0">
                <a:latin typeface="Times New Roman" panose="02020603050405020304" pitchFamily="18" charset="0"/>
                <a:cs typeface="Times New Roman" panose="02020603050405020304" pitchFamily="18" charset="0"/>
              </a:rPr>
              <a:t>– в виде дополнительных часов, выделяемых на </a:t>
            </a:r>
            <a:r>
              <a:rPr lang="ru-RU" sz="3200" b="1" dirty="0" smtClean="0">
                <a:latin typeface="Times New Roman" panose="02020603050405020304" pitchFamily="18" charset="0"/>
                <a:cs typeface="Times New Roman" panose="02020603050405020304" pitchFamily="18" charset="0"/>
              </a:rPr>
              <a:t>спортивно-оздоровительную </a:t>
            </a:r>
            <a:r>
              <a:rPr lang="ru-RU" sz="3200" b="1" dirty="0">
                <a:latin typeface="Times New Roman" panose="02020603050405020304" pitchFamily="18" charset="0"/>
                <a:cs typeface="Times New Roman" panose="02020603050405020304" pitchFamily="18" charset="0"/>
              </a:rPr>
              <a:t>работу с обучающимися в рамках внеурочной деятельности и (или) за счёт посещения обучающимися спортивных секций, школьных спортивных клубов, включая использование учебных модулей по видам спорта (рекомендуемый объем в 1 классе – 33 часа, во 2, 3, 4 классах – по 34 часа). </a:t>
            </a:r>
          </a:p>
        </p:txBody>
      </p:sp>
    </p:spTree>
    <p:extLst>
      <p:ext uri="{BB962C8B-B14F-4D97-AF65-F5344CB8AC3E}">
        <p14:creationId xmlns:p14="http://schemas.microsoft.com/office/powerpoint/2010/main" val="541569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93700"/>
            <a:ext cx="8225366" cy="1536700"/>
          </a:xfrm>
        </p:spPr>
        <p:txBody>
          <a:bodyPr>
            <a:normAutofit fontScale="90000"/>
          </a:bodyPr>
          <a:lstStyle/>
          <a:p>
            <a:r>
              <a:rPr lang="ru-RU" b="1" dirty="0">
                <a:solidFill>
                  <a:srgbClr val="002060"/>
                </a:solidFill>
                <a:latin typeface="Times New Roman" panose="02020603050405020304" pitchFamily="18" charset="0"/>
                <a:cs typeface="Times New Roman" panose="02020603050405020304" pitchFamily="18" charset="0"/>
              </a:rPr>
              <a:t>Программа по учебному предмету </a:t>
            </a: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a:solidFill>
                  <a:srgbClr val="002060"/>
                </a:solidFill>
                <a:latin typeface="Times New Roman" panose="02020603050405020304" pitchFamily="18" charset="0"/>
                <a:cs typeface="Times New Roman" panose="02020603050405020304" pitchFamily="18" charset="0"/>
              </a:rPr>
              <a:t>Физическая культура» </a:t>
            </a:r>
            <a:r>
              <a:rPr lang="ru-RU" b="1" dirty="0" smtClean="0">
                <a:solidFill>
                  <a:srgbClr val="002060"/>
                </a:solidFill>
                <a:latin typeface="Times New Roman" panose="02020603050405020304" pitchFamily="18" charset="0"/>
                <a:cs typeface="Times New Roman" panose="02020603050405020304" pitchFamily="18" charset="0"/>
              </a:rPr>
              <a:t/>
            </a:r>
            <a:br>
              <a:rPr lang="ru-RU" b="1" dirty="0" smtClean="0">
                <a:solidFill>
                  <a:srgbClr val="002060"/>
                </a:solidFill>
                <a:latin typeface="Times New Roman" panose="02020603050405020304" pitchFamily="18" charset="0"/>
                <a:cs typeface="Times New Roman" panose="02020603050405020304" pitchFamily="18" charset="0"/>
              </a:rPr>
            </a:br>
            <a:r>
              <a:rPr lang="ru-RU" b="1" dirty="0" smtClean="0">
                <a:solidFill>
                  <a:srgbClr val="002060"/>
                </a:solidFill>
                <a:latin typeface="Times New Roman" panose="02020603050405020304" pitchFamily="18" charset="0"/>
                <a:cs typeface="Times New Roman" panose="02020603050405020304" pitchFamily="18" charset="0"/>
              </a:rPr>
              <a:t>на </a:t>
            </a:r>
            <a:r>
              <a:rPr lang="ru-RU" b="1" dirty="0">
                <a:solidFill>
                  <a:srgbClr val="002060"/>
                </a:solidFill>
                <a:latin typeface="Times New Roman" panose="02020603050405020304" pitchFamily="18" charset="0"/>
                <a:cs typeface="Times New Roman" panose="02020603050405020304" pitchFamily="18" charset="0"/>
              </a:rPr>
              <a:t>уровне основного общего образования </a:t>
            </a:r>
          </a:p>
        </p:txBody>
      </p:sp>
      <p:sp>
        <p:nvSpPr>
          <p:cNvPr id="3" name="Объект 2"/>
          <p:cNvSpPr>
            <a:spLocks noGrp="1"/>
          </p:cNvSpPr>
          <p:nvPr>
            <p:ph idx="1"/>
          </p:nvPr>
        </p:nvSpPr>
        <p:spPr>
          <a:xfrm>
            <a:off x="677334" y="2173289"/>
            <a:ext cx="9635066" cy="4443411"/>
          </a:xfrm>
        </p:spPr>
        <p:txBody>
          <a:bodyPr>
            <a:normAutofit/>
          </a:bodyPr>
          <a:lstStyle/>
          <a:p>
            <a:r>
              <a:rPr lang="ru-RU" sz="2400" b="1" dirty="0">
                <a:latin typeface="Times New Roman" panose="02020603050405020304" pitchFamily="18" charset="0"/>
                <a:cs typeface="Times New Roman" panose="02020603050405020304" pitchFamily="18" charset="0"/>
              </a:rPr>
              <a:t>В целях формирования привычки к здоровому образу жизни и занятиям физической культурой содержание программы по учебному предмету «Физическая культура» представляется системой модулей, которые входят структурными компонентами в раздел «Физическое совершенствование</a:t>
            </a:r>
            <a:r>
              <a:rPr lang="ru-RU" sz="2400" b="1" dirty="0" smtClean="0">
                <a:latin typeface="Times New Roman" panose="02020603050405020304" pitchFamily="18" charset="0"/>
                <a:cs typeface="Times New Roman" panose="02020603050405020304" pitchFamily="18" charset="0"/>
              </a:rPr>
              <a:t>».</a:t>
            </a:r>
            <a:endParaRPr lang="ru-RU" sz="2400" b="1" dirty="0">
              <a:latin typeface="Times New Roman" panose="02020603050405020304" pitchFamily="18" charset="0"/>
              <a:cs typeface="Times New Roman" panose="02020603050405020304" pitchFamily="18" charset="0"/>
            </a:endParaRPr>
          </a:p>
          <a:p>
            <a:r>
              <a:rPr lang="ru-RU" sz="2400" b="1" dirty="0">
                <a:solidFill>
                  <a:srgbClr val="C00000"/>
                </a:solidFill>
                <a:latin typeface="Times New Roman" panose="02020603050405020304" pitchFamily="18" charset="0"/>
                <a:cs typeface="Times New Roman" panose="02020603050405020304" pitchFamily="18" charset="0"/>
              </a:rPr>
              <a:t>Вариативные модули </a:t>
            </a:r>
            <a:r>
              <a:rPr lang="ru-RU" sz="2400" b="1" dirty="0">
                <a:latin typeface="Times New Roman" panose="02020603050405020304" pitchFamily="18" charset="0"/>
                <a:cs typeface="Times New Roman" panose="02020603050405020304" pitchFamily="18" charset="0"/>
              </a:rPr>
              <a:t>объединены модулем «Спорт», содержание которого разрабатывается образовательной организацией на основе модульных программ по физической культуре для образовательных организаций. </a:t>
            </a:r>
          </a:p>
        </p:txBody>
      </p:sp>
    </p:spTree>
    <p:extLst>
      <p:ext uri="{BB962C8B-B14F-4D97-AF65-F5344CB8AC3E}">
        <p14:creationId xmlns:p14="http://schemas.microsoft.com/office/powerpoint/2010/main" val="24655208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90601"/>
            <a:ext cx="9381066" cy="5050762"/>
          </a:xfrm>
        </p:spPr>
        <p:txBody>
          <a:bodyPr>
            <a:noAutofit/>
          </a:bodyPr>
          <a:lstStyle/>
          <a:p>
            <a:r>
              <a:rPr lang="ru-RU" sz="2800" b="1" dirty="0">
                <a:latin typeface="Times New Roman" panose="02020603050405020304" pitchFamily="18" charset="0"/>
                <a:cs typeface="Times New Roman" panose="02020603050405020304" pitchFamily="18" charset="0"/>
              </a:rPr>
              <a:t>Для бесснежных районов Российской Федерации, а также при отсутствии должных условий </a:t>
            </a:r>
            <a:r>
              <a:rPr lang="ru-RU" sz="2800" b="1" dirty="0">
                <a:solidFill>
                  <a:srgbClr val="C00000"/>
                </a:solidFill>
                <a:latin typeface="Times New Roman" panose="02020603050405020304" pitchFamily="18" charset="0"/>
                <a:cs typeface="Times New Roman" panose="02020603050405020304" pitchFamily="18" charset="0"/>
              </a:rPr>
              <a:t>допускается заменять модуль</a:t>
            </a:r>
            <a:r>
              <a:rPr lang="ru-RU" sz="2800" b="1" dirty="0">
                <a:latin typeface="Times New Roman" panose="02020603050405020304" pitchFamily="18" charset="0"/>
                <a:cs typeface="Times New Roman" panose="02020603050405020304" pitchFamily="18" charset="0"/>
              </a:rPr>
              <a:t> «Лыжные гонки» освоением содержания модулей «Лёгкая атлетика», «Гимнастика», «Спортивные игры», «Плавание</a:t>
            </a:r>
            <a:r>
              <a:rPr lang="ru-RU" sz="2800" b="1" dirty="0" smtClean="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(При наличии соответствующих условий и материальной базы по решению местных органов управления образованием, физической культурой и спортом). </a:t>
            </a:r>
          </a:p>
        </p:txBody>
      </p:sp>
    </p:spTree>
    <p:extLst>
      <p:ext uri="{BB962C8B-B14F-4D97-AF65-F5344CB8AC3E}">
        <p14:creationId xmlns:p14="http://schemas.microsoft.com/office/powerpoint/2010/main" val="3640822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33401"/>
            <a:ext cx="10460566" cy="2247900"/>
          </a:xfrm>
        </p:spPr>
        <p:txBody>
          <a:bodyPr>
            <a:noAutofit/>
          </a:bodyPr>
          <a:lstStyle/>
          <a:p>
            <a:r>
              <a:rPr lang="ru-RU" sz="2800" b="1" dirty="0">
                <a:latin typeface="Times New Roman" panose="02020603050405020304" pitchFamily="18" charset="0"/>
                <a:cs typeface="Times New Roman" panose="02020603050405020304" pitchFamily="18" charset="0"/>
              </a:rPr>
              <a:t>Результатом освоения вариативных модулей является динамика развития основных физических качеств обучающихся: гибкости, силы, выносливости, координационно-скоростных способностей и/или выполнение нормативных требований Всероссийского физкультурно-спортивного комплекса «Готов к труду и обороне» (далее – ГТО</a:t>
            </a:r>
            <a:r>
              <a:rPr lang="ru-RU" sz="2800" b="1" dirty="0" smtClean="0">
                <a:latin typeface="Times New Roman" panose="02020603050405020304" pitchFamily="18" charset="0"/>
                <a:cs typeface="Times New Roman" panose="02020603050405020304" pitchFamily="18" charset="0"/>
              </a:rPr>
              <a:t>).</a:t>
            </a:r>
            <a:endParaRPr lang="ru-RU" sz="2800" b="1" dirty="0">
              <a:latin typeface="Times New Roman" panose="02020603050405020304" pitchFamily="18" charset="0"/>
              <a:cs typeface="Times New Roman" panose="02020603050405020304" pitchFamily="18" charset="0"/>
            </a:endParaRPr>
          </a:p>
          <a:p>
            <a:r>
              <a:rPr lang="ru-RU" sz="2800" dirty="0">
                <a:latin typeface="Times New Roman" panose="02020603050405020304" pitchFamily="18" charset="0"/>
                <a:cs typeface="Times New Roman" panose="02020603050405020304" pitchFamily="18" charset="0"/>
              </a:rPr>
              <a:t>Общее число часов, рекомендованных для изучения физической культуры на уровне основного общего образования, – 510 часов: в 5 классе – 102 часа (3 часа в неделю), в 6 классе – 102 часа </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3 часа в неделю), в 7 классе – 102 часа (3 часа в неделю), в 8 классе – 102 часа (3 часа в неделю), в 9 классе – 102 часа (3 часа в неделю).</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9142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06401"/>
            <a:ext cx="10549466" cy="5634962"/>
          </a:xfrm>
        </p:spPr>
        <p:txBody>
          <a:bodyPr>
            <a:normAutofit/>
          </a:bodyPr>
          <a:lstStyle/>
          <a:p>
            <a:r>
              <a:rPr lang="ru-RU" sz="2800" dirty="0">
                <a:solidFill>
                  <a:srgbClr val="C00000"/>
                </a:solidFill>
                <a:latin typeface="Times New Roman" panose="02020603050405020304" pitchFamily="18" charset="0"/>
                <a:cs typeface="Times New Roman" panose="02020603050405020304" pitchFamily="18" charset="0"/>
              </a:rPr>
              <a:t>Инвариантные модули </a:t>
            </a:r>
            <a:r>
              <a:rPr lang="ru-RU" sz="2800" dirty="0">
                <a:latin typeface="Times New Roman" panose="02020603050405020304" pitchFamily="18" charset="0"/>
                <a:cs typeface="Times New Roman" panose="02020603050405020304" pitchFamily="18" charset="0"/>
              </a:rPr>
              <a:t>включают в себя содержание физических упражнений на основе спортивно-оздоровительных и соревновательных спортивных упражнений различных видов гимнастики как вида спорта; лёгкой атлетики, зимних видов спорта (на примере лыжных гонок), спортивных </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игр, плавания. Инвариантные модули в своём предметном содержании ориентируются на всестороннюю физическую подготовленность обучающихся, освоение ими технических действий и физических упражнений, содействующих обогащению двигательного опыта, и активное вовлечение в соревновательную деятельность</a:t>
            </a:r>
            <a:r>
              <a:rPr lang="ru-RU" sz="2400"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pPr marL="0" indent="0">
              <a:buNone/>
            </a:pPr>
            <a:r>
              <a:rPr lang="ru-RU" sz="2400" b="1" dirty="0" smtClean="0">
                <a:latin typeface="Times New Roman" panose="02020603050405020304" pitchFamily="18" charset="0"/>
                <a:cs typeface="Times New Roman" panose="02020603050405020304" pitchFamily="18" charset="0"/>
              </a:rPr>
              <a:t>На </a:t>
            </a:r>
            <a:r>
              <a:rPr lang="ru-RU" sz="2400" b="1" dirty="0">
                <a:latin typeface="Times New Roman" panose="02020603050405020304" pitchFamily="18" charset="0"/>
                <a:cs typeface="Times New Roman" panose="02020603050405020304" pitchFamily="18" charset="0"/>
              </a:rPr>
              <a:t>модульный блок «Базовая физическая подготовка» отводится 150 часов из общего числа (1 час в неделю в каждом классе)</a:t>
            </a:r>
          </a:p>
        </p:txBody>
      </p:sp>
    </p:spTree>
    <p:extLst>
      <p:ext uri="{BB962C8B-B14F-4D97-AF65-F5344CB8AC3E}">
        <p14:creationId xmlns:p14="http://schemas.microsoft.com/office/powerpoint/2010/main" val="4056921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812866" cy="1320800"/>
          </a:xfrm>
        </p:spPr>
        <p:txBody>
          <a:bodyPr>
            <a:normAutofit fontScale="90000"/>
          </a:bodyPr>
          <a:lstStyle/>
          <a:p>
            <a:r>
              <a:rPr lang="ru-RU" b="1" dirty="0">
                <a:solidFill>
                  <a:srgbClr val="002060"/>
                </a:solidFill>
                <a:latin typeface="Times New Roman" panose="02020603050405020304" pitchFamily="18" charset="0"/>
                <a:cs typeface="Times New Roman" panose="02020603050405020304" pitchFamily="18" charset="0"/>
              </a:rPr>
              <a:t>Программа по учебному предмету «Физическая культура» на уровне среднего общего образования </a:t>
            </a:r>
          </a:p>
        </p:txBody>
      </p:sp>
      <p:sp>
        <p:nvSpPr>
          <p:cNvPr id="3" name="Объект 2"/>
          <p:cNvSpPr>
            <a:spLocks noGrp="1"/>
          </p:cNvSpPr>
          <p:nvPr>
            <p:ph idx="1"/>
          </p:nvPr>
        </p:nvSpPr>
        <p:spPr>
          <a:xfrm>
            <a:off x="677334" y="2160589"/>
            <a:ext cx="10155766" cy="3880773"/>
          </a:xfrm>
        </p:spPr>
        <p:txBody>
          <a:bodyPr>
            <a:normAutofit fontScale="77500" lnSpcReduction="20000"/>
          </a:bodyPr>
          <a:lstStyle/>
          <a:p>
            <a:r>
              <a:rPr lang="ru-RU" sz="2400" b="1" dirty="0">
                <a:latin typeface="Times New Roman" panose="02020603050405020304" pitchFamily="18" charset="0"/>
                <a:cs typeface="Times New Roman" panose="02020603050405020304" pitchFamily="18" charset="0"/>
              </a:rPr>
              <a:t>В целях формирования умения использовать разнообразные формы и виды физкультурной деятельности для организации здорового образа жизни содержание программы по физической культуре представляется системой модулей, которые структурными компонентами входят в раздел «Физическое совершенствование</a:t>
            </a:r>
            <a:r>
              <a:rPr lang="ru-RU" sz="2400" b="1" dirty="0" smtClean="0">
                <a:latin typeface="Times New Roman" panose="02020603050405020304" pitchFamily="18" charset="0"/>
                <a:cs typeface="Times New Roman" panose="02020603050405020304" pitchFamily="18" charset="0"/>
              </a:rPr>
              <a:t>».</a:t>
            </a:r>
            <a:r>
              <a:rPr lang="ru-RU" sz="2400" dirty="0"/>
              <a:t> </a:t>
            </a:r>
            <a:endParaRPr lang="ru-RU" sz="2400" dirty="0" smtClean="0"/>
          </a:p>
          <a:p>
            <a:r>
              <a:rPr lang="ru-RU" sz="2800" dirty="0" smtClean="0">
                <a:solidFill>
                  <a:srgbClr val="FF0000"/>
                </a:solidFill>
                <a:latin typeface="Times New Roman" panose="02020603050405020304" pitchFamily="18" charset="0"/>
                <a:cs typeface="Times New Roman" panose="02020603050405020304" pitchFamily="18" charset="0"/>
              </a:rPr>
              <a:t>Вариативные </a:t>
            </a:r>
            <a:r>
              <a:rPr lang="ru-RU" sz="2800" dirty="0">
                <a:solidFill>
                  <a:srgbClr val="FF0000"/>
                </a:solidFill>
                <a:latin typeface="Times New Roman" panose="02020603050405020304" pitchFamily="18" charset="0"/>
                <a:cs typeface="Times New Roman" panose="02020603050405020304" pitchFamily="18" charset="0"/>
              </a:rPr>
              <a:t>модули </a:t>
            </a:r>
            <a:r>
              <a:rPr lang="ru-RU" sz="2800" dirty="0">
                <a:latin typeface="Times New Roman" panose="02020603050405020304" pitchFamily="18" charset="0"/>
                <a:cs typeface="Times New Roman" panose="02020603050405020304" pitchFamily="18" charset="0"/>
              </a:rPr>
              <a:t>могут быть включены в раздел «Физическое совершенствование», содержание которого разрабатывается образовательной организацией на основе федеральной рабочей программы по учебному предмету «Физическая культура» для образовательных организаций. Результатом освоения вариативных модулей является динамика развития основных физических качеств обучающихся: гибкости, силы, выносливости, координационно-скоростных способностей и/или выполнение нормативных требований Всероссийского физкультурно-спортивного комплекса «Готов к труду и обороне».</a:t>
            </a:r>
            <a:endParaRPr lang="ru-RU" sz="2800" b="1" dirty="0" smtClean="0">
              <a:latin typeface="Times New Roman" panose="02020603050405020304" pitchFamily="18" charset="0"/>
              <a:cs typeface="Times New Roman" panose="02020603050405020304" pitchFamily="18" charset="0"/>
            </a:endParaRPr>
          </a:p>
          <a:p>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456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57200"/>
            <a:ext cx="9495366" cy="5930899"/>
          </a:xfrm>
        </p:spPr>
        <p:txBody>
          <a:bodyPr>
            <a:normAutofit/>
          </a:bodyPr>
          <a:lstStyle/>
          <a:p>
            <a:r>
              <a:rPr lang="ru-RU" sz="2400" b="1" dirty="0">
                <a:latin typeface="Times New Roman" panose="02020603050405020304" pitchFamily="18" charset="0"/>
                <a:cs typeface="Times New Roman" panose="02020603050405020304" pitchFamily="18" charset="0"/>
              </a:rPr>
              <a:t>Общее число часов, рекомендованных для изучения физической культуры, – 204 часа: в 10 классе – 102 часа (3 часа в неделю), в 11 классе – 102 часа (3 часа в неделю). Общее число часов, рекомендованных для изучения вариативных модулей физической культуры, – 68 часов: в 10 классе – 34 часа (1 час в неделю), в 11 классе – 34 часа (1 час в неделю</a:t>
            </a:r>
            <a:r>
              <a:rPr lang="ru-RU" sz="2400" b="1" dirty="0" smtClean="0">
                <a:latin typeface="Times New Roman" panose="02020603050405020304" pitchFamily="18" charset="0"/>
                <a:cs typeface="Times New Roman" panose="02020603050405020304" pitchFamily="18" charset="0"/>
              </a:rPr>
              <a:t>)</a:t>
            </a:r>
            <a:r>
              <a:rPr lang="ru-RU" sz="2400" dirty="0"/>
              <a:t> </a:t>
            </a:r>
            <a:endParaRPr lang="ru-RU" sz="2400" dirty="0" smtClean="0"/>
          </a:p>
          <a:p>
            <a:endParaRPr lang="ru-RU" sz="2400" dirty="0"/>
          </a:p>
          <a:p>
            <a:r>
              <a:rPr lang="ru-RU" sz="2400" dirty="0" smtClean="0">
                <a:solidFill>
                  <a:srgbClr val="FF0000"/>
                </a:solidFill>
              </a:rPr>
              <a:t>Вариативные </a:t>
            </a:r>
            <a:r>
              <a:rPr lang="ru-RU" sz="2400" dirty="0">
                <a:solidFill>
                  <a:srgbClr val="FF0000"/>
                </a:solidFill>
              </a:rPr>
              <a:t>модули программы по физической культуре могут быть реализованы в форме сетевого взаимодействия с организациями системы дополнительного образования, на спортивных площадках и в залах, в том числе находящихся в муниципальной и региональной собственности</a:t>
            </a:r>
            <a:endParaRPr lang="ru-RU" sz="2400" b="1" dirty="0" smtClean="0">
              <a:solidFill>
                <a:srgbClr val="FF0000"/>
              </a:solidFill>
              <a:latin typeface="Times New Roman" panose="02020603050405020304" pitchFamily="18" charset="0"/>
              <a:cs typeface="Times New Roman" panose="02020603050405020304" pitchFamily="18" charset="0"/>
            </a:endParaRPr>
          </a:p>
          <a:p>
            <a:endParaRPr lang="ru-RU"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8646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44501"/>
            <a:ext cx="8596668" cy="5596862"/>
          </a:xfrm>
        </p:spPr>
        <p:txBody>
          <a:bodyPr>
            <a:normAutofit/>
          </a:bodyPr>
          <a:lstStyle/>
          <a:p>
            <a:r>
              <a:rPr lang="ru-RU" sz="2400" dirty="0">
                <a:latin typeface="Times New Roman" panose="02020603050405020304" pitchFamily="18" charset="0"/>
                <a:cs typeface="Times New Roman" panose="02020603050405020304" pitchFamily="18" charset="0"/>
              </a:rPr>
              <a:t>Для бесснежных районов Российской Федерации, а также при отсутствии должных условий допускается заменять модуль «Лыжные гонки» освоением содержания модулей «Лёгкая атлетика», «Гимнастика», «Спортивные игры», «Плавание» (при наличии соответствующих условий и материальной базы по решению местных органов управления образованием, физической культурой и спортом</a:t>
            </a:r>
            <a:r>
              <a:rPr lang="ru-RU" sz="2400" dirty="0" smtClean="0">
                <a:latin typeface="Times New Roman" panose="02020603050405020304" pitchFamily="18" charset="0"/>
                <a:cs typeface="Times New Roman" panose="02020603050405020304" pitchFamily="18" charset="0"/>
              </a:rPr>
              <a:t>).</a:t>
            </a:r>
          </a:p>
          <a:p>
            <a:endParaRPr lang="ru-RU" sz="2400" dirty="0">
              <a:latin typeface="Times New Roman" panose="02020603050405020304" pitchFamily="18" charset="0"/>
              <a:cs typeface="Times New Roman" panose="02020603050405020304" pitchFamily="18" charset="0"/>
            </a:endParaRPr>
          </a:p>
          <a:p>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a:solidFill>
                  <a:srgbClr val="FF0000"/>
                </a:solidFill>
                <a:latin typeface="Times New Roman" panose="02020603050405020304" pitchFamily="18" charset="0"/>
                <a:cs typeface="Times New Roman" panose="02020603050405020304" pitchFamily="18" charset="0"/>
              </a:rPr>
              <a:t>При реализации вариантов учебного плана, не предусматривающих третий час в неделю для изучения учебного предмета «Физическая культура», он может быть реализован образовательной организацией за счёт часов внеурочной деятельности и/или за счёт посещения обучающимися спортивных секций.</a:t>
            </a:r>
            <a:endParaRPr lang="ru-RU" sz="2400" b="1" dirty="0" smtClean="0">
              <a:solidFill>
                <a:srgbClr val="FF0000"/>
              </a:solidFill>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83858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90501"/>
            <a:ext cx="9431866" cy="5850862"/>
          </a:xfrm>
        </p:spPr>
        <p:txBody>
          <a:bodyPr>
            <a:noAutofit/>
          </a:bodyPr>
          <a:lstStyle/>
          <a:p>
            <a:r>
              <a:rPr lang="ru-RU" sz="2800" dirty="0">
                <a:latin typeface="Times New Roman" panose="02020603050405020304" pitchFamily="18" charset="0"/>
                <a:cs typeface="Times New Roman" panose="02020603050405020304" pitchFamily="18" charset="0"/>
              </a:rPr>
              <a:t>Инвариантные модули включают в себя содержание физических упражнений на основе различных видов гимнастики как вида спорта; лёгкой атлетики, зимних видов спорта, спортивных игр, плавания и атлетических единоборств. Данные модули в своем предметном содержании ориентируются на всестороннюю физическую подготовленность обучающихся, освоение ими технических действий и физических упражнений, содействующих обогащению двигательного опыта, активное вовлечение их в соревновательную деятельность, в том числе по военно-прикладным видам спорта (биатлон, стрельба, спортивное ориентирование и др.).</a:t>
            </a:r>
          </a:p>
        </p:txBody>
      </p:sp>
    </p:spTree>
    <p:extLst>
      <p:ext uri="{BB962C8B-B14F-4D97-AF65-F5344CB8AC3E}">
        <p14:creationId xmlns:p14="http://schemas.microsoft.com/office/powerpoint/2010/main" val="1856941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28601"/>
            <a:ext cx="9355666" cy="5812762"/>
          </a:xfrm>
        </p:spPr>
        <p:txBody>
          <a:bodyPr>
            <a:normAutofit/>
          </a:bodyPr>
          <a:lstStyle/>
          <a:p>
            <a:r>
              <a:rPr lang="ru-RU" sz="3200" dirty="0">
                <a:latin typeface="Times New Roman" panose="02020603050405020304" pitchFamily="18" charset="0"/>
                <a:cs typeface="Times New Roman" panose="02020603050405020304" pitchFamily="18" charset="0"/>
              </a:rPr>
              <a:t>В 2024/2025 учебном году образовательная организация вправе использовать закупленные ранее учебники и учебные пособия из федерального перечня учебников, утверждённого приказом </a:t>
            </a:r>
            <a:r>
              <a:rPr lang="ru-RU" sz="3200" dirty="0" err="1">
                <a:latin typeface="Times New Roman" panose="02020603050405020304" pitchFamily="18" charset="0"/>
                <a:cs typeface="Times New Roman" panose="02020603050405020304" pitchFamily="18" charset="0"/>
              </a:rPr>
              <a:t>Минпросвещения</a:t>
            </a:r>
            <a:r>
              <a:rPr lang="ru-RU" sz="3200" dirty="0">
                <a:latin typeface="Times New Roman" panose="02020603050405020304" pitchFamily="18" charset="0"/>
                <a:cs typeface="Times New Roman" panose="02020603050405020304" pitchFamily="18" charset="0"/>
              </a:rPr>
              <a:t> России от 21 сентября 2022 г. № 858, а также учебные пособия, выпущенные организациями, входящими перечень, утверждённый приказом Министерства образования и науки Российской Федерации от 9 июня 2016 года № 699.</a:t>
            </a:r>
          </a:p>
        </p:txBody>
      </p:sp>
    </p:spTree>
    <p:extLst>
      <p:ext uri="{BB962C8B-B14F-4D97-AF65-F5344CB8AC3E}">
        <p14:creationId xmlns:p14="http://schemas.microsoft.com/office/powerpoint/2010/main" val="3187448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8034" y="647700"/>
            <a:ext cx="8596668" cy="1320800"/>
          </a:xfrm>
        </p:spPr>
        <p:txBody>
          <a:bodyPr>
            <a:noAutofit/>
          </a:bodyPr>
          <a:lstStyle/>
          <a:p>
            <a:r>
              <a:rPr lang="ru-RU" sz="2800" b="1" dirty="0">
                <a:solidFill>
                  <a:srgbClr val="002060"/>
                </a:solidFill>
                <a:latin typeface="Times New Roman" panose="02020603050405020304" pitchFamily="18" charset="0"/>
                <a:cs typeface="Times New Roman" panose="02020603050405020304" pitchFamily="18" charset="0"/>
              </a:rPr>
              <a:t>Нормативно-правовые документы, обеспечивающие организацию образовательной деятельности по учебному предмету «Физическая культура» в 2024/2025 учебном году</a:t>
            </a:r>
          </a:p>
        </p:txBody>
      </p:sp>
      <p:sp>
        <p:nvSpPr>
          <p:cNvPr id="3" name="Объект 2"/>
          <p:cNvSpPr>
            <a:spLocks noGrp="1"/>
          </p:cNvSpPr>
          <p:nvPr>
            <p:ph idx="1"/>
          </p:nvPr>
        </p:nvSpPr>
        <p:spPr>
          <a:xfrm>
            <a:off x="842434" y="2592389"/>
            <a:ext cx="10940263" cy="4087811"/>
          </a:xfrm>
        </p:spPr>
        <p:txBody>
          <a:bodyPr>
            <a:normAutofit fontScale="92500"/>
          </a:bodyPr>
          <a:lstStyle/>
          <a:p>
            <a:r>
              <a:rPr lang="ru-RU" sz="2400" b="1" dirty="0">
                <a:latin typeface="Times New Roman" panose="02020603050405020304" pitchFamily="18" charset="0"/>
                <a:cs typeface="Times New Roman" panose="02020603050405020304" pitchFamily="18" charset="0"/>
              </a:rPr>
              <a:t>Федеральный закон «Об образовании в Российской Федерации» от 29 декабря 2012 г. № 273-ФЗ; </a:t>
            </a:r>
            <a:r>
              <a:rPr lang="ru-RU" sz="2400" b="1" dirty="0" smtClean="0">
                <a:latin typeface="Times New Roman" panose="02020603050405020304" pitchFamily="18" charset="0"/>
                <a:cs typeface="Times New Roman" panose="02020603050405020304" pitchFamily="18" charset="0"/>
              </a:rPr>
              <a:t>                                                                                                                       </a:t>
            </a:r>
          </a:p>
          <a:p>
            <a:r>
              <a:rPr lang="ru-RU" sz="2400" b="1"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Федеральный закон от 19 декабря 2023 г. № 618-ФЗ «О внесении изменений в Федеральный закон «Об образовании в Российской Федерации»;</a:t>
            </a:r>
          </a:p>
          <a:p>
            <a:r>
              <a:rPr lang="ru-RU" sz="2400" b="1" dirty="0"/>
              <a:t>– Федеральный государственный образовательный стандарт начального общего образования (утв. приказом </a:t>
            </a:r>
            <a:r>
              <a:rPr lang="ru-RU" sz="2400" b="1" dirty="0" err="1"/>
              <a:t>Минпросвещения</a:t>
            </a:r>
            <a:r>
              <a:rPr lang="ru-RU" sz="2400" b="1" dirty="0"/>
              <a:t> России от 31 мая 2021 г. № 286) (далее – ФГОС НОО</a:t>
            </a:r>
            <a:r>
              <a:rPr lang="ru-RU" sz="2400" b="1" dirty="0" smtClean="0"/>
              <a:t>);</a:t>
            </a:r>
          </a:p>
          <a:p>
            <a:r>
              <a:rPr lang="ru-RU" sz="2400" b="1" dirty="0" smtClean="0"/>
              <a:t>– </a:t>
            </a:r>
            <a:r>
              <a:rPr lang="ru-RU" sz="2400" b="1" dirty="0"/>
              <a:t>Федеральный государственный образовательный стандарт основного общего образования (утв. приказом </a:t>
            </a:r>
            <a:r>
              <a:rPr lang="ru-RU" sz="2400" b="1" dirty="0" err="1"/>
              <a:t>Минпросвещения</a:t>
            </a:r>
            <a:r>
              <a:rPr lang="ru-RU" sz="2400" b="1" dirty="0"/>
              <a:t> России от 31 мая 2021 г. № 287) (далее – ФГОС ООО</a:t>
            </a:r>
            <a:r>
              <a:rPr lang="ru-RU" sz="2000" b="1" dirty="0"/>
              <a:t>);</a:t>
            </a:r>
            <a:r>
              <a:rPr lang="ru-RU" sz="2000" b="1" dirty="0" smtClean="0">
                <a:latin typeface="Times New Roman" panose="02020603050405020304" pitchFamily="18" charset="0"/>
                <a:cs typeface="Times New Roman" panose="02020603050405020304" pitchFamily="18" charset="0"/>
              </a:rPr>
              <a:t>                                                                                                                                   </a:t>
            </a: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1450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0034" y="114300"/>
            <a:ext cx="9533466" cy="1320800"/>
          </a:xfrm>
        </p:spPr>
        <p:txBody>
          <a:bodyPr>
            <a:normAutofit fontScale="90000"/>
          </a:bodyPr>
          <a:lstStyle/>
          <a:p>
            <a:r>
              <a:rPr lang="ru-RU" b="1" dirty="0">
                <a:solidFill>
                  <a:srgbClr val="002060"/>
                </a:solidFill>
                <a:latin typeface="Times New Roman" panose="02020603050405020304" pitchFamily="18" charset="0"/>
                <a:cs typeface="Times New Roman" panose="02020603050405020304" pitchFamily="18" charset="0"/>
              </a:rPr>
              <a:t>Основные формы организации информирования учителей о представленных изменениях </a:t>
            </a:r>
          </a:p>
        </p:txBody>
      </p:sp>
      <p:sp>
        <p:nvSpPr>
          <p:cNvPr id="3" name="Объект 2"/>
          <p:cNvSpPr>
            <a:spLocks noGrp="1"/>
          </p:cNvSpPr>
          <p:nvPr>
            <p:ph idx="1"/>
          </p:nvPr>
        </p:nvSpPr>
        <p:spPr>
          <a:xfrm>
            <a:off x="436034" y="1335089"/>
            <a:ext cx="10054166" cy="5129211"/>
          </a:xfrm>
        </p:spPr>
        <p:txBody>
          <a:bodyPr>
            <a:noAutofit/>
          </a:bodyPr>
          <a:lstStyle/>
          <a:p>
            <a:r>
              <a:rPr lang="ru-RU" sz="2400" dirty="0">
                <a:latin typeface="Times New Roman" panose="02020603050405020304" pitchFamily="18" charset="0"/>
                <a:cs typeface="Times New Roman" panose="02020603050405020304" pitchFamily="18" charset="0"/>
              </a:rPr>
              <a:t>Информация о реализации ФРП по физической культуре представлена на сайте «Единое содержание общего образования» </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hlinkClick r:id="rId2"/>
              </a:rPr>
              <a:t>https://edsoo.ru</a:t>
            </a:r>
            <a:r>
              <a:rPr lang="ru-RU" sz="2400" dirty="0" smtClean="0">
                <a:latin typeface="Times New Roman" panose="02020603050405020304" pitchFamily="18" charset="0"/>
                <a:cs typeface="Times New Roman" panose="02020603050405020304" pitchFamily="18" charset="0"/>
                <a:hlinkClick r:id="rId2"/>
              </a:rPr>
              <a:t>/</a:t>
            </a:r>
            <a:r>
              <a:rPr lang="ru-RU" sz="2400" dirty="0" smtClean="0">
                <a:latin typeface="Times New Roman" panose="02020603050405020304" pitchFamily="18" charset="0"/>
                <a:cs typeface="Times New Roman" panose="02020603050405020304" pitchFamily="18" charset="0"/>
              </a:rPr>
              <a:t>  </a:t>
            </a:r>
          </a:p>
          <a:p>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Нормативные документы: </a:t>
            </a:r>
            <a:r>
              <a:rPr lang="ru-RU" sz="2400" dirty="0">
                <a:latin typeface="Times New Roman" panose="02020603050405020304" pitchFamily="18" charset="0"/>
                <a:cs typeface="Times New Roman" panose="02020603050405020304" pitchFamily="18" charset="0"/>
                <a:hlinkClick r:id="rId3"/>
              </a:rPr>
              <a:t>https://edsoo.ru/normativnye-dokumenty</a:t>
            </a:r>
            <a:r>
              <a:rPr lang="ru-RU" sz="2400" dirty="0" smtClean="0">
                <a:latin typeface="Times New Roman" panose="02020603050405020304" pitchFamily="18" charset="0"/>
                <a:cs typeface="Times New Roman" panose="02020603050405020304" pitchFamily="18" charset="0"/>
                <a:hlinkClick r:id="rId3"/>
              </a:rPr>
              <a:t>/</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Поурочное планирование в конструкторе рабочих программ: </a:t>
            </a:r>
            <a:r>
              <a:rPr lang="ru-RU" sz="2400" dirty="0">
                <a:latin typeface="Times New Roman" panose="02020603050405020304" pitchFamily="18" charset="0"/>
                <a:cs typeface="Times New Roman" panose="02020603050405020304" pitchFamily="18" charset="0"/>
                <a:hlinkClick r:id="rId4"/>
              </a:rPr>
              <a:t>https://edsoo.ru/konstruktor-rabochih-programm</a:t>
            </a:r>
            <a:r>
              <a:rPr lang="ru-RU" sz="2400" dirty="0" smtClean="0">
                <a:latin typeface="Times New Roman" panose="02020603050405020304" pitchFamily="18" charset="0"/>
                <a:cs typeface="Times New Roman" panose="02020603050405020304" pitchFamily="18" charset="0"/>
                <a:hlinkClick r:id="rId4"/>
              </a:rPr>
              <a:t>/</a:t>
            </a:r>
            <a:r>
              <a:rPr lang="ru-RU" sz="2400" dirty="0" smtClean="0">
                <a:latin typeface="Times New Roman" panose="02020603050405020304" pitchFamily="18" charset="0"/>
                <a:cs typeface="Times New Roman" panose="02020603050405020304" pitchFamily="18" charset="0"/>
              </a:rPr>
              <a:t> </a:t>
            </a:r>
          </a:p>
          <a:p>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Методические семинары: </a:t>
            </a:r>
            <a:r>
              <a:rPr lang="ru-RU" sz="2400" dirty="0">
                <a:latin typeface="Times New Roman" panose="02020603050405020304" pitchFamily="18" charset="0"/>
                <a:cs typeface="Times New Roman" panose="02020603050405020304" pitchFamily="18" charset="0"/>
                <a:hlinkClick r:id="rId5"/>
              </a:rPr>
              <a:t>https://edsoo.ru/metodicheskie-seminary</a:t>
            </a:r>
            <a:r>
              <a:rPr lang="ru-RU" sz="2400" dirty="0" smtClean="0">
                <a:latin typeface="Times New Roman" panose="02020603050405020304" pitchFamily="18" charset="0"/>
                <a:cs typeface="Times New Roman" panose="02020603050405020304" pitchFamily="18" charset="0"/>
                <a:hlinkClick r:id="rId5"/>
              </a:rPr>
              <a:t>/</a:t>
            </a:r>
            <a:r>
              <a:rPr lang="ru-RU" sz="2400" dirty="0" smtClean="0">
                <a:latin typeface="Times New Roman" panose="02020603050405020304" pitchFamily="18" charset="0"/>
                <a:cs typeface="Times New Roman" panose="02020603050405020304" pitchFamily="18" charset="0"/>
              </a:rPr>
              <a:t> </a:t>
            </a:r>
          </a:p>
          <a:p>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Методические материалы по учебному предмету «Физическая культура»: </a:t>
            </a:r>
            <a:r>
              <a:rPr lang="ru-RU" sz="2400" dirty="0">
                <a:latin typeface="Times New Roman" panose="02020603050405020304" pitchFamily="18" charset="0"/>
                <a:cs typeface="Times New Roman" panose="02020603050405020304" pitchFamily="18" charset="0"/>
                <a:hlinkClick r:id="rId6"/>
              </a:rPr>
              <a:t>https://edsoo.ru/mr-obzh</a:t>
            </a:r>
            <a:r>
              <a:rPr lang="ru-RU" sz="2400" dirty="0" smtClean="0">
                <a:latin typeface="Times New Roman" panose="02020603050405020304" pitchFamily="18" charset="0"/>
                <a:cs typeface="Times New Roman" panose="02020603050405020304" pitchFamily="18" charset="0"/>
                <a:hlinkClick r:id="rId6"/>
              </a:rPr>
              <a:t>/</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Горячая линия по вопросам введения обновлённых ФГОС для получения педагогическими работниками ответов на вопросы, возникающие в ходе подготовки к новому учебному году: </a:t>
            </a:r>
            <a:r>
              <a:rPr lang="ru-RU" sz="2400" dirty="0">
                <a:latin typeface="Times New Roman" panose="02020603050405020304" pitchFamily="18" charset="0"/>
                <a:cs typeface="Times New Roman" panose="02020603050405020304" pitchFamily="18" charset="0"/>
                <a:hlinkClick r:id="rId7"/>
              </a:rPr>
              <a:t>https://</a:t>
            </a:r>
            <a:r>
              <a:rPr lang="ru-RU" sz="2400" dirty="0" smtClean="0">
                <a:latin typeface="Times New Roman" panose="02020603050405020304" pitchFamily="18" charset="0"/>
                <a:cs typeface="Times New Roman" panose="02020603050405020304" pitchFamily="18" charset="0"/>
                <a:hlinkClick r:id="rId7"/>
              </a:rPr>
              <a:t>edsoo.ru/goryachaya-liniya-povoprosam-vvedeniya-ob/</a:t>
            </a:r>
            <a:r>
              <a:rPr lang="ru-RU" sz="2400" dirty="0" smtClean="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42977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14400"/>
          </a:xfrm>
        </p:spPr>
        <p:txBody>
          <a:bodyPr/>
          <a:lstStyle/>
          <a:p>
            <a:pPr algn="ctr"/>
            <a:r>
              <a:rPr lang="ru-RU" b="1" dirty="0">
                <a:solidFill>
                  <a:srgbClr val="002060"/>
                </a:solidFill>
                <a:latin typeface="Times New Roman" panose="02020603050405020304" pitchFamily="18" charset="0"/>
                <a:cs typeface="Times New Roman" panose="02020603050405020304" pitchFamily="18" charset="0"/>
              </a:rPr>
              <a:t>Информационные ресурсы</a:t>
            </a: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863" y="3349361"/>
            <a:ext cx="8596312" cy="1503890"/>
          </a:xfrm>
        </p:spPr>
      </p:pic>
    </p:spTree>
    <p:extLst>
      <p:ext uri="{BB962C8B-B14F-4D97-AF65-F5344CB8AC3E}">
        <p14:creationId xmlns:p14="http://schemas.microsoft.com/office/powerpoint/2010/main" val="4261860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r>
              <a:rPr lang="ru-RU" sz="5400" dirty="0" smtClean="0">
                <a:solidFill>
                  <a:srgbClr val="002060"/>
                </a:solidFill>
                <a:latin typeface="Times New Roman" panose="02020603050405020304" pitchFamily="18" charset="0"/>
                <a:cs typeface="Times New Roman" panose="02020603050405020304" pitchFamily="18" charset="0"/>
              </a:rPr>
              <a:t>Спасибо за внимание! </a:t>
            </a:r>
            <a:endParaRPr lang="ru-RU" sz="5400"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sz="5400" dirty="0" smtClean="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sz="5400"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ru-RU" sz="5400" dirty="0" smtClean="0">
                <a:solidFill>
                  <a:srgbClr val="002060"/>
                </a:solidFill>
                <a:latin typeface="Times New Roman" panose="02020603050405020304" pitchFamily="18" charset="0"/>
                <a:cs typeface="Times New Roman" panose="02020603050405020304" pitchFamily="18" charset="0"/>
              </a:rPr>
              <a:t>27.08.2024</a:t>
            </a:r>
            <a:endParaRPr lang="ru-RU" sz="5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4704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5299" y="228601"/>
            <a:ext cx="10804071" cy="5812762"/>
          </a:xfrm>
        </p:spPr>
        <p:txBody>
          <a:bodyPr>
            <a:normAutofit/>
          </a:bodyPr>
          <a:lstStyle/>
          <a:p>
            <a:r>
              <a:rPr lang="ru-RU" sz="2400" b="1" dirty="0">
                <a:latin typeface="Times New Roman" panose="02020603050405020304" pitchFamily="18" charset="0"/>
                <a:cs typeface="Times New Roman" panose="02020603050405020304" pitchFamily="18" charset="0"/>
              </a:rPr>
              <a:t>– Федеральный государственный образовательный стандарт среднего общего образования (утв. приказом </a:t>
            </a:r>
            <a:r>
              <a:rPr lang="ru-RU" sz="2400" b="1" dirty="0" err="1">
                <a:latin typeface="Times New Roman" panose="02020603050405020304" pitchFamily="18" charset="0"/>
                <a:cs typeface="Times New Roman" panose="02020603050405020304" pitchFamily="18" charset="0"/>
              </a:rPr>
              <a:t>Минобрнауки</a:t>
            </a:r>
            <a:r>
              <a:rPr lang="ru-RU" sz="2400" b="1" dirty="0">
                <a:latin typeface="Times New Roman" panose="02020603050405020304" pitchFamily="18" charset="0"/>
                <a:cs typeface="Times New Roman" panose="02020603050405020304" pitchFamily="18" charset="0"/>
              </a:rPr>
              <a:t> России от 17 мая 2012 г. № 413) (далее – ФГОС СОО); </a:t>
            </a:r>
            <a:endParaRPr lang="ru-RU" sz="2400" b="1" dirty="0" smtClean="0">
              <a:latin typeface="Times New Roman" panose="02020603050405020304" pitchFamily="18" charset="0"/>
              <a:cs typeface="Times New Roman" panose="02020603050405020304" pitchFamily="18" charset="0"/>
            </a:endParaRPr>
          </a:p>
          <a:p>
            <a:r>
              <a:rPr lang="ru-RU" sz="2400" b="1"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Федеральная образовательная программа начального общего образования (утв. приказом </a:t>
            </a:r>
            <a:r>
              <a:rPr lang="ru-RU" sz="2400" b="1" dirty="0" err="1">
                <a:latin typeface="Times New Roman" panose="02020603050405020304" pitchFamily="18" charset="0"/>
                <a:cs typeface="Times New Roman" panose="02020603050405020304" pitchFamily="18" charset="0"/>
              </a:rPr>
              <a:t>Минпросвещения</a:t>
            </a:r>
            <a:r>
              <a:rPr lang="ru-RU" sz="2400" b="1" dirty="0">
                <a:latin typeface="Times New Roman" panose="02020603050405020304" pitchFamily="18" charset="0"/>
                <a:cs typeface="Times New Roman" panose="02020603050405020304" pitchFamily="18" charset="0"/>
              </a:rPr>
              <a:t> России от 18 мая 2023 г. № 372 (далее – ФОП НОО</a:t>
            </a:r>
            <a:r>
              <a:rPr lang="ru-RU" sz="2400" b="1" dirty="0" smtClean="0">
                <a:latin typeface="Times New Roman" panose="02020603050405020304" pitchFamily="18" charset="0"/>
                <a:cs typeface="Times New Roman" panose="02020603050405020304" pitchFamily="18" charset="0"/>
              </a:rPr>
              <a:t>);</a:t>
            </a:r>
          </a:p>
          <a:p>
            <a:r>
              <a:rPr lang="ru-RU" sz="2400" b="1"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 Федеральная образовательная программа основного общего образования (утв. приказом </a:t>
            </a:r>
            <a:r>
              <a:rPr lang="ru-RU" sz="2400" b="1" dirty="0" err="1">
                <a:latin typeface="Times New Roman" panose="02020603050405020304" pitchFamily="18" charset="0"/>
                <a:cs typeface="Times New Roman" panose="02020603050405020304" pitchFamily="18" charset="0"/>
              </a:rPr>
              <a:t>Минпросвещения</a:t>
            </a:r>
            <a:r>
              <a:rPr lang="ru-RU" sz="2400" b="1" dirty="0">
                <a:latin typeface="Times New Roman" panose="02020603050405020304" pitchFamily="18" charset="0"/>
                <a:cs typeface="Times New Roman" panose="02020603050405020304" pitchFamily="18" charset="0"/>
              </a:rPr>
              <a:t> России от 18 мая 2023 г. № 370) (далее – ФОП ООО</a:t>
            </a:r>
            <a:r>
              <a:rPr lang="ru-RU" sz="2400" b="1" dirty="0" smtClean="0">
                <a:latin typeface="Times New Roman" panose="02020603050405020304" pitchFamily="18" charset="0"/>
                <a:cs typeface="Times New Roman" panose="02020603050405020304" pitchFamily="18" charset="0"/>
              </a:rPr>
              <a:t>);</a:t>
            </a:r>
          </a:p>
          <a:p>
            <a:r>
              <a:rPr lang="ru-RU" sz="2400" b="1"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 Федеральная образовательная программа среднего общего образования (утв. приказом </a:t>
            </a:r>
            <a:r>
              <a:rPr lang="ru-RU" sz="2400" b="1" dirty="0" err="1">
                <a:latin typeface="Times New Roman" panose="02020603050405020304" pitchFamily="18" charset="0"/>
                <a:cs typeface="Times New Roman" panose="02020603050405020304" pitchFamily="18" charset="0"/>
              </a:rPr>
              <a:t>Минпросвещения</a:t>
            </a:r>
            <a:r>
              <a:rPr lang="ru-RU" sz="2400" b="1" dirty="0">
                <a:latin typeface="Times New Roman" panose="02020603050405020304" pitchFamily="18" charset="0"/>
                <a:cs typeface="Times New Roman" panose="02020603050405020304" pitchFamily="18" charset="0"/>
              </a:rPr>
              <a:t> России от 18 мая 2023 г. № 371) (далее – ФОП СОО).</a:t>
            </a:r>
          </a:p>
        </p:txBody>
      </p:sp>
    </p:spTree>
    <p:extLst>
      <p:ext uri="{BB962C8B-B14F-4D97-AF65-F5344CB8AC3E}">
        <p14:creationId xmlns:p14="http://schemas.microsoft.com/office/powerpoint/2010/main" val="3785398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sz="3600" dirty="0">
                <a:latin typeface="Times New Roman" panose="02020603050405020304" pitchFamily="18" charset="0"/>
                <a:cs typeface="Times New Roman" panose="02020603050405020304" pitchFamily="18" charset="0"/>
              </a:rPr>
              <a:t>Документы представлены на сайте «Единое содержание общего образования» в разделе «Нормативные документы» по адресу: </a:t>
            </a:r>
            <a:r>
              <a:rPr lang="ru-RU" sz="3600" dirty="0">
                <a:latin typeface="Times New Roman" panose="02020603050405020304" pitchFamily="18" charset="0"/>
                <a:cs typeface="Times New Roman" panose="02020603050405020304" pitchFamily="18" charset="0"/>
                <a:hlinkClick r:id="rId2"/>
              </a:rPr>
              <a:t>https://</a:t>
            </a:r>
            <a:r>
              <a:rPr lang="ru-RU" sz="3600" dirty="0" smtClean="0">
                <a:latin typeface="Times New Roman" panose="02020603050405020304" pitchFamily="18" charset="0"/>
                <a:cs typeface="Times New Roman" panose="02020603050405020304" pitchFamily="18" charset="0"/>
                <a:hlinkClick r:id="rId2"/>
              </a:rPr>
              <a:t>edsoo.ru/normativnye-dokumenty</a:t>
            </a:r>
            <a:r>
              <a:rPr lang="ru-RU" sz="3600" dirty="0" smtClean="0">
                <a:latin typeface="Times New Roman" panose="02020603050405020304" pitchFamily="18" charset="0"/>
                <a:cs typeface="Times New Roman" panose="02020603050405020304" pitchFamily="18" charset="0"/>
              </a:rPr>
              <a:t> </a:t>
            </a:r>
          </a:p>
          <a:p>
            <a:pPr marL="0" indent="0">
              <a:buNone/>
            </a:pP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9302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371600"/>
          </a:xfrm>
        </p:spPr>
        <p:txBody>
          <a:bodyPr/>
          <a:lstStyle/>
          <a:p>
            <a:r>
              <a:rPr lang="ru-RU" b="1" dirty="0" smtClean="0">
                <a:solidFill>
                  <a:schemeClr val="tx1"/>
                </a:solidFill>
                <a:latin typeface="Times New Roman" panose="02020603050405020304" pitchFamily="18" charset="0"/>
                <a:cs typeface="Times New Roman" panose="02020603050405020304" pitchFamily="18" charset="0"/>
              </a:rPr>
              <a:t> </a:t>
            </a:r>
            <a:r>
              <a:rPr lang="ru-RU" b="1" dirty="0" smtClean="0">
                <a:solidFill>
                  <a:srgbClr val="002060"/>
                </a:solidFill>
                <a:latin typeface="Times New Roman" panose="02020603050405020304" pitchFamily="18" charset="0"/>
                <a:cs typeface="Times New Roman" panose="02020603050405020304" pitchFamily="18" charset="0"/>
              </a:rPr>
              <a:t>Содержание </a:t>
            </a:r>
            <a:r>
              <a:rPr lang="ru-RU" b="1" dirty="0">
                <a:solidFill>
                  <a:srgbClr val="002060"/>
                </a:solidFill>
                <a:latin typeface="Times New Roman" panose="02020603050405020304" pitchFamily="18" charset="0"/>
                <a:cs typeface="Times New Roman" panose="02020603050405020304" pitchFamily="18" charset="0"/>
              </a:rPr>
              <a:t>учебного предмета «Физическая культура» </a:t>
            </a:r>
          </a:p>
        </p:txBody>
      </p:sp>
      <p:sp>
        <p:nvSpPr>
          <p:cNvPr id="3" name="Объект 2"/>
          <p:cNvSpPr>
            <a:spLocks noGrp="1"/>
          </p:cNvSpPr>
          <p:nvPr>
            <p:ph idx="1"/>
          </p:nvPr>
        </p:nvSpPr>
        <p:spPr>
          <a:xfrm>
            <a:off x="677334" y="2160589"/>
            <a:ext cx="8596668" cy="4125911"/>
          </a:xfrm>
        </p:spPr>
        <p:txBody>
          <a:bodyPr>
            <a:noAutofit/>
          </a:bodyPr>
          <a:lstStyle/>
          <a:p>
            <a:r>
              <a:rPr lang="ru-RU" sz="3200" dirty="0">
                <a:latin typeface="Times New Roman" panose="02020603050405020304" pitchFamily="18" charset="0"/>
                <a:cs typeface="Times New Roman" panose="02020603050405020304" pitchFamily="18" charset="0"/>
              </a:rPr>
              <a:t>Целью образования по физической культуре является формирование разносторонней, физически развитой личности, способной активно использовать ценности физической культуры для укрепления и длительного сохранения собственного здоровья, оптимизации трудовой деятельности и организации активного отдыха</a:t>
            </a:r>
          </a:p>
        </p:txBody>
      </p:sp>
    </p:spTree>
    <p:extLst>
      <p:ext uri="{BB962C8B-B14F-4D97-AF65-F5344CB8AC3E}">
        <p14:creationId xmlns:p14="http://schemas.microsoft.com/office/powerpoint/2010/main" val="775918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6400" y="609600"/>
            <a:ext cx="10020300" cy="1320800"/>
          </a:xfrm>
        </p:spPr>
        <p:txBody>
          <a:bodyPr>
            <a:noAutofit/>
          </a:bodyPr>
          <a:lstStyle/>
          <a:p>
            <a:r>
              <a:rPr lang="ru-RU" sz="2800" b="1" dirty="0">
                <a:solidFill>
                  <a:srgbClr val="002060"/>
                </a:solidFill>
                <a:latin typeface="Times New Roman" panose="02020603050405020304" pitchFamily="18" charset="0"/>
                <a:cs typeface="Times New Roman" panose="02020603050405020304" pitchFamily="18" charset="0"/>
              </a:rPr>
              <a:t>Программа по учебному предмету </a:t>
            </a:r>
            <a:r>
              <a:rPr lang="ru-RU" sz="2800" b="1" dirty="0" smtClean="0">
                <a:solidFill>
                  <a:srgbClr val="002060"/>
                </a:solidFill>
                <a:latin typeface="Times New Roman" panose="02020603050405020304" pitchFamily="18" charset="0"/>
                <a:cs typeface="Times New Roman" panose="02020603050405020304" pitchFamily="18" charset="0"/>
              </a:rPr>
              <a:t> «</a:t>
            </a:r>
            <a:r>
              <a:rPr lang="ru-RU" sz="2800" b="1" dirty="0">
                <a:solidFill>
                  <a:srgbClr val="002060"/>
                </a:solidFill>
                <a:latin typeface="Times New Roman" panose="02020603050405020304" pitchFamily="18" charset="0"/>
                <a:cs typeface="Times New Roman" panose="02020603050405020304" pitchFamily="18" charset="0"/>
              </a:rPr>
              <a:t>Физическая культура</a:t>
            </a:r>
            <a:r>
              <a:rPr lang="ru-RU" sz="2800" b="1" dirty="0" smtClean="0">
                <a:solidFill>
                  <a:srgbClr val="002060"/>
                </a:solidFill>
                <a:latin typeface="Times New Roman" panose="02020603050405020304" pitchFamily="18" charset="0"/>
                <a:cs typeface="Times New Roman" panose="02020603050405020304" pitchFamily="18" charset="0"/>
              </a:rPr>
              <a:t>»                                                           </a:t>
            </a:r>
            <a:r>
              <a:rPr lang="ru-RU" sz="2800" b="1" dirty="0">
                <a:solidFill>
                  <a:srgbClr val="002060"/>
                </a:solidFill>
                <a:latin typeface="Times New Roman" panose="02020603050405020304" pitchFamily="18" charset="0"/>
                <a:cs typeface="Times New Roman" panose="02020603050405020304" pitchFamily="18" charset="0"/>
              </a:rPr>
              <a:t>на уровне начального общего образования</a:t>
            </a:r>
          </a:p>
        </p:txBody>
      </p:sp>
      <p:sp>
        <p:nvSpPr>
          <p:cNvPr id="3" name="Объект 2"/>
          <p:cNvSpPr>
            <a:spLocks noGrp="1"/>
          </p:cNvSpPr>
          <p:nvPr>
            <p:ph idx="1"/>
          </p:nvPr>
        </p:nvSpPr>
        <p:spPr>
          <a:xfrm>
            <a:off x="677333" y="2160589"/>
            <a:ext cx="10556723" cy="4462280"/>
          </a:xfrm>
        </p:spPr>
        <p:txBody>
          <a:bodyPr>
            <a:normAutofit lnSpcReduction="10000"/>
          </a:bodyPr>
          <a:lstStyle/>
          <a:p>
            <a:r>
              <a:rPr lang="ru-RU" sz="2400" dirty="0">
                <a:solidFill>
                  <a:schemeClr val="tx1"/>
                </a:solidFill>
                <a:latin typeface="Times New Roman" panose="02020603050405020304" pitchFamily="18" charset="0"/>
                <a:cs typeface="Times New Roman" panose="02020603050405020304" pitchFamily="18" charset="0"/>
              </a:rPr>
              <a:t>На уровне начального общего образования федеральная рабочая программа по учебному предмету «Физическая культура» (далее – ФРП) представлена в 2 вариантах</a:t>
            </a:r>
            <a:r>
              <a:rPr lang="ru-RU" sz="2400" dirty="0" smtClean="0">
                <a:solidFill>
                  <a:schemeClr val="tx1"/>
                </a:solidFill>
                <a:latin typeface="Times New Roman" panose="02020603050405020304" pitchFamily="18" charset="0"/>
                <a:cs typeface="Times New Roman" panose="02020603050405020304" pitchFamily="18" charset="0"/>
              </a:rPr>
              <a:t>.</a:t>
            </a:r>
          </a:p>
          <a:p>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В соответствии с ФГОС НОО содержание варианта 1 ФРП по физической культуре состоит из следующих компонентов: </a:t>
            </a:r>
            <a:r>
              <a:rPr lang="ru-RU" sz="2400" b="1" dirty="0">
                <a:latin typeface="Times New Roman" panose="02020603050405020304" pitchFamily="18" charset="0"/>
                <a:cs typeface="Times New Roman" panose="02020603050405020304" pitchFamily="18" charset="0"/>
              </a:rPr>
              <a:t>– знания о физической культуре</a:t>
            </a:r>
            <a:r>
              <a:rPr lang="ru-RU" sz="2400" dirty="0">
                <a:latin typeface="Times New Roman" panose="02020603050405020304" pitchFamily="18" charset="0"/>
                <a:cs typeface="Times New Roman" panose="02020603050405020304" pitchFamily="18" charset="0"/>
              </a:rPr>
              <a:t> (информационный компонент деятельности</a:t>
            </a:r>
            <a:r>
              <a:rPr lang="ru-RU" sz="2400" dirty="0" smtClean="0">
                <a:latin typeface="Times New Roman" panose="02020603050405020304" pitchFamily="18" charset="0"/>
                <a:cs typeface="Times New Roman" panose="02020603050405020304" pitchFamily="18" charset="0"/>
              </a:rPr>
              <a:t>);</a:t>
            </a:r>
          </a:p>
          <a:p>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способы физкультурной деятельности </a:t>
            </a:r>
            <a:r>
              <a:rPr lang="ru-RU" sz="2400" dirty="0">
                <a:latin typeface="Times New Roman" panose="02020603050405020304" pitchFamily="18" charset="0"/>
                <a:cs typeface="Times New Roman" panose="02020603050405020304" pitchFamily="18" charset="0"/>
              </a:rPr>
              <a:t>(</a:t>
            </a:r>
            <a:r>
              <a:rPr lang="ru-RU" sz="2400" dirty="0" err="1">
                <a:latin typeface="Times New Roman" panose="02020603050405020304" pitchFamily="18" charset="0"/>
                <a:cs typeface="Times New Roman" panose="02020603050405020304" pitchFamily="18" charset="0"/>
              </a:rPr>
              <a:t>операциональный</a:t>
            </a:r>
            <a:r>
              <a:rPr lang="ru-RU" sz="2400" dirty="0">
                <a:latin typeface="Times New Roman" panose="02020603050405020304" pitchFamily="18" charset="0"/>
                <a:cs typeface="Times New Roman" panose="02020603050405020304" pitchFamily="18" charset="0"/>
              </a:rPr>
              <a:t> компонент деятельности); </a:t>
            </a:r>
            <a:endParaRPr lang="ru-RU" sz="2400" dirty="0" smtClean="0">
              <a:latin typeface="Times New Roman" panose="02020603050405020304" pitchFamily="18" charset="0"/>
              <a:cs typeface="Times New Roman" panose="02020603050405020304" pitchFamily="18" charset="0"/>
            </a:endParaRPr>
          </a:p>
          <a:p>
            <a:r>
              <a:rPr lang="ru-RU" sz="2400" b="1"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физическое совершенствование </a:t>
            </a:r>
            <a:r>
              <a:rPr lang="ru-RU" sz="2400" dirty="0">
                <a:latin typeface="Times New Roman" panose="02020603050405020304" pitchFamily="18" charset="0"/>
                <a:cs typeface="Times New Roman" panose="02020603050405020304" pitchFamily="18" charset="0"/>
              </a:rPr>
              <a:t>(мотивационно-процессуальный компонент деятельности), которое подразделяется на </a:t>
            </a:r>
            <a:r>
              <a:rPr lang="ru-RU" sz="2400" dirty="0" smtClean="0">
                <a:latin typeface="Times New Roman" panose="02020603050405020304" pitchFamily="18" charset="0"/>
                <a:cs typeface="Times New Roman" panose="02020603050405020304" pitchFamily="18" charset="0"/>
              </a:rPr>
              <a:t>физкультурно-оздоровительную </a:t>
            </a:r>
            <a:r>
              <a:rPr lang="ru-RU" sz="2400" dirty="0">
                <a:latin typeface="Times New Roman" panose="02020603050405020304" pitchFamily="18" charset="0"/>
                <a:cs typeface="Times New Roman" panose="02020603050405020304" pitchFamily="18" charset="0"/>
              </a:rPr>
              <a:t>и спортивно-оздоровительную деятельность. </a:t>
            </a:r>
            <a:endParaRPr lang="ru-RU" sz="2400" dirty="0" smtClean="0">
              <a:solidFill>
                <a:schemeClr val="tx1"/>
              </a:solidFill>
              <a:latin typeface="Times New Roman" panose="02020603050405020304" pitchFamily="18" charset="0"/>
              <a:cs typeface="Times New Roman" panose="02020603050405020304" pitchFamily="18" charset="0"/>
            </a:endParaRPr>
          </a:p>
          <a:p>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15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7634" y="469900"/>
            <a:ext cx="10282766" cy="5905499"/>
          </a:xfrm>
        </p:spPr>
        <p:txBody>
          <a:bodyPr>
            <a:normAutofit lnSpcReduction="10000"/>
          </a:bodyPr>
          <a:lstStyle/>
          <a:p>
            <a:endParaRPr lang="ru-RU" dirty="0" smtClean="0"/>
          </a:p>
          <a:p>
            <a:r>
              <a:rPr lang="ru-RU" sz="2800" b="1" dirty="0">
                <a:latin typeface="Times New Roman" panose="02020603050405020304" pitchFamily="18" charset="0"/>
                <a:cs typeface="Times New Roman" panose="02020603050405020304" pitchFamily="18" charset="0"/>
              </a:rPr>
              <a:t>Общее число часов, рекомендованных для изучения физической культуры, – 405 часов: в 1 классе – 99 </a:t>
            </a:r>
            <a:r>
              <a:rPr lang="ru-RU" sz="2800" b="1" dirty="0" smtClean="0">
                <a:latin typeface="Times New Roman" panose="02020603050405020304" pitchFamily="18" charset="0"/>
                <a:cs typeface="Times New Roman" panose="02020603050405020304" pitchFamily="18" charset="0"/>
              </a:rPr>
              <a:t>часов     </a:t>
            </a:r>
            <a:r>
              <a:rPr lang="ru-RU" sz="2800" b="1" dirty="0">
                <a:latin typeface="Times New Roman" panose="02020603050405020304" pitchFamily="18" charset="0"/>
                <a:cs typeface="Times New Roman" panose="02020603050405020304" pitchFamily="18" charset="0"/>
              </a:rPr>
              <a:t>(3 часа в неделю), во 2 классе – 102 часа (3 часа в неделю), в 3 классе – 102 часа (3 часа в неделю), в 4 классе – 102 часа (3 часа в неделю).</a:t>
            </a:r>
          </a:p>
          <a:p>
            <a:endParaRPr lang="ru-RU" sz="2800" dirty="0" smtClean="0"/>
          </a:p>
          <a:p>
            <a:endParaRPr lang="ru-RU" dirty="0"/>
          </a:p>
          <a:p>
            <a:r>
              <a:rPr lang="ru-RU" sz="3200" dirty="0" smtClean="0">
                <a:latin typeface="Times New Roman" panose="02020603050405020304" pitchFamily="18" charset="0"/>
                <a:cs typeface="Times New Roman" panose="02020603050405020304" pitchFamily="18" charset="0"/>
              </a:rPr>
              <a:t>При </a:t>
            </a:r>
            <a:r>
              <a:rPr lang="ru-RU" sz="3200" dirty="0">
                <a:latin typeface="Times New Roman" panose="02020603050405020304" pitchFamily="18" charset="0"/>
                <a:cs typeface="Times New Roman" panose="02020603050405020304" pitchFamily="18" charset="0"/>
              </a:rPr>
              <a:t>планировании учебного материала по программе по физической культуре рекомендуется для всех классов начального общего образования в объёме не менее 70% учебных часов отводить на выполнение физических упражнений</a:t>
            </a:r>
          </a:p>
        </p:txBody>
      </p:sp>
    </p:spTree>
    <p:extLst>
      <p:ext uri="{BB962C8B-B14F-4D97-AF65-F5344CB8AC3E}">
        <p14:creationId xmlns:p14="http://schemas.microsoft.com/office/powerpoint/2010/main" val="1597024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5234" y="317500"/>
            <a:ext cx="11057466" cy="6095999"/>
          </a:xfrm>
        </p:spPr>
        <p:txBody>
          <a:bodyPr>
            <a:noAutofit/>
          </a:bodyPr>
          <a:lstStyle/>
          <a:p>
            <a:r>
              <a:rPr lang="ru-RU" sz="3200" b="1" dirty="0">
                <a:latin typeface="Times New Roman" panose="02020603050405020304" pitchFamily="18" charset="0"/>
                <a:cs typeface="Times New Roman" panose="02020603050405020304" pitchFamily="18" charset="0"/>
              </a:rPr>
              <a:t>Содержание варианта 2 ФРП по физической культуре включает следующие компоненты: «Знания о физической культуре», «Способы самостоятельной деятельности» и «Физическое совершенствование». При реализации варианта 2 программы возможно дополнение его модулями по виду спорта в следующих вариантах: </a:t>
            </a:r>
            <a:r>
              <a:rPr lang="ru-RU" sz="3200" dirty="0"/>
              <a:t>– включение в содержание уроков элементов вида спорта с учётом возраста и физической подготовленности обучающихся (с соответствующей дозировкой и интенсивностью);</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0313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96901"/>
            <a:ext cx="10206566" cy="5444462"/>
          </a:xfrm>
        </p:spPr>
        <p:txBody>
          <a:bodyPr>
            <a:normAutofit/>
          </a:bodyPr>
          <a:lstStyle/>
          <a:p>
            <a:r>
              <a:rPr lang="ru-RU" sz="2800" b="1"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в виде целостного последовательного учебного модуля, изучаемого за счёт части учебного плана, формируемой участниками образовательных отношений, из перечня, предлагаемого образовательной организацией, включающей, в частности, учебные модули по выбору обучающихся, родителей (законных представителей) несовершеннолетних обучающихся, в том числе предусматривающие удовлетворение различных интересов обучающихся </a:t>
            </a:r>
            <a:r>
              <a:rPr lang="ru-RU" sz="2800" b="1" dirty="0">
                <a:latin typeface="Times New Roman" panose="02020603050405020304" pitchFamily="18" charset="0"/>
                <a:cs typeface="Times New Roman" panose="02020603050405020304" pitchFamily="18" charset="0"/>
              </a:rPr>
              <a:t>(рекомендуемый объем в 1 классе – 33 часа, во 2, 3, 4 классах – по 34 часа); </a:t>
            </a:r>
          </a:p>
        </p:txBody>
      </p:sp>
    </p:spTree>
    <p:extLst>
      <p:ext uri="{BB962C8B-B14F-4D97-AF65-F5344CB8AC3E}">
        <p14:creationId xmlns:p14="http://schemas.microsoft.com/office/powerpoint/2010/main" val="136572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777</TotalTime>
  <Words>1662</Words>
  <Application>Microsoft Office PowerPoint</Application>
  <PresentationFormat>Широкоэкранный</PresentationFormat>
  <Paragraphs>61</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Calibri Light</vt:lpstr>
      <vt:lpstr>Times New Roman</vt:lpstr>
      <vt:lpstr>Wingdings 3</vt:lpstr>
      <vt:lpstr>Аспект</vt:lpstr>
      <vt:lpstr>Юго-Восточное управление министерства образования Самарской области Государственное бюджетное учреждение дополнительного профессионального образования Самарской области «Нефтегорский Ресурсный центр» </vt:lpstr>
      <vt:lpstr>Нормативно-правовые документы, обеспечивающие организацию образовательной деятельности по учебному предмету «Физическая культура» в 2024/2025 учебном году</vt:lpstr>
      <vt:lpstr>Презентация PowerPoint</vt:lpstr>
      <vt:lpstr>Презентация PowerPoint</vt:lpstr>
      <vt:lpstr> Содержание учебного предмета «Физическая культура» </vt:lpstr>
      <vt:lpstr>Программа по учебному предмету  «Физическая культура»                                                           на уровне начального общего образования</vt:lpstr>
      <vt:lpstr>Презентация PowerPoint</vt:lpstr>
      <vt:lpstr>Презентация PowerPoint</vt:lpstr>
      <vt:lpstr>Презентация PowerPoint</vt:lpstr>
      <vt:lpstr>Презентация PowerPoint</vt:lpstr>
      <vt:lpstr>Программа по учебному предмету                                 «Физическая культура»  на уровне основного общего образования </vt:lpstr>
      <vt:lpstr>Презентация PowerPoint</vt:lpstr>
      <vt:lpstr>Презентация PowerPoint</vt:lpstr>
      <vt:lpstr>Презентация PowerPoint</vt:lpstr>
      <vt:lpstr>Программа по учебному предмету «Физическая культура» на уровне среднего общего образования </vt:lpstr>
      <vt:lpstr>Презентация PowerPoint</vt:lpstr>
      <vt:lpstr>Презентация PowerPoint</vt:lpstr>
      <vt:lpstr>Презентация PowerPoint</vt:lpstr>
      <vt:lpstr>Презентация PowerPoint</vt:lpstr>
      <vt:lpstr>Основные формы организации информирования учителей о представленных изменениях </vt:lpstr>
      <vt:lpstr>Информационные ресурсы</vt:lpstr>
      <vt:lpstr>Презентация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ИНФОРМАЦИОННО-       МЕТОДИЧЕСКОЕ ПИСЬМО ОБ ОСОБЕННОСТЯХ ПРЕПОДАВАНИЯ УЧЕБНОГО ПРЕДМЕТА «ФИЗИЧЕСКАЯ КУЛЬТУРА» В 2024/2025 УЧЕБНОМ ГОДУ</dc:title>
  <dc:creator>user</dc:creator>
  <cp:lastModifiedBy>user</cp:lastModifiedBy>
  <cp:revision>17</cp:revision>
  <dcterms:created xsi:type="dcterms:W3CDTF">2024-08-26T07:31:58Z</dcterms:created>
  <dcterms:modified xsi:type="dcterms:W3CDTF">2024-08-26T20:29:56Z</dcterms:modified>
</cp:coreProperties>
</file>