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58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6" r:id="rId9"/>
    <p:sldId id="267" r:id="rId10"/>
    <p:sldId id="265" r:id="rId11"/>
    <p:sldId id="264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6" r:id="rId20"/>
    <p:sldId id="277" r:id="rId21"/>
    <p:sldId id="278" r:id="rId22"/>
    <p:sldId id="279" r:id="rId23"/>
    <p:sldId id="273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5</c:v>
                </c:pt>
                <c:pt idx="18">
                  <c:v>7</c:v>
                </c:pt>
                <c:pt idx="19">
                  <c:v>14</c:v>
                </c:pt>
                <c:pt idx="20">
                  <c:v>16</c:v>
                </c:pt>
                <c:pt idx="21">
                  <c:v>22</c:v>
                </c:pt>
                <c:pt idx="22">
                  <c:v>40</c:v>
                </c:pt>
                <c:pt idx="23">
                  <c:v>35</c:v>
                </c:pt>
                <c:pt idx="24">
                  <c:v>44</c:v>
                </c:pt>
                <c:pt idx="25">
                  <c:v>48</c:v>
                </c:pt>
                <c:pt idx="26">
                  <c:v>63</c:v>
                </c:pt>
                <c:pt idx="27">
                  <c:v>54</c:v>
                </c:pt>
                <c:pt idx="28">
                  <c:v>53</c:v>
                </c:pt>
                <c:pt idx="29">
                  <c:v>43</c:v>
                </c:pt>
                <c:pt idx="30">
                  <c:v>43</c:v>
                </c:pt>
                <c:pt idx="31">
                  <c:v>22</c:v>
                </c:pt>
                <c:pt idx="3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F-4C56-8343-D3D32D0E4D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Лист1!$C$2:$C$34</c:f>
              <c:numCache>
                <c:formatCode>General</c:formatCode>
                <c:ptCount val="33"/>
              </c:numCache>
            </c:numRef>
          </c:val>
          <c:extLst>
            <c:ext xmlns:c16="http://schemas.microsoft.com/office/drawing/2014/chart" uri="{C3380CC4-5D6E-409C-BE32-E72D297353CC}">
              <c16:uniqueId val="{00000001-D35F-4C56-8343-D3D32D0E4D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cat>
            <c:numRef>
              <c:f>Лист1!$A$2:$A$34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</c:numCache>
            </c:numRef>
          </c:cat>
          <c:val>
            <c:numRef>
              <c:f>Лист1!$D$2:$D$34</c:f>
              <c:numCache>
                <c:formatCode>General</c:formatCode>
                <c:ptCount val="33"/>
              </c:numCache>
            </c:numRef>
          </c:val>
          <c:extLst>
            <c:ext xmlns:c16="http://schemas.microsoft.com/office/drawing/2014/chart" uri="{C3380CC4-5D6E-409C-BE32-E72D297353CC}">
              <c16:uniqueId val="{00000002-D35F-4C56-8343-D3D32D0E4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55389248"/>
        <c:axId val="255388416"/>
      </c:barChart>
      <c:catAx>
        <c:axId val="25538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ru-RU"/>
                  <a:t>Первичные баллы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255388416"/>
        <c:crosses val="autoZero"/>
        <c:auto val="1"/>
        <c:lblAlgn val="ctr"/>
        <c:lblOffset val="100"/>
        <c:noMultiLvlLbl val="0"/>
      </c:catAx>
      <c:valAx>
        <c:axId val="255388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ru-RU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25538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 Black" panose="020B0A040201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7AE8A-CBEA-4070-95F0-8E0C28D0DCDB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571E0-4E33-4E39-8BBF-86BA32E1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9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571E0-4E33-4E39-8BBF-86BA32E115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7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9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3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3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7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5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3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7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3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8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3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5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6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2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8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3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E4D665-8824-4A14-8374-F7B4CAC7AE3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FEDCD8-6F51-4C78-AF5F-C57330FF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Результаты ОГЭ –2023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Результаты ГИА по русскому языку –2023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323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Количество участников ЕГЭ по русскому языку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19463"/>
              </p:ext>
            </p:extLst>
          </p:nvPr>
        </p:nvGraphicFramePr>
        <p:xfrm>
          <a:off x="741484" y="1765452"/>
          <a:ext cx="10709031" cy="4678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8778">
                  <a:extLst>
                    <a:ext uri="{9D8B030D-6E8A-4147-A177-3AD203B41FA5}">
                      <a16:colId xmlns:a16="http://schemas.microsoft.com/office/drawing/2014/main" val="1405182509"/>
                    </a:ext>
                  </a:extLst>
                </a:gridCol>
                <a:gridCol w="3500098">
                  <a:extLst>
                    <a:ext uri="{9D8B030D-6E8A-4147-A177-3AD203B41FA5}">
                      <a16:colId xmlns:a16="http://schemas.microsoft.com/office/drawing/2014/main" val="2547717836"/>
                    </a:ext>
                  </a:extLst>
                </a:gridCol>
                <a:gridCol w="3220155">
                  <a:extLst>
                    <a:ext uri="{9D8B030D-6E8A-4147-A177-3AD203B41FA5}">
                      <a16:colId xmlns:a16="http://schemas.microsoft.com/office/drawing/2014/main" val="3046920604"/>
                    </a:ext>
                  </a:extLst>
                </a:gridCol>
              </a:tblGrid>
              <a:tr h="21548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АТЕ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Количество участников ЕГЭ по учебному  предмету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% от общего числа участников в округе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330173"/>
                  </a:ext>
                </a:extLst>
              </a:tr>
              <a:tr h="6943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effectLst/>
                        </a:rPr>
                        <a:t>м.р</a:t>
                      </a:r>
                      <a:r>
                        <a:rPr lang="ru-RU" sz="3200" b="1" dirty="0">
                          <a:effectLst/>
                        </a:rPr>
                        <a:t>. Алексеевский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22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</a:rPr>
                        <a:t>14,5</a:t>
                      </a:r>
                      <a:endParaRPr lang="ru-RU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104327"/>
                  </a:ext>
                </a:extLst>
              </a:tr>
              <a:tr h="6943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м.р. Борский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43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28,3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592876"/>
                  </a:ext>
                </a:extLst>
              </a:tr>
              <a:tr h="6943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м.р. Нефтегорский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87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57,2</a:t>
                      </a:r>
                      <a:endParaRPr lang="ru-RU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69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41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8946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Диаграмма распределения тестовых баллов по предмету в 2023 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67" y="1776047"/>
            <a:ext cx="10852066" cy="44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070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ЕГЭ по предмету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30740"/>
              </p:ext>
            </p:extLst>
          </p:nvPr>
        </p:nvGraphicFramePr>
        <p:xfrm>
          <a:off x="791307" y="1758463"/>
          <a:ext cx="10691446" cy="47830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16062">
                  <a:extLst>
                    <a:ext uri="{9D8B030D-6E8A-4147-A177-3AD203B41FA5}">
                      <a16:colId xmlns:a16="http://schemas.microsoft.com/office/drawing/2014/main" val="1813676299"/>
                    </a:ext>
                  </a:extLst>
                </a:gridCol>
                <a:gridCol w="1881554">
                  <a:extLst>
                    <a:ext uri="{9D8B030D-6E8A-4147-A177-3AD203B41FA5}">
                      <a16:colId xmlns:a16="http://schemas.microsoft.com/office/drawing/2014/main" val="2242478538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99905822"/>
                    </a:ext>
                  </a:extLst>
                </a:gridCol>
                <a:gridCol w="1635368">
                  <a:extLst>
                    <a:ext uri="{9D8B030D-6E8A-4147-A177-3AD203B41FA5}">
                      <a16:colId xmlns:a16="http://schemas.microsoft.com/office/drawing/2014/main" val="388925129"/>
                    </a:ext>
                  </a:extLst>
                </a:gridCol>
              </a:tblGrid>
              <a:tr h="56232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effectLst/>
                        </a:rPr>
                        <a:t>Участников, набравших балл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Юго-Восточный округ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48702"/>
                  </a:ext>
                </a:extLst>
              </a:tr>
              <a:tr h="501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2021 г.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2022 г.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2023 г.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583036"/>
                  </a:ext>
                </a:extLst>
              </a:tr>
              <a:tr h="1002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Ниже минимального балла (чел./%)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1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808138"/>
                  </a:ext>
                </a:extLst>
              </a:tr>
              <a:tr h="588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От 61 до 80 баллов (чел./%)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91/59,5%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96/58,9%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70/46%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706739"/>
                  </a:ext>
                </a:extLst>
              </a:tr>
              <a:tr h="1002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Получили от 81 до 99 баллов (чел./%)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37/24,2%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41/25,2%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46/30,2%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936686"/>
                  </a:ext>
                </a:extLst>
              </a:tr>
              <a:tr h="56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Получили 100 баллов (чел.)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1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1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029334"/>
                  </a:ext>
                </a:extLst>
              </a:tr>
              <a:tr h="56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Средний тестовый балл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71,9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effectLst/>
                        </a:rPr>
                        <a:t>72.4</a:t>
                      </a:r>
                      <a:endParaRPr lang="ru-RU" sz="2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effectLst/>
                        </a:rPr>
                        <a:t>71,7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73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96307"/>
              </p:ext>
            </p:extLst>
          </p:nvPr>
        </p:nvGraphicFramePr>
        <p:xfrm>
          <a:off x="105049" y="-172679"/>
          <a:ext cx="12086951" cy="694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8236">
                  <a:extLst>
                    <a:ext uri="{9D8B030D-6E8A-4147-A177-3AD203B41FA5}">
                      <a16:colId xmlns:a16="http://schemas.microsoft.com/office/drawing/2014/main" val="3539016954"/>
                    </a:ext>
                  </a:extLst>
                </a:gridCol>
                <a:gridCol w="764650">
                  <a:extLst>
                    <a:ext uri="{9D8B030D-6E8A-4147-A177-3AD203B41FA5}">
                      <a16:colId xmlns:a16="http://schemas.microsoft.com/office/drawing/2014/main" val="742819106"/>
                    </a:ext>
                  </a:extLst>
                </a:gridCol>
                <a:gridCol w="704764">
                  <a:extLst>
                    <a:ext uri="{9D8B030D-6E8A-4147-A177-3AD203B41FA5}">
                      <a16:colId xmlns:a16="http://schemas.microsoft.com/office/drawing/2014/main" val="3633564089"/>
                    </a:ext>
                  </a:extLst>
                </a:gridCol>
                <a:gridCol w="582699">
                  <a:extLst>
                    <a:ext uri="{9D8B030D-6E8A-4147-A177-3AD203B41FA5}">
                      <a16:colId xmlns:a16="http://schemas.microsoft.com/office/drawing/2014/main" val="3505344995"/>
                    </a:ext>
                  </a:extLst>
                </a:gridCol>
                <a:gridCol w="857928">
                  <a:extLst>
                    <a:ext uri="{9D8B030D-6E8A-4147-A177-3AD203B41FA5}">
                      <a16:colId xmlns:a16="http://schemas.microsoft.com/office/drawing/2014/main" val="767476671"/>
                    </a:ext>
                  </a:extLst>
                </a:gridCol>
                <a:gridCol w="656397">
                  <a:extLst>
                    <a:ext uri="{9D8B030D-6E8A-4147-A177-3AD203B41FA5}">
                      <a16:colId xmlns:a16="http://schemas.microsoft.com/office/drawing/2014/main" val="2684872967"/>
                    </a:ext>
                  </a:extLst>
                </a:gridCol>
                <a:gridCol w="775011">
                  <a:extLst>
                    <a:ext uri="{9D8B030D-6E8A-4147-A177-3AD203B41FA5}">
                      <a16:colId xmlns:a16="http://schemas.microsoft.com/office/drawing/2014/main" val="2913256885"/>
                    </a:ext>
                  </a:extLst>
                </a:gridCol>
                <a:gridCol w="528573">
                  <a:extLst>
                    <a:ext uri="{9D8B030D-6E8A-4147-A177-3AD203B41FA5}">
                      <a16:colId xmlns:a16="http://schemas.microsoft.com/office/drawing/2014/main" val="1407746914"/>
                    </a:ext>
                  </a:extLst>
                </a:gridCol>
                <a:gridCol w="692098">
                  <a:extLst>
                    <a:ext uri="{9D8B030D-6E8A-4147-A177-3AD203B41FA5}">
                      <a16:colId xmlns:a16="http://schemas.microsoft.com/office/drawing/2014/main" val="1057071523"/>
                    </a:ext>
                  </a:extLst>
                </a:gridCol>
                <a:gridCol w="656397">
                  <a:extLst>
                    <a:ext uri="{9D8B030D-6E8A-4147-A177-3AD203B41FA5}">
                      <a16:colId xmlns:a16="http://schemas.microsoft.com/office/drawing/2014/main" val="2149317859"/>
                    </a:ext>
                  </a:extLst>
                </a:gridCol>
                <a:gridCol w="818770">
                  <a:extLst>
                    <a:ext uri="{9D8B030D-6E8A-4147-A177-3AD203B41FA5}">
                      <a16:colId xmlns:a16="http://schemas.microsoft.com/office/drawing/2014/main" val="3539873011"/>
                    </a:ext>
                  </a:extLst>
                </a:gridCol>
                <a:gridCol w="641428">
                  <a:extLst>
                    <a:ext uri="{9D8B030D-6E8A-4147-A177-3AD203B41FA5}">
                      <a16:colId xmlns:a16="http://schemas.microsoft.com/office/drawing/2014/main" val="3602642848"/>
                    </a:ext>
                  </a:extLst>
                </a:gridCol>
              </a:tblGrid>
              <a:tr h="17678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РУССКИЙ ЯЗЫК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 участников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Средний балл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Границы уровня в тестовых баллах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участников ЕГЭ, получивших баллы от 0 до min-1,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Границы уровня в тестовых баллах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участников ЕГЭ, получивших баллы от </a:t>
                      </a:r>
                      <a:r>
                        <a:rPr lang="ru-RU" sz="1400" b="1" dirty="0" err="1">
                          <a:effectLst/>
                        </a:rPr>
                        <a:t>min</a:t>
                      </a:r>
                      <a:r>
                        <a:rPr lang="ru-RU" sz="1400" b="1" dirty="0">
                          <a:effectLst/>
                        </a:rPr>
                        <a:t> до 60,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Границы уровня в тестовых баллах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участников ЕГЭ, получивших баллы от 61 до 80,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Границы уровня в тестовых баллах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участников ЕГЭ, получивших баллы от 81 до 100,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Количество 100-балльников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vert="vert270" anchor="ctr"/>
                </a:tc>
                <a:extLst>
                  <a:ext uri="{0D108BD9-81ED-4DB2-BD59-A6C34878D82A}">
                    <a16:rowId xmlns:a16="http://schemas.microsoft.com/office/drawing/2014/main" val="3660870635"/>
                  </a:ext>
                </a:extLst>
              </a:tr>
              <a:tr h="341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0-35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36-60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61-80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81-100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70658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Алексеевка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72,5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43,7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31,3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2677014101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Летниково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</a:rPr>
                        <a:t>75,3</a:t>
                      </a:r>
                      <a:endParaRPr lang="ru-RU" sz="2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66,7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33,3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439623839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Герасимовка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66,7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33,3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3847610389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№ 1 «ОЦ» с. Борское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72,8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47,8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147,8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2636006171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№ 2 «ОЦ» с. Борское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</a:rPr>
                        <a:t>78,7</a:t>
                      </a:r>
                      <a:endParaRPr lang="ru-RU" sz="2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31,6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26,3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42,1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615858532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Петровка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2550434615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№ 1 г. Нефтегорска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</a:rPr>
                        <a:t>74,9</a:t>
                      </a:r>
                      <a:endParaRPr lang="ru-RU" sz="2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57,1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33,3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1295495472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№ 2 г. Нефтегорска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72,5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3862204173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№ 3 г. Нефтегорска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74,3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14,2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66,7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9,5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471817153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Богдановка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65,5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2577575085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Дмитриевка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53,5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1683898868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Зуевка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</a:rPr>
                        <a:t>93,5</a:t>
                      </a:r>
                      <a:endParaRPr lang="ru-RU" sz="2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1677773196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ГБОУ СОШ с. Утевка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71,4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33,3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26,7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1469097475"/>
                  </a:ext>
                </a:extLst>
              </a:tr>
              <a:tr h="34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Юго-Восточное управление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71,7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30,9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4618" marR="34618" marT="0" marB="0" anchor="ctr"/>
                </a:tc>
                <a:extLst>
                  <a:ext uri="{0D108BD9-81ED-4DB2-BD59-A6C34878D82A}">
                    <a16:rowId xmlns:a16="http://schemas.microsoft.com/office/drawing/2014/main" val="191031545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10708186" y="1022317"/>
            <a:ext cx="33742275" cy="60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96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2" y="422031"/>
            <a:ext cx="11254154" cy="7086599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C00000"/>
                </a:solidFill>
              </a:rPr>
              <a:t>Низкий уровень освоения </a:t>
            </a:r>
            <a:r>
              <a:rPr lang="ru-RU" sz="3800" b="1" dirty="0" smtClean="0">
                <a:solidFill>
                  <a:srgbClr val="C00000"/>
                </a:solidFill>
              </a:rPr>
              <a:t>материала:</a:t>
            </a:r>
            <a:endParaRPr lang="ru-RU" sz="3800" b="1" dirty="0">
              <a:solidFill>
                <a:srgbClr val="C00000"/>
              </a:solidFill>
            </a:endParaRPr>
          </a:p>
          <a:p>
            <a:r>
              <a:rPr lang="ru-RU" sz="2800" b="1" i="1" dirty="0">
                <a:solidFill>
                  <a:srgbClr val="C00000"/>
                </a:solidFill>
              </a:rPr>
              <a:t>Задание 2</a:t>
            </a:r>
            <a:r>
              <a:rPr lang="ru-RU" sz="2800" dirty="0"/>
              <a:t> (лексическое значение слова); оно усложнилось,  изменена формулировка задания , которое требует систему ответов (множественного выбора</a:t>
            </a:r>
            <a:r>
              <a:rPr lang="ru-RU" sz="2800" dirty="0" smtClean="0"/>
              <a:t>)-</a:t>
            </a:r>
            <a:r>
              <a:rPr lang="ru-RU" sz="2800" b="1" dirty="0" smtClean="0">
                <a:solidFill>
                  <a:srgbClr val="C00000"/>
                </a:solidFill>
              </a:rPr>
              <a:t>51,3%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i="1" dirty="0">
                <a:solidFill>
                  <a:srgbClr val="C00000"/>
                </a:solidFill>
              </a:rPr>
              <a:t>Задание 12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(правописание личных окончаний глаголов и суффиксов причастий); требует серьезной практической отработки , начиная со среднего </a:t>
            </a:r>
            <a:r>
              <a:rPr lang="ru-RU" sz="2800" dirty="0" smtClean="0"/>
              <a:t>звена- </a:t>
            </a:r>
            <a:r>
              <a:rPr lang="ru-RU" sz="2800" b="1" dirty="0" smtClean="0">
                <a:solidFill>
                  <a:srgbClr val="C00000"/>
                </a:solidFill>
              </a:rPr>
              <a:t>50,6%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i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Задание 16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(знаки препинания в простом осложнённом предложении (с однородными членами, пунктуация в сложносочинённом предложении и простом предложении с однородными членами</a:t>
            </a:r>
            <a:r>
              <a:rPr lang="ru-RU" sz="2800" dirty="0" smtClean="0"/>
              <a:t>)-</a:t>
            </a:r>
            <a:r>
              <a:rPr lang="ru-RU" sz="2800" b="1" dirty="0" smtClean="0">
                <a:solidFill>
                  <a:srgbClr val="C00000"/>
                </a:solidFill>
              </a:rPr>
              <a:t>51,3%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i="1" dirty="0">
                <a:solidFill>
                  <a:srgbClr val="C00000"/>
                </a:solidFill>
              </a:rPr>
              <a:t>Задание 25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(логико-смысловые отношения между предложениями (</a:t>
            </a:r>
            <a:r>
              <a:rPr lang="ru-RU" sz="2800" dirty="0" smtClean="0"/>
              <a:t>фрагментами)текста- </a:t>
            </a:r>
            <a:r>
              <a:rPr lang="ru-RU" sz="2800" b="1" dirty="0" smtClean="0">
                <a:solidFill>
                  <a:srgbClr val="C00000"/>
                </a:solidFill>
              </a:rPr>
              <a:t>40,1%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3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245836"/>
              </p:ext>
            </p:extLst>
          </p:nvPr>
        </p:nvGraphicFramePr>
        <p:xfrm>
          <a:off x="1" y="-469553"/>
          <a:ext cx="12191998" cy="735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777">
                  <a:extLst>
                    <a:ext uri="{9D8B030D-6E8A-4147-A177-3AD203B41FA5}">
                      <a16:colId xmlns:a16="http://schemas.microsoft.com/office/drawing/2014/main" val="445317863"/>
                    </a:ext>
                  </a:extLst>
                </a:gridCol>
                <a:gridCol w="5308542">
                  <a:extLst>
                    <a:ext uri="{9D8B030D-6E8A-4147-A177-3AD203B41FA5}">
                      <a16:colId xmlns:a16="http://schemas.microsoft.com/office/drawing/2014/main" val="2942402275"/>
                    </a:ext>
                  </a:extLst>
                </a:gridCol>
                <a:gridCol w="1814484">
                  <a:extLst>
                    <a:ext uri="{9D8B030D-6E8A-4147-A177-3AD203B41FA5}">
                      <a16:colId xmlns:a16="http://schemas.microsoft.com/office/drawing/2014/main" val="2426683152"/>
                    </a:ext>
                  </a:extLst>
                </a:gridCol>
                <a:gridCol w="1814484">
                  <a:extLst>
                    <a:ext uri="{9D8B030D-6E8A-4147-A177-3AD203B41FA5}">
                      <a16:colId xmlns:a16="http://schemas.microsoft.com/office/drawing/2014/main" val="4155494909"/>
                    </a:ext>
                  </a:extLst>
                </a:gridCol>
                <a:gridCol w="1758711">
                  <a:extLst>
                    <a:ext uri="{9D8B030D-6E8A-4147-A177-3AD203B41FA5}">
                      <a16:colId xmlns:a16="http://schemas.microsoft.com/office/drawing/2014/main" val="3445297140"/>
                    </a:ext>
                  </a:extLst>
                </a:gridCol>
              </a:tblGrid>
              <a:tr h="19847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№ </a:t>
                      </a:r>
                      <a:r>
                        <a:rPr lang="ru-RU" sz="2000" b="1" dirty="0">
                          <a:effectLst/>
                        </a:rPr>
                        <a:t>задания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Проверяемые </a:t>
                      </a:r>
                      <a:r>
                        <a:rPr lang="ru-RU" sz="2000" b="1" dirty="0">
                          <a:effectLst/>
                        </a:rPr>
                        <a:t>элементы содержания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2022 </a:t>
                      </a:r>
                      <a:r>
                        <a:rPr lang="ru-RU" sz="2000" b="1" dirty="0">
                          <a:effectLst/>
                        </a:rPr>
                        <a:t>г.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Средний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 smtClean="0">
                          <a:effectLst/>
                        </a:rPr>
                        <a:t>%</a:t>
                      </a:r>
                      <a:r>
                        <a:rPr lang="ru-RU" sz="2000" b="1" dirty="0">
                          <a:effectLst/>
                        </a:rPr>
                        <a:t/>
                      </a:r>
                      <a:br>
                        <a:rPr lang="ru-RU" sz="2000" b="1" dirty="0">
                          <a:effectLst/>
                        </a:rPr>
                      </a:b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2023 </a:t>
                      </a:r>
                      <a:r>
                        <a:rPr lang="ru-RU" sz="2000" b="1" dirty="0">
                          <a:effectLst/>
                        </a:rPr>
                        <a:t>г. Средний</a:t>
                      </a:r>
                      <a:br>
                        <a:rPr lang="ru-RU" sz="2000" b="1" dirty="0">
                          <a:effectLst/>
                        </a:rPr>
                      </a:br>
                      <a:r>
                        <a:rPr lang="ru-RU" sz="2000" b="1" dirty="0" smtClean="0">
                          <a:effectLst/>
                        </a:rPr>
                        <a:t>%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Динамика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3333120763"/>
                  </a:ext>
                </a:extLst>
              </a:tr>
              <a:tr h="9923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Задание 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Информационная обработка письменных текстов различных </a:t>
                      </a:r>
                      <a:r>
                        <a:rPr lang="ru-RU" sz="2000" b="1" dirty="0" smtClean="0">
                          <a:effectLst/>
                        </a:rPr>
                        <a:t>стилей.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56,4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61,2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4,8 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389466303"/>
                  </a:ext>
                </a:extLst>
              </a:tr>
              <a:tr h="6615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Задание 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Средства связи предложений в тексте.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46,0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51,3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5,3 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2390663160"/>
                  </a:ext>
                </a:extLst>
              </a:tr>
              <a:tr h="6615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Задание 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Морфологические нормы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73,8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93,3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19,5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2623929136"/>
                  </a:ext>
                </a:extLst>
              </a:tr>
              <a:tr h="72943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Задание 21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Текст. </a:t>
                      </a:r>
                      <a:r>
                        <a:rPr lang="ru-RU" sz="2000" b="1" dirty="0">
                          <a:effectLst/>
                        </a:rPr>
                        <a:t>Смысловая и композиционная целостность текста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56,8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80,4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23,6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3244718669"/>
                  </a:ext>
                </a:extLst>
              </a:tr>
              <a:tr h="6615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Задание 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Правописание НЕ и НИ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89,6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65,8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23,8 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2778457731"/>
                  </a:ext>
                </a:extLst>
              </a:tr>
              <a:tr h="6615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Задание 15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Правописание -Н- и –НН в различных частях речи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80,4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53,9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26,5 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3987684395"/>
                  </a:ext>
                </a:extLst>
              </a:tr>
              <a:tr h="72943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Задание 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Знаки препинания в предложениях с обособленными членами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87,1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77,6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9,5 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3" marR="30053" marT="0" marB="0"/>
                </a:tc>
                <a:extLst>
                  <a:ext uri="{0D108BD9-81ED-4DB2-BD59-A6C34878D82A}">
                    <a16:rowId xmlns:a16="http://schemas.microsoft.com/office/drawing/2014/main" val="961835248"/>
                  </a:ext>
                </a:extLst>
              </a:tr>
            </a:tbl>
          </a:graphicData>
        </a:graphic>
      </p:graphicFrame>
      <p:pic>
        <p:nvPicPr>
          <p:cNvPr id="205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77" y="2625285"/>
            <a:ext cx="702356" cy="5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643" y="1627178"/>
            <a:ext cx="702356" cy="5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701" y="5642700"/>
            <a:ext cx="702356" cy="4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164" y="6339005"/>
            <a:ext cx="702356" cy="4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758" y="4886575"/>
            <a:ext cx="702356" cy="4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>
            <a:off x="11617758" y="1577830"/>
            <a:ext cx="0" cy="2139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11617758" y="1235676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758" y="3415854"/>
            <a:ext cx="701101" cy="5852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435" y="4001121"/>
            <a:ext cx="70110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Результаты ГИА по литературе –2023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8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748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участников ЕГЭ по предмету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1467"/>
              </p:ext>
            </p:extLst>
          </p:nvPr>
        </p:nvGraphicFramePr>
        <p:xfrm>
          <a:off x="840259" y="1902941"/>
          <a:ext cx="10354963" cy="46564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7858">
                  <a:extLst>
                    <a:ext uri="{9D8B030D-6E8A-4147-A177-3AD203B41FA5}">
                      <a16:colId xmlns:a16="http://schemas.microsoft.com/office/drawing/2014/main" val="3788937073"/>
                    </a:ext>
                  </a:extLst>
                </a:gridCol>
                <a:gridCol w="1694073">
                  <a:extLst>
                    <a:ext uri="{9D8B030D-6E8A-4147-A177-3AD203B41FA5}">
                      <a16:colId xmlns:a16="http://schemas.microsoft.com/office/drawing/2014/main" val="1626723271"/>
                    </a:ext>
                  </a:extLst>
                </a:gridCol>
                <a:gridCol w="1692001">
                  <a:extLst>
                    <a:ext uri="{9D8B030D-6E8A-4147-A177-3AD203B41FA5}">
                      <a16:colId xmlns:a16="http://schemas.microsoft.com/office/drawing/2014/main" val="3370723943"/>
                    </a:ext>
                  </a:extLst>
                </a:gridCol>
                <a:gridCol w="1689930">
                  <a:extLst>
                    <a:ext uri="{9D8B030D-6E8A-4147-A177-3AD203B41FA5}">
                      <a16:colId xmlns:a16="http://schemas.microsoft.com/office/drawing/2014/main" val="2472489613"/>
                    </a:ext>
                  </a:extLst>
                </a:gridCol>
                <a:gridCol w="1689930">
                  <a:extLst>
                    <a:ext uri="{9D8B030D-6E8A-4147-A177-3AD203B41FA5}">
                      <a16:colId xmlns:a16="http://schemas.microsoft.com/office/drawing/2014/main" val="1388713180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3128343887"/>
                    </a:ext>
                  </a:extLst>
                </a:gridCol>
              </a:tblGrid>
              <a:tr h="9261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dirty="0">
                          <a:effectLst/>
                        </a:rPr>
                        <a:t>2021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dirty="0">
                          <a:effectLst/>
                        </a:rPr>
                        <a:t>2021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>
                          <a:effectLst/>
                        </a:rPr>
                        <a:t>2022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420014"/>
                  </a:ext>
                </a:extLst>
              </a:tr>
              <a:tr h="274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чел.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>
                          <a:effectLst/>
                        </a:rPr>
                        <a:t>% от общего числа участников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чел.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dirty="0">
                          <a:effectLst/>
                        </a:rPr>
                        <a:t>% от общего числа участников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чел.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dirty="0">
                          <a:effectLst/>
                        </a:rPr>
                        <a:t>% от общего числа участников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3327084610"/>
                  </a:ext>
                </a:extLst>
              </a:tr>
              <a:tr h="926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5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3,3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8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4,9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11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7,2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7235" marR="67235" marT="0" marB="0" anchor="b"/>
                </a:tc>
                <a:extLst>
                  <a:ext uri="{0D108BD9-81ED-4DB2-BD59-A6C34878D82A}">
                    <a16:rowId xmlns:a16="http://schemas.microsoft.com/office/drawing/2014/main" val="400751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29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782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ЕГЭ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3210"/>
              </p:ext>
            </p:extLst>
          </p:nvPr>
        </p:nvGraphicFramePr>
        <p:xfrm>
          <a:off x="345988" y="1532237"/>
          <a:ext cx="11565926" cy="5262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90550">
                  <a:extLst>
                    <a:ext uri="{9D8B030D-6E8A-4147-A177-3AD203B41FA5}">
                      <a16:colId xmlns:a16="http://schemas.microsoft.com/office/drawing/2014/main" val="1236817306"/>
                    </a:ext>
                  </a:extLst>
                </a:gridCol>
                <a:gridCol w="1978028">
                  <a:extLst>
                    <a:ext uri="{9D8B030D-6E8A-4147-A177-3AD203B41FA5}">
                      <a16:colId xmlns:a16="http://schemas.microsoft.com/office/drawing/2014/main" val="1968925549"/>
                    </a:ext>
                  </a:extLst>
                </a:gridCol>
                <a:gridCol w="1978028">
                  <a:extLst>
                    <a:ext uri="{9D8B030D-6E8A-4147-A177-3AD203B41FA5}">
                      <a16:colId xmlns:a16="http://schemas.microsoft.com/office/drawing/2014/main" val="1596380081"/>
                    </a:ext>
                  </a:extLst>
                </a:gridCol>
                <a:gridCol w="1819320">
                  <a:extLst>
                    <a:ext uri="{9D8B030D-6E8A-4147-A177-3AD203B41FA5}">
                      <a16:colId xmlns:a16="http://schemas.microsoft.com/office/drawing/2014/main" val="424321564"/>
                    </a:ext>
                  </a:extLst>
                </a:gridCol>
              </a:tblGrid>
              <a:tr h="67053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Участников, набравших балл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>
                          <a:effectLst/>
                        </a:rPr>
                        <a:t>Юго-Восточный округ</a:t>
                      </a:r>
                      <a:endParaRPr lang="ru-RU" sz="3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675722"/>
                  </a:ext>
                </a:extLst>
              </a:tr>
              <a:tr h="57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2021г.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>
                          <a:effectLst/>
                        </a:rPr>
                        <a:t>2022 г.</a:t>
                      </a:r>
                      <a:endParaRPr lang="ru-RU" sz="3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>
                          <a:effectLst/>
                        </a:rPr>
                        <a:t>2023г.</a:t>
                      </a:r>
                      <a:endParaRPr lang="ru-RU" sz="3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788484"/>
                  </a:ext>
                </a:extLst>
              </a:tr>
              <a:tr h="1052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 dirty="0">
                          <a:effectLst/>
                        </a:rPr>
                        <a:t>Ниже минимального балла (чел./%)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1/9%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950214"/>
                  </a:ext>
                </a:extLst>
              </a:tr>
              <a:tr h="572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>
                          <a:effectLst/>
                        </a:rPr>
                        <a:t>От 61 до 80 баллов (чел./%)</a:t>
                      </a:r>
                      <a:endParaRPr lang="ru-RU" sz="3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2/40%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2/25%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1/9%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656507"/>
                  </a:ext>
                </a:extLst>
              </a:tr>
              <a:tr h="1052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>
                          <a:effectLst/>
                        </a:rPr>
                        <a:t>Получили от 81 до 99 баллов (чел./%)</a:t>
                      </a:r>
                      <a:endParaRPr lang="ru-RU" sz="3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3/37,5%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1/9%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989714"/>
                  </a:ext>
                </a:extLst>
              </a:tr>
              <a:tr h="572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>
                          <a:effectLst/>
                        </a:rPr>
                        <a:t>Получили 100 баллов (чел.)</a:t>
                      </a:r>
                      <a:endParaRPr lang="ru-RU" sz="3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1/9%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090594"/>
                  </a:ext>
                </a:extLst>
              </a:tr>
              <a:tr h="572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3200">
                          <a:effectLst/>
                        </a:rPr>
                        <a:t>Средний тестовый балл</a:t>
                      </a:r>
                      <a:endParaRPr lang="ru-RU" sz="3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effectLst/>
                        </a:rPr>
                        <a:t>62,4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effectLst/>
                        </a:rPr>
                        <a:t>68,9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solidFill>
                            <a:schemeClr val="accent4"/>
                          </a:solidFill>
                          <a:effectLst/>
                        </a:rPr>
                        <a:t>55</a:t>
                      </a:r>
                      <a:endParaRPr lang="ru-RU" sz="36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97283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2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20195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b="1" dirty="0"/>
              <a:t>Количество участников ОГЭ по учебному </a:t>
            </a:r>
            <a:r>
              <a:rPr lang="ru-RU" b="1" dirty="0" smtClean="0"/>
              <a:t>предмету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061061"/>
              </p:ext>
            </p:extLst>
          </p:nvPr>
        </p:nvGraphicFramePr>
        <p:xfrm>
          <a:off x="1156370" y="2119745"/>
          <a:ext cx="9740228" cy="38087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72745">
                  <a:extLst>
                    <a:ext uri="{9D8B030D-6E8A-4147-A177-3AD203B41FA5}">
                      <a16:colId xmlns:a16="http://schemas.microsoft.com/office/drawing/2014/main" val="1295294250"/>
                    </a:ext>
                  </a:extLst>
                </a:gridCol>
                <a:gridCol w="848928">
                  <a:extLst>
                    <a:ext uri="{9D8B030D-6E8A-4147-A177-3AD203B41FA5}">
                      <a16:colId xmlns:a16="http://schemas.microsoft.com/office/drawing/2014/main" val="3860859699"/>
                    </a:ext>
                  </a:extLst>
                </a:gridCol>
                <a:gridCol w="848928">
                  <a:extLst>
                    <a:ext uri="{9D8B030D-6E8A-4147-A177-3AD203B41FA5}">
                      <a16:colId xmlns:a16="http://schemas.microsoft.com/office/drawing/2014/main" val="3417333969"/>
                    </a:ext>
                  </a:extLst>
                </a:gridCol>
                <a:gridCol w="848928">
                  <a:extLst>
                    <a:ext uri="{9D8B030D-6E8A-4147-A177-3AD203B41FA5}">
                      <a16:colId xmlns:a16="http://schemas.microsoft.com/office/drawing/2014/main" val="1171015765"/>
                    </a:ext>
                  </a:extLst>
                </a:gridCol>
                <a:gridCol w="848928">
                  <a:extLst>
                    <a:ext uri="{9D8B030D-6E8A-4147-A177-3AD203B41FA5}">
                      <a16:colId xmlns:a16="http://schemas.microsoft.com/office/drawing/2014/main" val="3544559259"/>
                    </a:ext>
                  </a:extLst>
                </a:gridCol>
                <a:gridCol w="848928">
                  <a:extLst>
                    <a:ext uri="{9D8B030D-6E8A-4147-A177-3AD203B41FA5}">
                      <a16:colId xmlns:a16="http://schemas.microsoft.com/office/drawing/2014/main" val="1233598115"/>
                    </a:ext>
                  </a:extLst>
                </a:gridCol>
                <a:gridCol w="848928">
                  <a:extLst>
                    <a:ext uri="{9D8B030D-6E8A-4147-A177-3AD203B41FA5}">
                      <a16:colId xmlns:a16="http://schemas.microsoft.com/office/drawing/2014/main" val="2222690971"/>
                    </a:ext>
                  </a:extLst>
                </a:gridCol>
                <a:gridCol w="848928">
                  <a:extLst>
                    <a:ext uri="{9D8B030D-6E8A-4147-A177-3AD203B41FA5}">
                      <a16:colId xmlns:a16="http://schemas.microsoft.com/office/drawing/2014/main" val="4121214725"/>
                    </a:ext>
                  </a:extLst>
                </a:gridCol>
                <a:gridCol w="824987">
                  <a:extLst>
                    <a:ext uri="{9D8B030D-6E8A-4147-A177-3AD203B41FA5}">
                      <a16:colId xmlns:a16="http://schemas.microsoft.com/office/drawing/2014/main" val="1573645527"/>
                    </a:ext>
                  </a:extLst>
                </a:gridCol>
              </a:tblGrid>
              <a:tr h="3107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Участники ОГЭ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2019 г.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2021 г.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2022 г.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2023 г.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79096"/>
                  </a:ext>
                </a:extLst>
              </a:tr>
              <a:tr h="31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чел.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%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чел.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чел.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чел.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117538"/>
                  </a:ext>
                </a:extLst>
              </a:tr>
              <a:tr h="967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Выпускники текущего года, обучающихся по программам ООО (СОШ)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493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94,3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481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96,8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467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94,3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511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94,5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0225561"/>
                  </a:ext>
                </a:extLst>
              </a:tr>
              <a:tr h="632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Выпускники лицеев и гимназий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822467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Выпускники ООШ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30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5,7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5,7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360984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Обучающиеся на дому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38949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Участники  с ограниченными возможностями здоровья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1286460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43025" y="3081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0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989660"/>
              </p:ext>
            </p:extLst>
          </p:nvPr>
        </p:nvGraphicFramePr>
        <p:xfrm>
          <a:off x="0" y="-1995055"/>
          <a:ext cx="12191997" cy="9043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656">
                  <a:extLst>
                    <a:ext uri="{9D8B030D-6E8A-4147-A177-3AD203B41FA5}">
                      <a16:colId xmlns:a16="http://schemas.microsoft.com/office/drawing/2014/main" val="3529868009"/>
                    </a:ext>
                  </a:extLst>
                </a:gridCol>
                <a:gridCol w="2649622">
                  <a:extLst>
                    <a:ext uri="{9D8B030D-6E8A-4147-A177-3AD203B41FA5}">
                      <a16:colId xmlns:a16="http://schemas.microsoft.com/office/drawing/2014/main" val="1395712345"/>
                    </a:ext>
                  </a:extLst>
                </a:gridCol>
                <a:gridCol w="1596806">
                  <a:extLst>
                    <a:ext uri="{9D8B030D-6E8A-4147-A177-3AD203B41FA5}">
                      <a16:colId xmlns:a16="http://schemas.microsoft.com/office/drawing/2014/main" val="1539334972"/>
                    </a:ext>
                  </a:extLst>
                </a:gridCol>
                <a:gridCol w="1596806">
                  <a:extLst>
                    <a:ext uri="{9D8B030D-6E8A-4147-A177-3AD203B41FA5}">
                      <a16:colId xmlns:a16="http://schemas.microsoft.com/office/drawing/2014/main" val="2074638195"/>
                    </a:ext>
                  </a:extLst>
                </a:gridCol>
                <a:gridCol w="1596806">
                  <a:extLst>
                    <a:ext uri="{9D8B030D-6E8A-4147-A177-3AD203B41FA5}">
                      <a16:colId xmlns:a16="http://schemas.microsoft.com/office/drawing/2014/main" val="2401009442"/>
                    </a:ext>
                  </a:extLst>
                </a:gridCol>
                <a:gridCol w="1596806">
                  <a:extLst>
                    <a:ext uri="{9D8B030D-6E8A-4147-A177-3AD203B41FA5}">
                      <a16:colId xmlns:a16="http://schemas.microsoft.com/office/drawing/2014/main" val="3616182673"/>
                    </a:ext>
                  </a:extLst>
                </a:gridCol>
                <a:gridCol w="1715495">
                  <a:extLst>
                    <a:ext uri="{9D8B030D-6E8A-4147-A177-3AD203B41FA5}">
                      <a16:colId xmlns:a16="http://schemas.microsoft.com/office/drawing/2014/main" val="802303019"/>
                    </a:ext>
                  </a:extLst>
                </a:gridCol>
              </a:tblGrid>
              <a:tr h="2944713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№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Наименование АТЕ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</a:rPr>
                        <a:t>Доля </a:t>
                      </a:r>
                      <a:r>
                        <a:rPr lang="ru-RU" sz="3600" dirty="0">
                          <a:effectLst/>
                        </a:rPr>
                        <a:t>участников, получивших тестовый балл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Количество </a:t>
                      </a:r>
                      <a:r>
                        <a:rPr lang="ru-RU" sz="2800" dirty="0">
                          <a:effectLst/>
                        </a:rPr>
                        <a:t>участников, получивших 100 баллов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extLst>
                  <a:ext uri="{0D108BD9-81ED-4DB2-BD59-A6C34878D82A}">
                    <a16:rowId xmlns:a16="http://schemas.microsoft.com/office/drawing/2014/main" val="2010396057"/>
                  </a:ext>
                </a:extLst>
              </a:tr>
              <a:tr h="2480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ниже </a:t>
                      </a:r>
                      <a:r>
                        <a:rPr lang="ru-RU" sz="2800" dirty="0" err="1">
                          <a:effectLst/>
                        </a:rPr>
                        <a:t>минималь-ного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до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60 баллов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 61 до 80 баллов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 81 до 99 баллов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30437"/>
                  </a:ext>
                </a:extLst>
              </a:tr>
              <a:tr h="9024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м.р</a:t>
                      </a:r>
                      <a:r>
                        <a:rPr lang="ru-RU" sz="2800" dirty="0">
                          <a:effectLst/>
                        </a:rPr>
                        <a:t>. Алексеевский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100%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0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</a:rPr>
                        <a:t>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extLst>
                  <a:ext uri="{0D108BD9-81ED-4DB2-BD59-A6C34878D82A}">
                    <a16:rowId xmlns:a16="http://schemas.microsoft.com/office/drawing/2014/main" val="599860773"/>
                  </a:ext>
                </a:extLst>
              </a:tr>
              <a:tr h="81106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м.р</a:t>
                      </a:r>
                      <a:r>
                        <a:rPr lang="ru-RU" sz="2800" dirty="0">
                          <a:effectLst/>
                        </a:rPr>
                        <a:t>. Борский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33,3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33,3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</a:rPr>
                        <a:t>33,3%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extLst>
                  <a:ext uri="{0D108BD9-81ED-4DB2-BD59-A6C34878D82A}">
                    <a16:rowId xmlns:a16="http://schemas.microsoft.com/office/drawing/2014/main" val="1210672159"/>
                  </a:ext>
                </a:extLst>
              </a:tr>
              <a:tr h="13650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м.р</a:t>
                      </a:r>
                      <a:r>
                        <a:rPr lang="ru-RU" sz="2800" dirty="0">
                          <a:effectLst/>
                        </a:rPr>
                        <a:t>. </a:t>
                      </a:r>
                      <a:r>
                        <a:rPr lang="ru-RU" sz="2800" dirty="0" err="1">
                          <a:effectLst/>
                        </a:rPr>
                        <a:t>Нефтегорский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0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71,4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14,3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14,3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effectLst/>
                        </a:rPr>
                        <a:t>0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0" marR="51520" marT="0" marB="0" anchor="ctr"/>
                </a:tc>
                <a:extLst>
                  <a:ext uri="{0D108BD9-81ED-4DB2-BD59-A6C34878D82A}">
                    <a16:rowId xmlns:a16="http://schemas.microsoft.com/office/drawing/2014/main" val="199260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6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888387"/>
              </p:ext>
            </p:extLst>
          </p:nvPr>
        </p:nvGraphicFramePr>
        <p:xfrm>
          <a:off x="-731675" y="2"/>
          <a:ext cx="12923676" cy="6873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308">
                  <a:extLst>
                    <a:ext uri="{9D8B030D-6E8A-4147-A177-3AD203B41FA5}">
                      <a16:colId xmlns:a16="http://schemas.microsoft.com/office/drawing/2014/main" val="3076135352"/>
                    </a:ext>
                  </a:extLst>
                </a:gridCol>
                <a:gridCol w="537233">
                  <a:extLst>
                    <a:ext uri="{9D8B030D-6E8A-4147-A177-3AD203B41FA5}">
                      <a16:colId xmlns:a16="http://schemas.microsoft.com/office/drawing/2014/main" val="1930969357"/>
                    </a:ext>
                  </a:extLst>
                </a:gridCol>
                <a:gridCol w="569792">
                  <a:extLst>
                    <a:ext uri="{9D8B030D-6E8A-4147-A177-3AD203B41FA5}">
                      <a16:colId xmlns:a16="http://schemas.microsoft.com/office/drawing/2014/main" val="2857606520"/>
                    </a:ext>
                  </a:extLst>
                </a:gridCol>
                <a:gridCol w="1063600">
                  <a:extLst>
                    <a:ext uri="{9D8B030D-6E8A-4147-A177-3AD203B41FA5}">
                      <a16:colId xmlns:a16="http://schemas.microsoft.com/office/drawing/2014/main" val="1215328051"/>
                    </a:ext>
                  </a:extLst>
                </a:gridCol>
                <a:gridCol w="1193365">
                  <a:extLst>
                    <a:ext uri="{9D8B030D-6E8A-4147-A177-3AD203B41FA5}">
                      <a16:colId xmlns:a16="http://schemas.microsoft.com/office/drawing/2014/main" val="2033624155"/>
                    </a:ext>
                  </a:extLst>
                </a:gridCol>
                <a:gridCol w="130351">
                  <a:extLst>
                    <a:ext uri="{9D8B030D-6E8A-4147-A177-3AD203B41FA5}">
                      <a16:colId xmlns:a16="http://schemas.microsoft.com/office/drawing/2014/main" val="4210665552"/>
                    </a:ext>
                  </a:extLst>
                </a:gridCol>
                <a:gridCol w="710068">
                  <a:extLst>
                    <a:ext uri="{9D8B030D-6E8A-4147-A177-3AD203B41FA5}">
                      <a16:colId xmlns:a16="http://schemas.microsoft.com/office/drawing/2014/main" val="413064961"/>
                    </a:ext>
                  </a:extLst>
                </a:gridCol>
                <a:gridCol w="876662">
                  <a:extLst>
                    <a:ext uri="{9D8B030D-6E8A-4147-A177-3AD203B41FA5}">
                      <a16:colId xmlns:a16="http://schemas.microsoft.com/office/drawing/2014/main" val="3305367325"/>
                    </a:ext>
                  </a:extLst>
                </a:gridCol>
                <a:gridCol w="130351">
                  <a:extLst>
                    <a:ext uri="{9D8B030D-6E8A-4147-A177-3AD203B41FA5}">
                      <a16:colId xmlns:a16="http://schemas.microsoft.com/office/drawing/2014/main" val="3726537778"/>
                    </a:ext>
                  </a:extLst>
                </a:gridCol>
                <a:gridCol w="787986">
                  <a:extLst>
                    <a:ext uri="{9D8B030D-6E8A-4147-A177-3AD203B41FA5}">
                      <a16:colId xmlns:a16="http://schemas.microsoft.com/office/drawing/2014/main" val="3209738419"/>
                    </a:ext>
                  </a:extLst>
                </a:gridCol>
                <a:gridCol w="562641">
                  <a:extLst>
                    <a:ext uri="{9D8B030D-6E8A-4147-A177-3AD203B41FA5}">
                      <a16:colId xmlns:a16="http://schemas.microsoft.com/office/drawing/2014/main" val="1884294583"/>
                    </a:ext>
                  </a:extLst>
                </a:gridCol>
                <a:gridCol w="130351">
                  <a:extLst>
                    <a:ext uri="{9D8B030D-6E8A-4147-A177-3AD203B41FA5}">
                      <a16:colId xmlns:a16="http://schemas.microsoft.com/office/drawing/2014/main" val="182461342"/>
                    </a:ext>
                  </a:extLst>
                </a:gridCol>
                <a:gridCol w="711293">
                  <a:extLst>
                    <a:ext uri="{9D8B030D-6E8A-4147-A177-3AD203B41FA5}">
                      <a16:colId xmlns:a16="http://schemas.microsoft.com/office/drawing/2014/main" val="3018294110"/>
                    </a:ext>
                  </a:extLst>
                </a:gridCol>
                <a:gridCol w="689650">
                  <a:extLst>
                    <a:ext uri="{9D8B030D-6E8A-4147-A177-3AD203B41FA5}">
                      <a16:colId xmlns:a16="http://schemas.microsoft.com/office/drawing/2014/main" val="1495275996"/>
                    </a:ext>
                  </a:extLst>
                </a:gridCol>
                <a:gridCol w="130351">
                  <a:extLst>
                    <a:ext uri="{9D8B030D-6E8A-4147-A177-3AD203B41FA5}">
                      <a16:colId xmlns:a16="http://schemas.microsoft.com/office/drawing/2014/main" val="1088918370"/>
                    </a:ext>
                  </a:extLst>
                </a:gridCol>
                <a:gridCol w="936674">
                  <a:extLst>
                    <a:ext uri="{9D8B030D-6E8A-4147-A177-3AD203B41FA5}">
                      <a16:colId xmlns:a16="http://schemas.microsoft.com/office/drawing/2014/main" val="1456287729"/>
                    </a:ext>
                  </a:extLst>
                </a:gridCol>
              </a:tblGrid>
              <a:tr h="6761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 участников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 балл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Границы уровня в тестовых баллах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участников ЕГЭ, получивших баллы от 0 до min-1,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Границы уровня в тестовых баллах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участников ЕГЭ, получивших баллы от </a:t>
                      </a:r>
                      <a:r>
                        <a:rPr lang="ru-RU" sz="1000" dirty="0" err="1">
                          <a:effectLst/>
                        </a:rPr>
                        <a:t>min</a:t>
                      </a:r>
                      <a:r>
                        <a:rPr lang="ru-RU" sz="1000" dirty="0">
                          <a:effectLst/>
                        </a:rPr>
                        <a:t> до 60,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Границы уровня в тестовых баллах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участников ЕГЭ, получивших баллы от 61 до 80,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Границы уровня в тестовых баллах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участников ЕГЭ, получивших баллы от 81 до 100,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100-балльников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vert="vert270" anchor="ctr"/>
                </a:tc>
                <a:extLst>
                  <a:ext uri="{0D108BD9-81ED-4DB2-BD59-A6C34878D82A}">
                    <a16:rowId xmlns:a16="http://schemas.microsoft.com/office/drawing/2014/main" val="1025052266"/>
                  </a:ext>
                </a:extLst>
              </a:tr>
              <a:tr h="335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0-31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32-60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61-80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81-100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42125"/>
                  </a:ext>
                </a:extLst>
              </a:tr>
              <a:tr h="3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с. Алексеевка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extLst>
                  <a:ext uri="{0D108BD9-81ED-4DB2-BD59-A6C34878D82A}">
                    <a16:rowId xmlns:a16="http://schemas.microsoft.com/office/drawing/2014/main" val="1536218917"/>
                  </a:ext>
                </a:extLst>
              </a:tr>
              <a:tr h="3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с. </a:t>
                      </a:r>
                      <a:r>
                        <a:rPr lang="ru-RU" sz="1800" dirty="0" err="1">
                          <a:effectLst/>
                        </a:rPr>
                        <a:t>Летниково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2114296814"/>
                  </a:ext>
                </a:extLst>
              </a:tr>
              <a:tr h="39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с. </a:t>
                      </a:r>
                      <a:r>
                        <a:rPr lang="ru-RU" sz="1800" dirty="0" smtClean="0">
                          <a:effectLst/>
                        </a:rPr>
                        <a:t>С-Ивановка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3858442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№ 1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с. Борское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extLst>
                  <a:ext uri="{0D108BD9-81ED-4DB2-BD59-A6C34878D82A}">
                    <a16:rowId xmlns:a16="http://schemas.microsoft.com/office/drawing/2014/main" val="4076239150"/>
                  </a:ext>
                </a:extLst>
              </a:tr>
              <a:tr h="45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№ 2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с. Борское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57,6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33,3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extLst>
                  <a:ext uri="{0D108BD9-81ED-4DB2-BD59-A6C34878D82A}">
                    <a16:rowId xmlns:a16="http://schemas.microsoft.com/office/drawing/2014/main" val="3304176025"/>
                  </a:ext>
                </a:extLst>
              </a:tr>
              <a:tr h="47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пос. </a:t>
                      </a:r>
                      <a:r>
                        <a:rPr lang="ru-RU" sz="1800" dirty="0" err="1" smtClean="0">
                          <a:effectLst/>
                        </a:rPr>
                        <a:t>Н.Кутулук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721854919"/>
                  </a:ext>
                </a:extLst>
              </a:tr>
              <a:tr h="690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№ 1 г. Нефтегорска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760339107"/>
                  </a:ext>
                </a:extLst>
              </a:tr>
              <a:tr h="690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№ 2 г. Нефтегорска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599736291"/>
                  </a:ext>
                </a:extLst>
              </a:tr>
              <a:tr h="690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№ 3 г. Нефтегорска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53,7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2284865038"/>
                  </a:ext>
                </a:extLst>
              </a:tr>
              <a:tr h="3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с. Богдановка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---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---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596407356"/>
                  </a:ext>
                </a:extLst>
              </a:tr>
              <a:tr h="3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с. Зуевка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2799693154"/>
                  </a:ext>
                </a:extLst>
              </a:tr>
              <a:tr h="3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ГБОУ СОШ с. Утевка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/>
                </a:tc>
                <a:extLst>
                  <a:ext uri="{0D108BD9-81ED-4DB2-BD59-A6C34878D82A}">
                    <a16:rowId xmlns:a16="http://schemas.microsoft.com/office/drawing/2014/main" val="3277891974"/>
                  </a:ext>
                </a:extLst>
              </a:tr>
              <a:tr h="335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Юго-Восточное управление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55,1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37,5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25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37,5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6" marR="46626" marT="0" marB="0" anchor="ctr"/>
                </a:tc>
                <a:extLst>
                  <a:ext uri="{0D108BD9-81ED-4DB2-BD59-A6C34878D82A}">
                    <a16:rowId xmlns:a16="http://schemas.microsoft.com/office/drawing/2014/main" val="55163473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315175" y="-352417"/>
            <a:ext cx="32822349" cy="87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608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Низкий уровень </a:t>
            </a:r>
            <a:r>
              <a:rPr lang="ru-RU" b="1" dirty="0" err="1"/>
              <a:t>обученности</a:t>
            </a:r>
            <a:r>
              <a:rPr lang="ru-RU" b="1" dirty="0"/>
              <a:t> 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43001"/>
            <a:ext cx="10584180" cy="5074919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4"/>
                </a:solidFill>
              </a:rPr>
              <a:t>Задание </a:t>
            </a:r>
            <a:r>
              <a:rPr lang="ru-RU" sz="4000" b="1" i="1" dirty="0">
                <a:solidFill>
                  <a:schemeClr val="accent4"/>
                </a:solidFill>
              </a:rPr>
              <a:t>3 и 7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dirty="0"/>
              <a:t>проверяют знание сюжета эпического, лироэпического и драматического произведений, системы персонажей, портретных черт или отдельных высказываний героев и является традиционно трудным для выпускников всех </a:t>
            </a:r>
            <a:r>
              <a:rPr lang="ru-RU" sz="4000" dirty="0" smtClean="0"/>
              <a:t>групп</a:t>
            </a:r>
            <a:r>
              <a:rPr lang="ru-RU" sz="4000" dirty="0"/>
              <a:t> </a:t>
            </a:r>
          </a:p>
          <a:p>
            <a:r>
              <a:rPr lang="ru-RU" sz="4000" i="1" dirty="0"/>
              <a:t>      </a:t>
            </a:r>
            <a:r>
              <a:rPr lang="ru-RU" sz="4000" b="1" i="1" dirty="0">
                <a:solidFill>
                  <a:schemeClr val="accent4"/>
                </a:solidFill>
              </a:rPr>
              <a:t>Задание 9  </a:t>
            </a:r>
            <a:r>
              <a:rPr lang="ru-RU" sz="4000" dirty="0"/>
              <a:t>проверяет знание названий художественных средств, использованных в тексте стихотворения</a:t>
            </a:r>
            <a:r>
              <a:rPr lang="ru-RU" sz="4000" i="1" dirty="0"/>
              <a:t>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03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" y="0"/>
            <a:ext cx="11541211" cy="657379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500" dirty="0" smtClean="0">
                <a:solidFill>
                  <a:schemeClr val="accent4"/>
                </a:solidFill>
              </a:rPr>
              <a:t>Рекомендации общеобразовательным </a:t>
            </a:r>
            <a:r>
              <a:rPr lang="ru-RU" sz="3500" dirty="0">
                <a:solidFill>
                  <a:schemeClr val="accent4"/>
                </a:solidFill>
              </a:rPr>
              <a:t>организациям:</a:t>
            </a:r>
          </a:p>
          <a:p>
            <a:r>
              <a:rPr lang="ru-RU" dirty="0"/>
              <a:t>скорректировать учебный план ОО с учетом результатов ГИА;</a:t>
            </a:r>
          </a:p>
          <a:p>
            <a:r>
              <a:rPr lang="ru-RU" dirty="0"/>
              <a:t>скорректировать календарно-тематическое планирование по русскому языку на 2023-2024 учебный год с учетом результатов ГИА;</a:t>
            </a:r>
          </a:p>
          <a:p>
            <a:r>
              <a:rPr lang="ru-RU" dirty="0"/>
              <a:t>направить учителей на курсы повышения квалификации в соответствии с выявленными профессиональными дефицитами;</a:t>
            </a:r>
          </a:p>
          <a:p>
            <a:r>
              <a:rPr lang="ru-RU" dirty="0"/>
              <a:t>информировать родительскую общественность о результатах и проблемных аспектах сдачи ЕГЭ; </a:t>
            </a:r>
          </a:p>
          <a:p>
            <a:r>
              <a:rPr lang="ru-RU" dirty="0"/>
              <a:t>использовать в работе информационно-методическое письмо «О преподавании русского языка в общеобразовательных организациях Самарской области в 2023-2024 учебном году»; </a:t>
            </a:r>
          </a:p>
          <a:p>
            <a:r>
              <a:rPr lang="ru-RU" dirty="0"/>
              <a:t>проводить внутренний мониторинг уровня всех обучающихся по русскому языку, начиная с 10 класса; </a:t>
            </a:r>
          </a:p>
          <a:p>
            <a:r>
              <a:rPr lang="ru-RU" dirty="0"/>
              <a:t>продолжить работу по подготовке учащихся 11-х классов к участию в школьном и иных этапах всероссийской олимпиады школьников по русскому языку.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79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5"/>
                </a:solidFill>
              </a:rPr>
              <a:t/>
            </a:r>
            <a:br>
              <a:rPr lang="ru-RU" sz="6000" b="1" dirty="0" smtClean="0">
                <a:solidFill>
                  <a:schemeClr val="accent5"/>
                </a:solidFill>
              </a:rPr>
            </a:br>
            <a:r>
              <a:rPr lang="ru-RU" sz="6000" b="1" dirty="0">
                <a:solidFill>
                  <a:schemeClr val="accent5"/>
                </a:solidFill>
              </a:rPr>
              <a:t/>
            </a:r>
            <a:br>
              <a:rPr lang="ru-RU" sz="6000" b="1" dirty="0">
                <a:solidFill>
                  <a:schemeClr val="accent5"/>
                </a:solidFill>
              </a:rPr>
            </a:br>
            <a:r>
              <a:rPr lang="ru-RU" sz="6000" b="1" dirty="0" smtClean="0">
                <a:solidFill>
                  <a:schemeClr val="accent5"/>
                </a:solidFill>
              </a:rPr>
              <a:t/>
            </a:r>
            <a:br>
              <a:rPr lang="ru-RU" sz="6000" b="1" dirty="0" smtClean="0">
                <a:solidFill>
                  <a:schemeClr val="accent5"/>
                </a:solidFill>
              </a:rPr>
            </a:br>
            <a:r>
              <a:rPr lang="ru-RU" sz="6000" b="1" dirty="0" smtClean="0">
                <a:solidFill>
                  <a:schemeClr val="accent5"/>
                </a:solidFill>
              </a:rPr>
              <a:t>Творческих успехов и желаемых результатов в новом учебном году!</a:t>
            </a:r>
            <a:endParaRPr lang="ru-RU" sz="60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5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Диаграмма распределения первичных баллов участников ОГЭ по </a:t>
            </a:r>
            <a:r>
              <a:rPr lang="ru-RU" b="1" dirty="0" smtClean="0"/>
              <a:t>предмету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526874"/>
              </p:ext>
            </p:extLst>
          </p:nvPr>
        </p:nvGraphicFramePr>
        <p:xfrm>
          <a:off x="972456" y="2601006"/>
          <a:ext cx="9924141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40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ОГЭ по АТЕ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200821"/>
              </p:ext>
            </p:extLst>
          </p:nvPr>
        </p:nvGraphicFramePr>
        <p:xfrm>
          <a:off x="827314" y="2144681"/>
          <a:ext cx="10508345" cy="3599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681">
                  <a:extLst>
                    <a:ext uri="{9D8B030D-6E8A-4147-A177-3AD203B41FA5}">
                      <a16:colId xmlns:a16="http://schemas.microsoft.com/office/drawing/2014/main" val="1230143358"/>
                    </a:ext>
                  </a:extLst>
                </a:gridCol>
                <a:gridCol w="1018800">
                  <a:extLst>
                    <a:ext uri="{9D8B030D-6E8A-4147-A177-3AD203B41FA5}">
                      <a16:colId xmlns:a16="http://schemas.microsoft.com/office/drawing/2014/main" val="3316999719"/>
                    </a:ext>
                  </a:extLst>
                </a:gridCol>
                <a:gridCol w="1018800">
                  <a:extLst>
                    <a:ext uri="{9D8B030D-6E8A-4147-A177-3AD203B41FA5}">
                      <a16:colId xmlns:a16="http://schemas.microsoft.com/office/drawing/2014/main" val="1248407263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837551612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2574865731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3444438379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56121087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17112590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961358413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3978296478"/>
                    </a:ext>
                  </a:extLst>
                </a:gridCol>
                <a:gridCol w="749383">
                  <a:extLst>
                    <a:ext uri="{9D8B030D-6E8A-4147-A177-3AD203B41FA5}">
                      <a16:colId xmlns:a16="http://schemas.microsoft.com/office/drawing/2014/main" val="163248015"/>
                    </a:ext>
                  </a:extLst>
                </a:gridCol>
              </a:tblGrid>
              <a:tr h="771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АТЕ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Всего участников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Участников с ОВЗ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«2»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«3»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«4»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«5»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25890"/>
                  </a:ext>
                </a:extLst>
              </a:tr>
              <a:tr h="512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чел.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чел.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чел.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чел.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866296"/>
                  </a:ext>
                </a:extLst>
              </a:tr>
              <a:tr h="771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м.р. Алексеевский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64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15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23,4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30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46,9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19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29,6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458603"/>
                  </a:ext>
                </a:extLst>
              </a:tr>
              <a:tr h="771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м.р. Борский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199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11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51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25,6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91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45,7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57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28,6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491800"/>
                  </a:ext>
                </a:extLst>
              </a:tr>
              <a:tr h="771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м.р. Нефтегорский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276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0,4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56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20,3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125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45,2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94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34,0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04789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846987" y="0"/>
            <a:ext cx="201640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255348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Динамика результатов ОГЭ по предмету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7868"/>
              </p:ext>
            </p:extLst>
          </p:nvPr>
        </p:nvGraphicFramePr>
        <p:xfrm>
          <a:off x="1295402" y="2285999"/>
          <a:ext cx="9334497" cy="36781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80813">
                  <a:extLst>
                    <a:ext uri="{9D8B030D-6E8A-4147-A177-3AD203B41FA5}">
                      <a16:colId xmlns:a16="http://schemas.microsoft.com/office/drawing/2014/main" val="2274304859"/>
                    </a:ext>
                  </a:extLst>
                </a:gridCol>
                <a:gridCol w="1156338">
                  <a:extLst>
                    <a:ext uri="{9D8B030D-6E8A-4147-A177-3AD203B41FA5}">
                      <a16:colId xmlns:a16="http://schemas.microsoft.com/office/drawing/2014/main" val="2044214906"/>
                    </a:ext>
                  </a:extLst>
                </a:gridCol>
                <a:gridCol w="2128333">
                  <a:extLst>
                    <a:ext uri="{9D8B030D-6E8A-4147-A177-3AD203B41FA5}">
                      <a16:colId xmlns:a16="http://schemas.microsoft.com/office/drawing/2014/main" val="2256953497"/>
                    </a:ext>
                  </a:extLst>
                </a:gridCol>
                <a:gridCol w="1776403">
                  <a:extLst>
                    <a:ext uri="{9D8B030D-6E8A-4147-A177-3AD203B41FA5}">
                      <a16:colId xmlns:a16="http://schemas.microsoft.com/office/drawing/2014/main" val="263550796"/>
                    </a:ext>
                  </a:extLst>
                </a:gridCol>
                <a:gridCol w="1692610">
                  <a:extLst>
                    <a:ext uri="{9D8B030D-6E8A-4147-A177-3AD203B41FA5}">
                      <a16:colId xmlns:a16="http://schemas.microsoft.com/office/drawing/2014/main" val="3245363194"/>
                    </a:ext>
                  </a:extLst>
                </a:gridCol>
              </a:tblGrid>
              <a:tr h="61939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b="1" dirty="0">
                          <a:effectLst/>
                        </a:rPr>
                        <a:t>2022 г.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b="1" dirty="0">
                          <a:effectLst/>
                        </a:rPr>
                        <a:t>2023 г.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114511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b="1" dirty="0">
                          <a:effectLst/>
                        </a:rPr>
                        <a:t>чел.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b="1">
                          <a:effectLst/>
                        </a:rPr>
                        <a:t>%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b="1" dirty="0">
                          <a:effectLst/>
                        </a:rPr>
                        <a:t>чел.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3200" b="1" dirty="0">
                          <a:effectLst/>
                        </a:rPr>
                        <a:t>%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411459"/>
                  </a:ext>
                </a:extLst>
              </a:tr>
              <a:tr h="6397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Получили «2»</a:t>
                      </a:r>
                      <a:endParaRPr lang="ru-RU" sz="2800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1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0,2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81635"/>
                  </a:ext>
                </a:extLst>
              </a:tr>
              <a:tr h="6193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Получили</a:t>
                      </a:r>
                      <a:r>
                        <a:rPr lang="ru-RU" sz="2800" baseline="0" dirty="0" smtClean="0"/>
                        <a:t> «3»</a:t>
                      </a:r>
                      <a:endParaRPr lang="ru-RU" sz="2800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82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16,6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122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22,6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215985"/>
                  </a:ext>
                </a:extLst>
              </a:tr>
              <a:tr h="6193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Получили «4»</a:t>
                      </a:r>
                      <a:endParaRPr lang="ru-RU" sz="2800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248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50,1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246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45,6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8045303"/>
                  </a:ext>
                </a:extLst>
              </a:tr>
              <a:tr h="6193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Получили «5»</a:t>
                      </a:r>
                      <a:endParaRPr lang="ru-RU" sz="2800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165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33,3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>
                          <a:effectLst/>
                        </a:rPr>
                        <a:t>170</a:t>
                      </a:r>
                      <a:endParaRPr lang="ru-RU" sz="3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b="1" dirty="0">
                          <a:effectLst/>
                        </a:rPr>
                        <a:t>31,5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76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1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11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Низкий уровень </a:t>
            </a:r>
            <a:r>
              <a:rPr lang="ru-RU" b="1" dirty="0" err="1" smtClean="0"/>
              <a:t>обученности</a:t>
            </a:r>
            <a:r>
              <a:rPr lang="ru-RU" b="1" dirty="0" smtClean="0"/>
              <a:t> (до 50%)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45733"/>
            <a:ext cx="9601195" cy="4301067"/>
          </a:xfrm>
        </p:spPr>
        <p:txBody>
          <a:bodyPr>
            <a:normAutofit/>
          </a:bodyPr>
          <a:lstStyle/>
          <a:p>
            <a:pPr indent="34226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NewRomanPSMT"/>
                <a:ea typeface="Calibri" panose="020F0502020204030204" pitchFamily="34" charset="0"/>
              </a:rPr>
              <a:t>Задание </a:t>
            </a:r>
            <a:r>
              <a:rPr lang="ru-RU" b="1" i="1" dirty="0">
                <a:solidFill>
                  <a:schemeClr val="accent2"/>
                </a:solidFill>
                <a:latin typeface="TimesNewRomanPSMT"/>
                <a:ea typeface="Calibri" panose="020F0502020204030204" pitchFamily="34" charset="0"/>
              </a:rPr>
              <a:t>2</a:t>
            </a:r>
            <a:r>
              <a:rPr lang="ru-RU" i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</a:rPr>
              <a:t>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Предложение. Грамматическая (предикативная) основа предложения. Синтаксический анализ простого предложения. Синтаксический анализ сложного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предложения)до 50% </a:t>
            </a:r>
          </a:p>
          <a:p>
            <a:pPr indent="34226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(Знаки препинания между подлежащим и сказуемым. Знаки препинания в простом осложнённом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предложении, с обособленными членами предложения, ССП, СПП, БСП.</a:t>
            </a:r>
          </a:p>
          <a:p>
            <a:pPr indent="34226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.(Орфограмма. Орфографический анализ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92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Достаточный уровень </a:t>
            </a:r>
            <a:r>
              <a:rPr lang="ru-RU" b="1" dirty="0" err="1" smtClean="0"/>
              <a:t>обученности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58533"/>
            <a:ext cx="9931399" cy="3556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Задание 1</a:t>
            </a:r>
            <a:r>
              <a:rPr lang="ru-RU" b="1" dirty="0">
                <a:solidFill>
                  <a:schemeClr val="accent2"/>
                </a:solidFill>
              </a:rPr>
              <a:t>.</a:t>
            </a:r>
            <a:r>
              <a:rPr lang="ru-RU" b="1" dirty="0"/>
              <a:t> Написанию сжатого изложения. </a:t>
            </a:r>
            <a:r>
              <a:rPr lang="ru-RU" b="1" dirty="0" smtClean="0"/>
              <a:t>- </a:t>
            </a:r>
            <a:r>
              <a:rPr lang="ru-RU" b="1" dirty="0">
                <a:solidFill>
                  <a:schemeClr val="accent2"/>
                </a:solidFill>
              </a:rPr>
              <a:t>93,6 % обучающихся</a:t>
            </a:r>
            <a:r>
              <a:rPr lang="ru-RU" b="1" dirty="0"/>
              <a:t>.  </a:t>
            </a:r>
          </a:p>
          <a:p>
            <a:r>
              <a:rPr lang="ru-RU" b="1" i="1" dirty="0">
                <a:solidFill>
                  <a:schemeClr val="accent2"/>
                </a:solidFill>
              </a:rPr>
              <a:t>Задание 8.</a:t>
            </a:r>
            <a:r>
              <a:rPr lang="ru-RU" b="1" dirty="0"/>
              <a:t> Формирование навыков проведения различных видов анализа слова (фонетического, морфемного, словообразовательного, лексического, морфологического</a:t>
            </a:r>
            <a:r>
              <a:rPr lang="ru-RU" b="1" dirty="0" smtClean="0"/>
              <a:t>)- </a:t>
            </a:r>
            <a:r>
              <a:rPr lang="ru-RU" b="1" dirty="0">
                <a:solidFill>
                  <a:schemeClr val="accent2"/>
                </a:solidFill>
              </a:rPr>
              <a:t>79,2 % обучающихся</a:t>
            </a:r>
            <a:r>
              <a:rPr lang="ru-RU" b="1" dirty="0"/>
              <a:t>.</a:t>
            </a:r>
          </a:p>
          <a:p>
            <a:r>
              <a:rPr lang="ru-RU" b="1" i="1" dirty="0">
                <a:solidFill>
                  <a:schemeClr val="accent2"/>
                </a:solidFill>
              </a:rPr>
              <a:t>Задание 9.</a:t>
            </a:r>
            <a:r>
              <a:rPr lang="ru-RU" b="1" dirty="0"/>
              <a:t> Создание текстов различных стилей и функционально-смысловых типов речи с соблюдение лексических и грамматических норм языка – </a:t>
            </a:r>
            <a:r>
              <a:rPr lang="ru-RU" b="1" dirty="0">
                <a:solidFill>
                  <a:schemeClr val="accent2"/>
                </a:solidFill>
              </a:rPr>
              <a:t>93,5 % обучающихся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41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8935"/>
          </a:xfrm>
        </p:spPr>
        <p:txBody>
          <a:bodyPr/>
          <a:lstStyle/>
          <a:p>
            <a:r>
              <a:rPr lang="ru-RU" b="1" dirty="0" smtClean="0"/>
              <a:t>Результаты ОГЭ по литературе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56229"/>
              </p:ext>
            </p:extLst>
          </p:nvPr>
        </p:nvGraphicFramePr>
        <p:xfrm>
          <a:off x="778934" y="2404533"/>
          <a:ext cx="10583334" cy="3657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498">
                  <a:extLst>
                    <a:ext uri="{9D8B030D-6E8A-4147-A177-3AD203B41FA5}">
                      <a16:colId xmlns:a16="http://schemas.microsoft.com/office/drawing/2014/main" val="1439614821"/>
                    </a:ext>
                  </a:extLst>
                </a:gridCol>
                <a:gridCol w="1026954">
                  <a:extLst>
                    <a:ext uri="{9D8B030D-6E8A-4147-A177-3AD203B41FA5}">
                      <a16:colId xmlns:a16="http://schemas.microsoft.com/office/drawing/2014/main" val="1966922692"/>
                    </a:ext>
                  </a:extLst>
                </a:gridCol>
                <a:gridCol w="1026954">
                  <a:extLst>
                    <a:ext uri="{9D8B030D-6E8A-4147-A177-3AD203B41FA5}">
                      <a16:colId xmlns:a16="http://schemas.microsoft.com/office/drawing/2014/main" val="1070334085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2237833398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2114074250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3616308378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1393580522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1043094650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4135504447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80888820"/>
                    </a:ext>
                  </a:extLst>
                </a:gridCol>
                <a:gridCol w="754241">
                  <a:extLst>
                    <a:ext uri="{9D8B030D-6E8A-4147-A177-3AD203B41FA5}">
                      <a16:colId xmlns:a16="http://schemas.microsoft.com/office/drawing/2014/main" val="2499175546"/>
                    </a:ext>
                  </a:extLst>
                </a:gridCol>
              </a:tblGrid>
              <a:tr h="7840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АТЕ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Всего участников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Участников с ОВЗ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«2»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«3»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«4»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«5»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879785"/>
                  </a:ext>
                </a:extLst>
              </a:tr>
              <a:tr h="521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чел.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чел.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чел.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чел.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601786"/>
                  </a:ext>
                </a:extLst>
              </a:tr>
              <a:tr h="784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м.р. Алексеевский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100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029530"/>
                  </a:ext>
                </a:extLst>
              </a:tr>
              <a:tr h="784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м.р. Борский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4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1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25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3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75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744000"/>
                  </a:ext>
                </a:extLst>
              </a:tr>
              <a:tr h="784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м.р. Нефтегорский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3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0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</a:rPr>
                        <a:t>3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100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286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3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312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Достаточный и высокий уровень </a:t>
            </a:r>
            <a:r>
              <a:rPr lang="ru-RU" sz="3600" b="1" dirty="0" err="1" smtClean="0"/>
              <a:t>обученности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477" y="1705708"/>
            <a:ext cx="10498015" cy="4170161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u="sng" dirty="0">
                <a:solidFill>
                  <a:schemeClr val="accent2"/>
                </a:solidFill>
              </a:rPr>
              <a:t>Задания базового уровня</a:t>
            </a:r>
            <a:endParaRPr lang="ru-RU" sz="3300" b="1" dirty="0">
              <a:solidFill>
                <a:schemeClr val="accent2"/>
              </a:solidFill>
            </a:endParaRPr>
          </a:p>
          <a:p>
            <a:r>
              <a:rPr lang="ru-RU" b="1" i="1" dirty="0">
                <a:solidFill>
                  <a:schemeClr val="accent2"/>
                </a:solidFill>
              </a:rPr>
              <a:t>Задание 1</a:t>
            </a:r>
            <a:r>
              <a:rPr lang="ru-RU" i="1" dirty="0"/>
              <a:t>.</a:t>
            </a:r>
            <a:r>
              <a:rPr lang="ru-RU" dirty="0"/>
              <a:t> Развёрнутые рассуждения: о тематике и проблематике фрагмента эпического (или драматического, или лироэпического произведения), его принадлежности к конкретной части (главе</a:t>
            </a:r>
            <a:r>
              <a:rPr lang="ru-RU" dirty="0" smtClean="0"/>
              <a:t>) </a:t>
            </a:r>
            <a:r>
              <a:rPr lang="ru-RU" dirty="0"/>
              <a:t>– 89,5%</a:t>
            </a:r>
          </a:p>
          <a:p>
            <a:r>
              <a:rPr lang="ru-RU" b="1" i="1" dirty="0">
                <a:solidFill>
                  <a:schemeClr val="accent2"/>
                </a:solidFill>
              </a:rPr>
              <a:t>Задание 3.</a:t>
            </a:r>
            <a:r>
              <a:rPr lang="ru-RU" dirty="0"/>
              <a:t> Развёрнутое рассуждение о тематике, проблематике, лирическом герое, об образах стихотворения (или басни, или баллады</a:t>
            </a:r>
            <a:r>
              <a:rPr lang="ru-RU" dirty="0" smtClean="0"/>
              <a:t>)-91,6</a:t>
            </a:r>
            <a:r>
              <a:rPr lang="ru-RU" dirty="0"/>
              <a:t>%</a:t>
            </a:r>
          </a:p>
          <a:p>
            <a:r>
              <a:rPr lang="ru-RU" sz="3300" b="1" u="sng" dirty="0">
                <a:solidFill>
                  <a:schemeClr val="accent2"/>
                </a:solidFill>
              </a:rPr>
              <a:t>Задание повышенного уровня сложности</a:t>
            </a:r>
            <a:endParaRPr lang="ru-RU" sz="3300" b="1" dirty="0">
              <a:solidFill>
                <a:schemeClr val="accent2"/>
              </a:solidFill>
            </a:endParaRPr>
          </a:p>
          <a:p>
            <a:r>
              <a:rPr lang="ru-RU" b="1" i="1" dirty="0">
                <a:solidFill>
                  <a:schemeClr val="accent2"/>
                </a:solidFill>
              </a:rPr>
              <a:t>Задание 4</a:t>
            </a:r>
            <a:r>
              <a:rPr lang="ru-RU" i="1" dirty="0"/>
              <a:t>.</a:t>
            </a:r>
            <a:r>
              <a:rPr lang="ru-RU" dirty="0"/>
              <a:t> Развёрнутое сопоставление анализируемого произведения (лирического стихотворения, или басни, или баллады) с художественным текстом, приведённым для сопоставления </a:t>
            </a:r>
            <a:r>
              <a:rPr lang="ru-RU" dirty="0" smtClean="0"/>
              <a:t>-93,7</a:t>
            </a:r>
            <a:r>
              <a:rPr lang="ru-RU" dirty="0"/>
              <a:t>%</a:t>
            </a:r>
          </a:p>
          <a:p>
            <a:r>
              <a:rPr lang="ru-RU" sz="3200" b="1" u="sng" dirty="0">
                <a:solidFill>
                  <a:schemeClr val="accent2"/>
                </a:solidFill>
              </a:rPr>
              <a:t>Задние высокого уровня сложности </a:t>
            </a:r>
            <a:endParaRPr lang="ru-RU" sz="3200" b="1" dirty="0">
              <a:solidFill>
                <a:schemeClr val="accent2"/>
              </a:solidFill>
            </a:endParaRPr>
          </a:p>
          <a:p>
            <a:r>
              <a:rPr lang="ru-RU" b="1" i="1" dirty="0">
                <a:solidFill>
                  <a:schemeClr val="accent2"/>
                </a:solidFill>
              </a:rPr>
              <a:t>Задание 5</a:t>
            </a:r>
            <a:r>
              <a:rPr lang="ru-RU" i="1" dirty="0"/>
              <a:t>.</a:t>
            </a:r>
            <a:r>
              <a:rPr lang="ru-RU" dirty="0"/>
              <a:t> Осмысление проблематики и своеобразия художественной формы изученного литературного произведения (произведений</a:t>
            </a:r>
            <a:r>
              <a:rPr lang="ru-RU" dirty="0" smtClean="0"/>
              <a:t>)-76,6</a:t>
            </a:r>
            <a:r>
              <a:rPr lang="ru-RU" dirty="0"/>
              <a:t>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190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318</TotalTime>
  <Words>1697</Words>
  <Application>Microsoft Office PowerPoint</Application>
  <PresentationFormat>Широкоэкранный</PresentationFormat>
  <Paragraphs>754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Cambria</vt:lpstr>
      <vt:lpstr>Garamond</vt:lpstr>
      <vt:lpstr>Times New Roman</vt:lpstr>
      <vt:lpstr>TimesNewRomanPSMT</vt:lpstr>
      <vt:lpstr>Натуральные материалы</vt:lpstr>
      <vt:lpstr>Результаты ОГЭ –2023</vt:lpstr>
      <vt:lpstr> Количество участников ОГЭ по учебному предмету</vt:lpstr>
      <vt:lpstr>Диаграмма распределения первичных баллов участников ОГЭ по предмету</vt:lpstr>
      <vt:lpstr>Результаты ОГЭ по АТЕ </vt:lpstr>
      <vt:lpstr>Динамика результатов ОГЭ по предмету </vt:lpstr>
      <vt:lpstr>Низкий уровень обученности (до 50%) </vt:lpstr>
      <vt:lpstr>Достаточный уровень обученности</vt:lpstr>
      <vt:lpstr>Результаты ОГЭ по литературе</vt:lpstr>
      <vt:lpstr>Достаточный и высокий уровень обученности</vt:lpstr>
      <vt:lpstr>Результаты ГИА по русскому языку –2023</vt:lpstr>
      <vt:lpstr>Количество участников ЕГЭ по русскому языку</vt:lpstr>
      <vt:lpstr>Диаграмма распределения тестовых баллов по предмету в 2023 г.</vt:lpstr>
      <vt:lpstr>Динамика результатов ЕГЭ по предмету</vt:lpstr>
      <vt:lpstr> </vt:lpstr>
      <vt:lpstr>Презентация PowerPoint</vt:lpstr>
      <vt:lpstr>Презентация PowerPoint</vt:lpstr>
      <vt:lpstr>Результаты ГИА по литературе –2023</vt:lpstr>
      <vt:lpstr>Количество участников ЕГЭ по предмету</vt:lpstr>
      <vt:lpstr>Динамика результатов ЕГЭ</vt:lpstr>
      <vt:lpstr>Презентация PowerPoint</vt:lpstr>
      <vt:lpstr>Презентация PowerPoint</vt:lpstr>
      <vt:lpstr>Низкий уровень обученности : </vt:lpstr>
      <vt:lpstr>Презентация PowerPoint</vt:lpstr>
      <vt:lpstr>   Творческих успехов и желаемых результатов в новом учебном году!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23</cp:revision>
  <dcterms:created xsi:type="dcterms:W3CDTF">2023-07-25T05:58:02Z</dcterms:created>
  <dcterms:modified xsi:type="dcterms:W3CDTF">2023-08-27T15:01:38Z</dcterms:modified>
</cp:coreProperties>
</file>