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57" r:id="rId2"/>
    <p:sldId id="310" r:id="rId3"/>
    <p:sldId id="306" r:id="rId4"/>
    <p:sldId id="307" r:id="rId5"/>
    <p:sldId id="308" r:id="rId6"/>
    <p:sldId id="309" r:id="rId7"/>
    <p:sldId id="296" r:id="rId8"/>
    <p:sldId id="297" r:id="rId9"/>
    <p:sldId id="298" r:id="rId10"/>
    <p:sldId id="299" r:id="rId11"/>
    <p:sldId id="300" r:id="rId12"/>
    <p:sldId id="301" r:id="rId13"/>
    <p:sldId id="311" r:id="rId14"/>
    <p:sldId id="29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71BE5-96A3-4015-9946-3CE9AC64C66C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06B0F-5200-49E9-B071-6E70894237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17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26EAC1-459E-4C8B-86F6-AAE91E3AD12D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89A6-20DE-497A-BDCF-24078287A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043608" y="404665"/>
            <a:ext cx="68407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 smtClean="0">
                <a:solidFill>
                  <a:srgbClr val="FF0000"/>
                </a:solidFill>
              </a:rPr>
              <a:t>Анализ результатов тренировочного тестирования по биологии учащихся 11 классов общеобразовательных учреждений Юго-Восточного округа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3B3B3B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214810" y="4143380"/>
            <a:ext cx="4158976" cy="1643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Андреянов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Сергей Владимирович, учитель химии и биологии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с. Петровка</a:t>
            </a: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285860"/>
          <a:ext cx="8215369" cy="4183761"/>
        </p:xfrm>
        <a:graphic>
          <a:graphicData uri="http://schemas.openxmlformats.org/drawingml/2006/table">
            <a:tbl>
              <a:tblPr/>
              <a:tblGrid>
                <a:gridCol w="1301314"/>
                <a:gridCol w="3215495"/>
                <a:gridCol w="1726871"/>
                <a:gridCol w="1971689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Грибы. Растения. Животные.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Основные систематические категории, их соподчинённость.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13.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Задание с рисунком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Организм человека. </a:t>
                      </a:r>
                      <a:r>
                        <a:rPr lang="ru-RU" sz="1600" i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</a:t>
                      </a:r>
                      <a:endParaRPr lang="ru-RU" sz="16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15.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02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571480"/>
          <a:ext cx="8215372" cy="5327904"/>
        </p:xfrm>
        <a:graphic>
          <a:graphicData uri="http://schemas.openxmlformats.org/drawingml/2006/table">
            <a:tbl>
              <a:tblPr/>
              <a:tblGrid>
                <a:gridCol w="1301315"/>
                <a:gridCol w="3215496"/>
                <a:gridCol w="1726871"/>
                <a:gridCol w="1971690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Эволюция живой природы.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(работа с текстом)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Экосистемы и присущие им закономерности. Биосфера.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19.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Эволюция живой природы. Происхождение человека. Экосистемы и присущие им закономерности. Биосфера.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 (без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20.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Общебиологические закономерности. Человек и его здоровье.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Работа с таблицей (с рисунком и 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6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500042"/>
          <a:ext cx="8286807" cy="4396740"/>
        </p:xfrm>
        <a:graphic>
          <a:graphicData uri="http://schemas.openxmlformats.org/drawingml/2006/table">
            <a:tbl>
              <a:tblPr/>
              <a:tblGrid>
                <a:gridCol w="1312630"/>
                <a:gridCol w="3243456"/>
                <a:gridCol w="1741887"/>
                <a:gridCol w="1988834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21.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Анализ экспертных данных, в табличной или графической форме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Применение биологических знаний в практических ситуациях, анализ экспериментальных данных (методология эксперимента)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Применение биологических знаний в практических ситуациях, анализ экспериментальных данных (выводы по результатам эксперимента и прогнозы)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Задание с изображением биологического объекта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и применение знаний о человеке и многообразии организмов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65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785794"/>
          <a:ext cx="8215369" cy="3577971"/>
        </p:xfrm>
        <a:graphic>
          <a:graphicData uri="http://schemas.openxmlformats.org/drawingml/2006/table">
            <a:tbl>
              <a:tblPr/>
              <a:tblGrid>
                <a:gridCol w="1301314"/>
                <a:gridCol w="3215495"/>
                <a:gridCol w="1726871"/>
                <a:gridCol w="1971689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и применение знаний по общей биологии (клетке, организму, эволюции органического мира и экологических закономерностях)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задач по цитологии и эволюции органического мира на применение знаний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задач по генетике на применение знаний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итогам методического анализа результатов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Учителям-предметникам организовать всестороннюю помощь, способствующую повышению качества подготовки обучающихся: групповые консультации, групповая и индивидуальная работа во внеурочное время и т. д.</a:t>
            </a:r>
          </a:p>
          <a:p>
            <a:pPr lvl="0"/>
            <a:r>
              <a:rPr lang="ru-RU" dirty="0"/>
              <a:t>Вести постоянный анализ результатов </a:t>
            </a:r>
            <a:r>
              <a:rPr lang="ru-RU" i="1" dirty="0"/>
              <a:t>тренировочных работ</a:t>
            </a:r>
            <a:r>
              <a:rPr lang="ru-RU" dirty="0"/>
              <a:t> с целью определения типичных ошибок и их ликвидации. Использовать методические приемы, повышающие эффективность подготовки.</a:t>
            </a:r>
          </a:p>
          <a:p>
            <a:pPr lvl="0"/>
            <a:r>
              <a:rPr lang="ru-RU" dirty="0"/>
              <a:t>Уделить особое внимание слабоуспевающим обучающимся и поставить их на постоянный контроль со стороны учителя.</a:t>
            </a:r>
          </a:p>
          <a:p>
            <a:r>
              <a:rPr lang="ru-RU" dirty="0" smtClean="0"/>
              <a:t>Учителям-предметникам </a:t>
            </a:r>
            <a:r>
              <a:rPr lang="ru-RU" dirty="0"/>
              <a:t>обратить внимание на выполнение требований к уровню подготовки выпускников по предметам и критерии оценивания работ обучающихся, объективно оценивать   устные ответы и письменные работы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xmlns="" val="29648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857364"/>
            <a:ext cx="7929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36 баллов</a:t>
            </a:r>
            <a:r>
              <a:rPr lang="ru-RU" sz="2800" dirty="0" smtClean="0"/>
              <a:t> — минимальный порог ЕГЭ по биологии для получения аттестата в 2026 году.</a:t>
            </a:r>
          </a:p>
          <a:p>
            <a:r>
              <a:rPr lang="ru-RU" sz="2800" dirty="0" smtClean="0"/>
              <a:t>Для поступления в вузы, подведомственные Министерству образования и науки, минимальный балл по биологии в 2026 году —  </a:t>
            </a:r>
            <a:r>
              <a:rPr lang="ru-RU" sz="2800" b="1" dirty="0" smtClean="0"/>
              <a:t>40 баллов</a:t>
            </a:r>
            <a:r>
              <a:rPr lang="ru-RU" sz="2800" dirty="0" smtClean="0"/>
              <a:t> (утверждён приказом </a:t>
            </a:r>
            <a:r>
              <a:rPr lang="ru-RU" sz="2800" dirty="0" err="1" smtClean="0"/>
              <a:t>Минобрнауки</a:t>
            </a:r>
            <a:r>
              <a:rPr lang="ru-RU" sz="2800" dirty="0" smtClean="0"/>
              <a:t> от 14.11.2025 №881).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357166"/>
            <a:ext cx="84296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Минимальный порог баллов</a:t>
            </a:r>
            <a:endParaRPr lang="ru-RU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472" y="0"/>
            <a:ext cx="8229600" cy="8572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Статистика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857232"/>
          <a:ext cx="8358246" cy="5576810"/>
        </p:xfrm>
        <a:graphic>
          <a:graphicData uri="http://schemas.openxmlformats.org/drawingml/2006/table">
            <a:tbl>
              <a:tblPr/>
              <a:tblGrid>
                <a:gridCol w="2000264"/>
                <a:gridCol w="642942"/>
                <a:gridCol w="1785950"/>
                <a:gridCol w="2143140"/>
                <a:gridCol w="1785950"/>
              </a:tblGrid>
              <a:tr h="66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 Алексеевка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Гниломедова Анна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Сурков Максим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с.Герасимовка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Синичкина 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1 с.Борское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Баранкулова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Анастасия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Горина София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Овчинникова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Юлия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Копылова Любовь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357166"/>
          <a:ext cx="8358246" cy="5576810"/>
        </p:xfrm>
        <a:graphic>
          <a:graphicData uri="http://schemas.openxmlformats.org/drawingml/2006/table">
            <a:tbl>
              <a:tblPr/>
              <a:tblGrid>
                <a:gridCol w="2000264"/>
                <a:gridCol w="642942"/>
                <a:gridCol w="1785950"/>
                <a:gridCol w="2143140"/>
                <a:gridCol w="1785950"/>
              </a:tblGrid>
              <a:tr h="66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2 с.Борское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Гульдерова Виктория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Петровичев Максим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1236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1 г.Нефтегорска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Алишеров Абдуллох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Родионова Александра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Симонова Валерия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Стаценко Виктория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18,75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857232"/>
          <a:ext cx="8358246" cy="3824210"/>
        </p:xfrm>
        <a:graphic>
          <a:graphicData uri="http://schemas.openxmlformats.org/drawingml/2006/table">
            <a:tbl>
              <a:tblPr/>
              <a:tblGrid>
                <a:gridCol w="2000264"/>
                <a:gridCol w="642942"/>
                <a:gridCol w="1785950"/>
                <a:gridCol w="2143140"/>
                <a:gridCol w="1785950"/>
              </a:tblGrid>
              <a:tr h="66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2 г.Нефтегорска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Архипов Диниил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Дьяконова Милана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Макаров Родион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Сывороткина Елизавета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229630"/>
          <a:ext cx="8358246" cy="6628370"/>
        </p:xfrm>
        <a:graphic>
          <a:graphicData uri="http://schemas.openxmlformats.org/drawingml/2006/table">
            <a:tbl>
              <a:tblPr/>
              <a:tblGrid>
                <a:gridCol w="2000264"/>
                <a:gridCol w="642942"/>
                <a:gridCol w="1785950"/>
                <a:gridCol w="2143140"/>
                <a:gridCol w="1785950"/>
              </a:tblGrid>
              <a:tr h="66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3 г.Нефтегорска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Байгутов Денис Анатольевич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Десятова Мария Максимовна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Мамонтова Ирина Ивановна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Рубцова Вероника Денисовна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Скорнякова Полина Николаевна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с.Богдановка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Баякишева Диана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Статистика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90168500"/>
              </p:ext>
            </p:extLst>
          </p:nvPr>
        </p:nvGraphicFramePr>
        <p:xfrm>
          <a:off x="571472" y="857233"/>
          <a:ext cx="8208913" cy="3352800"/>
        </p:xfrm>
        <a:graphic>
          <a:graphicData uri="http://schemas.openxmlformats.org/drawingml/2006/table">
            <a:tbl>
              <a:tblPr firstRow="1" firstCol="1" bandRow="1"/>
              <a:tblGrid>
                <a:gridCol w="3357570"/>
                <a:gridCol w="1338243"/>
                <a:gridCol w="1695449"/>
                <a:gridCol w="1817651"/>
              </a:tblGrid>
              <a:tr h="27214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ГБОУ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оличество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Первичный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Тестовый</a:t>
                      </a:r>
                      <a:r>
                        <a:rPr lang="ru-RU" sz="20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балл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с.Алексеевка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25,5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с.Герасимовка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1 с.Борское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23,5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46,3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с.Борское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№1 г.Нефтегорска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18,75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42,5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г. 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3 г. 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57,4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с.Богдановка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ОКРУГ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26,57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53,61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74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Статистический анализ выполнения заданий КИМ </a:t>
            </a:r>
            <a:r>
              <a:rPr lang="ru-RU" sz="3600" b="1" dirty="0" smtClean="0">
                <a:solidFill>
                  <a:srgbClr val="C00000"/>
                </a:solidFill>
              </a:rPr>
              <a:t>ЕГЭ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928670"/>
          <a:ext cx="8286808" cy="5888736"/>
        </p:xfrm>
        <a:graphic>
          <a:graphicData uri="http://schemas.openxmlformats.org/drawingml/2006/table">
            <a:tbl>
              <a:tblPr/>
              <a:tblGrid>
                <a:gridCol w="1312630"/>
                <a:gridCol w="3243457"/>
                <a:gridCol w="1741886"/>
                <a:gridCol w="1988835"/>
              </a:tblGrid>
              <a:tr h="835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Средний процент выполнения задания </a:t>
                      </a:r>
                      <a:b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83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Современная биология – комплексная наука. Биологические науки и изучаемые ими проблемы.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Работа с таблицей (с рисунком и 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46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Методы биологической науки. Наблюдение, измерение, эксперимент, систематизация, анализ.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Генетическая информация в клетке. Хромосомный набор.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Решение биологических расчётных задач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Моно- и дигибридное, анализирующее скрещивание.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Решение биологической  задачи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87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система.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Задание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с рисунком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87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214290"/>
          <a:ext cx="8429683" cy="6101715"/>
        </p:xfrm>
        <a:graphic>
          <a:graphicData uri="http://schemas.openxmlformats.org/drawingml/2006/table">
            <a:tbl>
              <a:tblPr/>
              <a:tblGrid>
                <a:gridCol w="1335262"/>
                <a:gridCol w="3299378"/>
                <a:gridCol w="1771919"/>
                <a:gridCol w="2023124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 (с рисунком)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Селекция. Биотехнология.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 Селекция. Биотехнология.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 (без рисунка)</a:t>
                      </a:r>
                      <a:endParaRPr lang="ru-RU" sz="16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Грибы, Растения. Животные.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Задание с рисунком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Грибы, Растения. Животные. </a:t>
                      </a:r>
                      <a:r>
                        <a:rPr lang="ru-RU" sz="1600" i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</a:t>
                      </a:r>
                      <a:endParaRPr lang="ru-RU" sz="16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98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858</Words>
  <Application>Microsoft Office PowerPoint</Application>
  <PresentationFormat>Экран (4:3)</PresentationFormat>
  <Paragraphs>318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Статистика</vt:lpstr>
      <vt:lpstr>Статистический анализ выполнения заданий КИМ ЕГЭ  </vt:lpstr>
      <vt:lpstr>Слайд 9</vt:lpstr>
      <vt:lpstr>Слайд 10</vt:lpstr>
      <vt:lpstr>Слайд 11</vt:lpstr>
      <vt:lpstr>Слайд 12</vt:lpstr>
      <vt:lpstr>Слайд 13</vt:lpstr>
      <vt:lpstr>Рекомендации по итогам методического анализа результатов ЕГЭ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77</cp:revision>
  <dcterms:created xsi:type="dcterms:W3CDTF">2018-01-13T10:44:39Z</dcterms:created>
  <dcterms:modified xsi:type="dcterms:W3CDTF">2026-02-23T15:48:19Z</dcterms:modified>
</cp:coreProperties>
</file>