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sldIdLst>
    <p:sldId id="262" r:id="rId2"/>
    <p:sldId id="256" r:id="rId3"/>
    <p:sldId id="270" r:id="rId4"/>
    <p:sldId id="271" r:id="rId5"/>
    <p:sldId id="272" r:id="rId6"/>
    <p:sldId id="258" r:id="rId7"/>
    <p:sldId id="259" r:id="rId8"/>
    <p:sldId id="265" r:id="rId9"/>
    <p:sldId id="264" r:id="rId10"/>
    <p:sldId id="261" r:id="rId11"/>
    <p:sldId id="267" r:id="rId12"/>
    <p:sldId id="268" r:id="rId13"/>
    <p:sldId id="269" r:id="rId14"/>
    <p:sldId id="266" r:id="rId15"/>
    <p:sldId id="275" r:id="rId16"/>
    <p:sldId id="277" r:id="rId17"/>
    <p:sldId id="278" r:id="rId18"/>
    <p:sldId id="280" r:id="rId19"/>
    <p:sldId id="28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DCA93-9AC2-4887-B15B-3DDF9BA033A6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AB4FF-9E44-4A2F-AC3F-36286CC49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392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AB4FF-9E44-4A2F-AC3F-36286CC496F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499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lnSpc>
                <a:spcPct val="107000"/>
              </a:lnSpc>
              <a:spcBef>
                <a:spcPts val="0"/>
              </a:spcBef>
              <a:tabLst>
                <a:tab pos="449580" algn="l"/>
              </a:tabLst>
            </a:pPr>
            <a:r>
              <a:rPr lang="ru-RU" sz="1400" kern="50" cap="none" dirty="0">
                <a:solidFill>
                  <a:srgbClr val="00000A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Юго-Восточное управление министерства образования и науки Самарской области</a:t>
            </a:r>
            <a:br>
              <a:rPr lang="ru-RU" sz="1400" cap="none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b="1" kern="50" cap="none" dirty="0">
                <a:solidFill>
                  <a:srgbClr val="00000A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Государственное бюджетное учреждение</a:t>
            </a:r>
            <a:br>
              <a:rPr lang="ru-RU" sz="1400" cap="none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b="1" kern="50" cap="none" dirty="0">
                <a:solidFill>
                  <a:srgbClr val="00000A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дополнительного профессионального образования Самарской области</a:t>
            </a:r>
            <a:br>
              <a:rPr lang="ru-RU" sz="1400" cap="none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b="1" kern="50" cap="none" dirty="0">
                <a:solidFill>
                  <a:srgbClr val="00000A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«Нефтегорский Ресурсный центр»</a:t>
            </a:r>
            <a:br>
              <a:rPr lang="ru-RU" sz="1400" cap="none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Работа учителя географии по достижению соответствия итоговых и  экзаменационных оценок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Учитель географии</a:t>
            </a:r>
          </a:p>
          <a:p>
            <a:pPr marL="0" indent="0" algn="r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Зубцова Нина Николаевна</a:t>
            </a:r>
          </a:p>
          <a:p>
            <a:pPr marL="0" indent="0" algn="r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ГБОУ   СОШ с.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Летниково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clrChange>
              <a:clrFrom>
                <a:srgbClr val="EBFFFF"/>
              </a:clrFrom>
              <a:clrTo>
                <a:srgbClr val="EB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48264" y="548680"/>
            <a:ext cx="1906077" cy="142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3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Что влияет на годовую оценку?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99591" y="2204864"/>
            <a:ext cx="7380809" cy="3921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ФРП предусмотрены контрольные работы: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1. В 5 класссе-3 часа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2. в 6 классе- 3 часа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3. В 7 классе- 4 часа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4. в 8 классе- 2 часа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5. в 9 классе- 4 часа</a:t>
            </a:r>
          </a:p>
        </p:txBody>
      </p:sp>
    </p:spTree>
    <p:extLst>
      <p:ext uri="{BB962C8B-B14F-4D97-AF65-F5344CB8AC3E}">
        <p14:creationId xmlns:p14="http://schemas.microsoft.com/office/powerpoint/2010/main" val="1069051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Оценка на экзамене 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028881" cy="456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1.Составление  контрольно-измерительных материалов  контрольных  и самостоятельных работ, тестирование. Использование единых критериев при оценке контрольных работ обучающихся в 8-9 классе.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19348"/>
            <a:ext cx="7920880" cy="1870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00388" y="3573016"/>
            <a:ext cx="5223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Менее 39% - 2,  39-58%- 3,  61-80%- 4,  84% и более- отметка «5»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826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9152" y="908720"/>
            <a:ext cx="7999312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Контрольная работа «Машиностроение и металлургия» состоит из 3- частей. Всего 18 заданий.  В 1 части 15 заданий максимальный балл- 1,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 базовый уровень); вторая часть из 2-х заданий максимально 4  балла (повышенный), 3 часть-1 задание  тоже 2 балла (высокий).  Максимально ученик может набрать  21 балл. Следовательно, от него и считаю. 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Менее 40% - 0-8 баллов «2,»  40-58%-  9-12 баллов «3»  61-80%- 4, 13-17 баллов «4»  84% и более - 18-21 балл оценка «5»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371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105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Как улучшить оценку на экзамене? 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683568" y="1484785"/>
            <a:ext cx="7704856" cy="453650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1. Проведение дополнительных и индивидуальных занятиях, а также на консультациях по подготовке к ГИА.</a:t>
            </a:r>
          </a:p>
          <a:p>
            <a:pPr marL="0" indent="0">
              <a:buNone/>
            </a:pPr>
            <a:r>
              <a:rPr lang="ru-RU" dirty="0"/>
              <a:t> 2.  Готовимся к ОГЭ по пособиям по подготовке к ОГЭ под редакцией Э.М. </a:t>
            </a:r>
            <a:r>
              <a:rPr lang="ru-RU" dirty="0" err="1"/>
              <a:t>Амбарцумовой</a:t>
            </a:r>
            <a:r>
              <a:rPr lang="ru-RU" dirty="0"/>
              <a:t> и других авторов.</a:t>
            </a:r>
          </a:p>
          <a:p>
            <a:pPr marL="0" indent="0">
              <a:buNone/>
            </a:pPr>
            <a:r>
              <a:rPr lang="ru-RU" dirty="0"/>
              <a:t> 3.  Используем платформу «Решу ОГЭ». Ведем электронный дневник.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53135"/>
            <a:ext cx="1607972" cy="2199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653135"/>
            <a:ext cx="4608512" cy="2335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078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8328"/>
            <a:ext cx="8363272" cy="1938544"/>
          </a:xfrm>
        </p:spPr>
        <p:txBody>
          <a:bodyPr>
            <a:normAutofit/>
          </a:bodyPr>
          <a:lstStyle/>
          <a:p>
            <a:r>
              <a:rPr lang="ru-RU" dirty="0"/>
              <a:t>Возможные причины не соответствия годовых и экзаменационных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1. Человеческий фактор</a:t>
            </a:r>
          </a:p>
          <a:p>
            <a:r>
              <a:rPr lang="ru-RU" dirty="0"/>
              <a:t>А) Излишняя самоуверенность</a:t>
            </a:r>
          </a:p>
          <a:p>
            <a:r>
              <a:rPr lang="ru-RU" dirty="0"/>
              <a:t>Б) Болезненно не уверен в себе</a:t>
            </a:r>
          </a:p>
          <a:p>
            <a:r>
              <a:rPr lang="ru-RU" dirty="0"/>
              <a:t>В) Отсутствие мотивации на получение результата	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622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96752"/>
            <a:ext cx="6400800" cy="981472"/>
          </a:xfrm>
        </p:spPr>
        <p:txBody>
          <a:bodyPr>
            <a:noAutofit/>
          </a:bodyPr>
          <a:lstStyle/>
          <a:p>
            <a:r>
              <a:rPr lang="ru-RU" sz="2400" dirty="0"/>
              <a:t>Возможные причины несоответствия оценок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2060848"/>
            <a:ext cx="7488832" cy="1368152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ru-RU" sz="5700" b="1" dirty="0"/>
              <a:t>Человеческий фактор</a:t>
            </a:r>
          </a:p>
          <a:p>
            <a:pPr marL="1143000" indent="-1143000">
              <a:buAutoNum type="arabicParenR"/>
            </a:pPr>
            <a:r>
              <a:rPr lang="ru-RU" sz="6200" dirty="0"/>
              <a:t>Школьник излишне самоуверен</a:t>
            </a:r>
          </a:p>
          <a:p>
            <a:pPr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3284984"/>
            <a:ext cx="734481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prstClr val="black"/>
                </a:solidFill>
              </a:rPr>
              <a:t>Как распознать</a:t>
            </a:r>
            <a:r>
              <a:rPr lang="ru-RU" sz="1400" dirty="0">
                <a:solidFill>
                  <a:prstClr val="black"/>
                </a:solidFill>
              </a:rPr>
              <a:t>: говорит, что сдаст экзамены без проблем, хвастается, что написал очередной пробник на высокий бал.</a:t>
            </a:r>
          </a:p>
          <a:p>
            <a:endParaRPr lang="ru-RU" sz="1400" dirty="0">
              <a:solidFill>
                <a:prstClr val="black"/>
              </a:solidFill>
            </a:endParaRPr>
          </a:p>
          <a:p>
            <a:r>
              <a:rPr lang="ru-RU" sz="1400" dirty="0">
                <a:solidFill>
                  <a:prstClr val="black"/>
                </a:solidFill>
              </a:rPr>
              <a:t> Дайте ученику решить 10 вариантов разной степени сложности и с максимально отличающимися заданиями, ограничьте его как по времени, так и в пользовании интернетом, тетрадкой или шпаргалками, соберите статистику по результатам и посчитайте среднее значение его оценок. Вот вы и узнали наиболее вероятную оценку, а также пессимистичный и оптимистичный прогноз на экзамен.</a:t>
            </a:r>
          </a:p>
          <a:p>
            <a:endParaRPr lang="ru-RU" sz="1400" b="1" dirty="0">
              <a:solidFill>
                <a:prstClr val="black"/>
              </a:solidFill>
            </a:endParaRPr>
          </a:p>
          <a:p>
            <a:r>
              <a:rPr lang="ru-RU" sz="1400" b="1" dirty="0">
                <a:solidFill>
                  <a:prstClr val="black"/>
                </a:solidFill>
              </a:rPr>
              <a:t>Что дальше: </a:t>
            </a:r>
            <a:r>
              <a:rPr lang="ru-RU" sz="1400" dirty="0">
                <a:solidFill>
                  <a:prstClr val="black"/>
                </a:solidFill>
              </a:rPr>
              <a:t>если все-таки ребенок пока не готов к экзамену на сто процентов, важно донести до него это. Сообщить классному руководителю и психологу</a:t>
            </a:r>
          </a:p>
        </p:txBody>
      </p:sp>
    </p:spTree>
    <p:extLst>
      <p:ext uri="{BB962C8B-B14F-4D97-AF65-F5344CB8AC3E}">
        <p14:creationId xmlns:p14="http://schemas.microsoft.com/office/powerpoint/2010/main" val="942439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96752"/>
            <a:ext cx="6400800" cy="981472"/>
          </a:xfrm>
        </p:spPr>
        <p:txBody>
          <a:bodyPr>
            <a:noAutofit/>
          </a:bodyPr>
          <a:lstStyle/>
          <a:p>
            <a:r>
              <a:rPr lang="ru-RU" sz="2400" dirty="0"/>
              <a:t>Возможные причины несоответствия оценок 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2060848"/>
            <a:ext cx="7488832" cy="136815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Человеческий фактор</a:t>
            </a:r>
          </a:p>
          <a:p>
            <a:pPr indent="0" algn="ctr">
              <a:buNone/>
            </a:pPr>
            <a:r>
              <a:rPr lang="ru-RU" sz="2400" b="1" dirty="0">
                <a:solidFill>
                  <a:srgbClr val="262626"/>
                </a:solidFill>
                <a:latin typeface="Lato"/>
              </a:rPr>
              <a:t>2) Школьник болезненно не уверен в себе</a:t>
            </a:r>
          </a:p>
          <a:p>
            <a:pPr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7605" y="3429000"/>
            <a:ext cx="73448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Как распознать</a:t>
            </a:r>
            <a:r>
              <a:rPr lang="ru-RU" sz="1400" dirty="0"/>
              <a:t>: чаще всего ребенок сам говорит о том, что ваш предмет – это не его, «никогда он их не сдаст даже на 3».</a:t>
            </a:r>
          </a:p>
          <a:p>
            <a:endParaRPr lang="ru-RU" sz="1400" dirty="0"/>
          </a:p>
          <a:p>
            <a:r>
              <a:rPr lang="ru-RU" sz="1400" b="1" dirty="0"/>
              <a:t>Как бороться: </a:t>
            </a:r>
            <a:r>
              <a:rPr lang="ru-RU" sz="1400" dirty="0"/>
              <a:t>кажется удивительным, но лучшая терапия для такого ученика – это групповые занятия по подготовке к ЕГЭ или ОГЭ. Главное, чтобы группа состояла из таких же неуверенных в себе «двоечников» и чтобы преподаватель искренне радовался их достижениям</a:t>
            </a:r>
          </a:p>
          <a:p>
            <a:r>
              <a:rPr lang="ru-RU" sz="1400" b="1" dirty="0"/>
              <a:t>Что дальше: </a:t>
            </a:r>
            <a:r>
              <a:rPr lang="ru-RU" sz="1400" dirty="0"/>
              <a:t>находясь в среде себе подобных, ребенок раскроется с новой стороны. Наблюдая за другими, следя за их успехами, решит задачу, которую сделал другой, выйдет  на новый уровень и в итоге обретёт крепкие «выстраданные» знания.</a:t>
            </a:r>
          </a:p>
        </p:txBody>
      </p:sp>
    </p:spTree>
    <p:extLst>
      <p:ext uri="{BB962C8B-B14F-4D97-AF65-F5344CB8AC3E}">
        <p14:creationId xmlns:p14="http://schemas.microsoft.com/office/powerpoint/2010/main" val="2099182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96752"/>
            <a:ext cx="6400800" cy="981472"/>
          </a:xfrm>
        </p:spPr>
        <p:txBody>
          <a:bodyPr>
            <a:noAutofit/>
          </a:bodyPr>
          <a:lstStyle/>
          <a:p>
            <a:r>
              <a:rPr lang="ru-RU" sz="2400" dirty="0"/>
              <a:t>Возможные причины несоответствия оценок 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2060848"/>
            <a:ext cx="7488832" cy="136815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b="1" dirty="0"/>
              <a:t>Человеческий фактор</a:t>
            </a:r>
          </a:p>
          <a:p>
            <a:pPr indent="0" algn="ctr">
              <a:buNone/>
            </a:pPr>
            <a:r>
              <a:rPr lang="ru-RU" sz="2400" b="1" dirty="0">
                <a:solidFill>
                  <a:srgbClr val="262626"/>
                </a:solidFill>
                <a:latin typeface="Lato"/>
              </a:rPr>
              <a:t>3) </a:t>
            </a:r>
            <a:r>
              <a:rPr lang="ru-RU" b="1" dirty="0">
                <a:solidFill>
                  <a:srgbClr val="262626"/>
                </a:solidFill>
                <a:latin typeface="Lato"/>
              </a:rPr>
              <a:t>Отсутствие мотивации на получение результата </a:t>
            </a:r>
            <a:endParaRPr lang="ru-RU" sz="2400" b="1" dirty="0">
              <a:solidFill>
                <a:srgbClr val="262626"/>
              </a:solidFill>
              <a:latin typeface="Lato"/>
            </a:endParaRPr>
          </a:p>
          <a:p>
            <a:pPr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7605" y="3429000"/>
            <a:ext cx="734481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Как распознать</a:t>
            </a:r>
            <a:r>
              <a:rPr lang="ru-RU" sz="1400" dirty="0"/>
              <a:t>:  у ребенка нет прогресса (он как писал пробники на 40, так и продолжает их писать (хотя говорит, что готовится)</a:t>
            </a:r>
          </a:p>
          <a:p>
            <a:r>
              <a:rPr lang="ru-RU" sz="1400" b="1" dirty="0"/>
              <a:t>Как бороться:  </a:t>
            </a:r>
            <a:r>
              <a:rPr lang="ru-RU" sz="1400" dirty="0"/>
              <a:t>Объяснить ребенку, всю важность получения  аттестата. Придётся привлечь родителей , классных руководителей для проведения классных часов с участием специалистов, которые могут поделиться опытом и знаниями в какой-либо профессии и рассказать о важности образования. </a:t>
            </a:r>
          </a:p>
          <a:p>
            <a:r>
              <a:rPr lang="ru-RU" sz="1400" b="1" dirty="0"/>
              <a:t>Что дальше: </a:t>
            </a:r>
            <a:r>
              <a:rPr lang="ru-RU" sz="1400" dirty="0"/>
              <a:t>Подбадривайте его на этом пути и стимулируйте двигаться вперед</a:t>
            </a:r>
          </a:p>
        </p:txBody>
      </p:sp>
    </p:spTree>
    <p:extLst>
      <p:ext uri="{BB962C8B-B14F-4D97-AF65-F5344CB8AC3E}">
        <p14:creationId xmlns:p14="http://schemas.microsoft.com/office/powerpoint/2010/main" val="414210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620688"/>
            <a:ext cx="55973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Спасибо за внимание!!</a:t>
            </a:r>
          </a:p>
        </p:txBody>
      </p:sp>
    </p:spTree>
    <p:extLst>
      <p:ext uri="{BB962C8B-B14F-4D97-AF65-F5344CB8AC3E}">
        <p14:creationId xmlns:p14="http://schemas.microsoft.com/office/powerpoint/2010/main" val="387836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40160"/>
          </a:xfrm>
        </p:spPr>
        <p:txBody>
          <a:bodyPr/>
          <a:lstStyle/>
          <a:p>
            <a:r>
              <a:rPr lang="ru-RU" dirty="0"/>
              <a:t> Анализ соответствия годовых  и экзаменационных  оценок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252196"/>
              </p:ext>
            </p:extLst>
          </p:nvPr>
        </p:nvGraphicFramePr>
        <p:xfrm>
          <a:off x="1043608" y="2492896"/>
          <a:ext cx="7128792" cy="2180840"/>
        </p:xfrm>
        <a:graphic>
          <a:graphicData uri="http://schemas.openxmlformats.org/drawingml/2006/table">
            <a:tbl>
              <a:tblPr firstRow="1" firstCol="1" bandRow="1"/>
              <a:tblGrid>
                <a:gridCol w="1462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0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01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8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68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Учебный год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Кол-во  чел. сдающих ОГЭ по географии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уровне годовой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Выше  годовой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Ниже годовой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(60%)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2024 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(50%)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25%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548252"/>
              </p:ext>
            </p:extLst>
          </p:nvPr>
        </p:nvGraphicFramePr>
        <p:xfrm>
          <a:off x="1691680" y="5157192"/>
          <a:ext cx="6096000" cy="457200"/>
        </p:xfrm>
        <a:graphic>
          <a:graphicData uri="http://schemas.openxmlformats.org/drawingml/2006/table">
            <a:tbl>
              <a:tblPr firstRow="1" bandRow="1"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9pPr>
                    </a:lstStyle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ПЛАН соответствия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9pPr>
                    </a:lstStyle>
                    <a:p>
                      <a:r>
                        <a:rPr lang="ru-RU" sz="2400" dirty="0">
                          <a:latin typeface="Times New Roman" pitchFamily="18" charset="0"/>
                          <a:cs typeface="Times New Roman" pitchFamily="18" charset="0"/>
                        </a:rPr>
                        <a:t>75%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149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075240" cy="648072"/>
          </a:xfrm>
        </p:spPr>
        <p:txBody>
          <a:bodyPr>
            <a:normAutofit/>
          </a:bodyPr>
          <a:lstStyle/>
          <a:p>
            <a:pPr algn="l"/>
            <a:r>
              <a:rPr lang="ru-RU" dirty="0"/>
              <a:t>Как формируется годовая оценка?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683568" y="1340768"/>
            <a:ext cx="7848872" cy="478539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1. Годовая оценка складывается из оценок за четверть, а последние из  текущего оценивания: ответов на уроке, практических работ, самостоятельных работ, творческих заданий, творческих работ,  тестирования, тематических диктантов, проектов, написания рефератов, проведения зачётов и  контрольных работ.</a:t>
            </a:r>
          </a:p>
          <a:p>
            <a:r>
              <a:rPr lang="ru-RU" dirty="0"/>
              <a:t>2.  Оценка за  четверть выставляется  по средне-взвешенной системе оценивания.</a:t>
            </a:r>
          </a:p>
          <a:p>
            <a:r>
              <a:rPr lang="ru-RU" dirty="0"/>
              <a:t>В нашей школе перевод осуществляется по следующей шкале: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68711"/>
              </p:ext>
            </p:extLst>
          </p:nvPr>
        </p:nvGraphicFramePr>
        <p:xfrm>
          <a:off x="827583" y="4653136"/>
          <a:ext cx="7524823" cy="1152128"/>
        </p:xfrm>
        <a:graphic>
          <a:graphicData uri="http://schemas.openxmlformats.org/drawingml/2006/table">
            <a:tbl>
              <a:tblPr firstRow="1" firstCol="1" bandRow="1"/>
              <a:tblGrid>
                <a:gridCol w="368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2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2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4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76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Средневзвешенный балл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2–2,59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2,6–3,59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3,6–4,59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4,6–5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Отметка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822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40" y="177371"/>
            <a:ext cx="615760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620" y="0"/>
            <a:ext cx="5337082" cy="4009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975226"/>
            <a:ext cx="4680520" cy="2796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379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Экзаменационная оценка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5760640" cy="4277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5" y="4869160"/>
            <a:ext cx="4968552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1268760"/>
            <a:ext cx="4002964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40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Критериально</a:t>
            </a:r>
            <a:r>
              <a:rPr lang="ru-RU" dirty="0">
                <a:solidFill>
                  <a:srgbClr val="FF0000"/>
                </a:solidFill>
              </a:rPr>
              <a:t>-уровневый подход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340768"/>
            <a:ext cx="7560840" cy="5328592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Для оценки предметных результатов  по ФГОС используются следующие критерии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Знание и понимание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Роль изучаемой области знания/вида деятельности в различных контекстах, терминология, понятия и идеи, процедурные знания (алгоритмы). </a:t>
            </a:r>
          </a:p>
          <a:p>
            <a:pPr lvl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Применение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Использование теоретического материала при решении учебных задач/проблем, различающихся сложностью предметного содержания, сочетанием когнитивных операций и универсальных познавательных действий, степенью проработанности в учебном процессе.</a:t>
            </a:r>
          </a:p>
          <a:p>
            <a:pPr lvl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Функциональность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Использование теоретического материала, методологического и процедурного знания при решении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внеучебных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проблем, различающихся сложностью предметного содержания, сложностью читательских умений, сложностью контекста, а также сочетанием когнитивных операций. </a:t>
            </a:r>
          </a:p>
          <a:p>
            <a:pPr marL="0" indent="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Уровневый подход предполагает выделение базового уровня достижений как точки отсчёта при построении всей системы оценки и организации индивидуальной работы с обучающимися. Реальные достижения обучающихся могут соответствовать базовому уровню, а могут отличаться от него как в сторону превышения, так и в сторону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недостижения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7075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/>
          <a:lstStyle/>
          <a:p>
            <a:r>
              <a:rPr lang="ru-RU" dirty="0"/>
              <a:t>Как устроена шкала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93036198"/>
              </p:ext>
            </p:extLst>
          </p:nvPr>
        </p:nvGraphicFramePr>
        <p:xfrm>
          <a:off x="683570" y="1340768"/>
          <a:ext cx="7992888" cy="5420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8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8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8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1626"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 уровень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Не достаточный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Ниже базового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Не демонстрирует</a:t>
                      </a:r>
                      <a:r>
                        <a:rPr lang="ru-RU" sz="1400" b="1" baseline="0" dirty="0"/>
                        <a:t> или демонстрирует отрывочно</a:t>
                      </a:r>
                      <a:endParaRPr lang="ru-RU" sz="14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501"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</a:rPr>
                        <a:t> уровень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низкий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Пороговый базовый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Демонстрирует с опорой на помощь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6063"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ru-RU" sz="1400" b="1" baseline="0" dirty="0">
                          <a:solidFill>
                            <a:schemeClr val="tx1"/>
                          </a:solidFill>
                        </a:rPr>
                        <a:t> уровень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средний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базовый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Действует самостоятельно в простых учебных ситуациях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2752"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4 уровень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повышенный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Выше базового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/>
                        <a:t>Действует самостоятельно в простых  и измененных учебных ситуациях</a:t>
                      </a:r>
                    </a:p>
                    <a:p>
                      <a:endParaRPr lang="ru-RU" sz="1400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1626"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5 уровень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высокий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Выше базового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/>
                        <a:t>Действует самостоятельно в </a:t>
                      </a:r>
                      <a:r>
                        <a:rPr lang="ru-RU" sz="1400" b="1" baseline="0" dirty="0"/>
                        <a:t> сложных </a:t>
                      </a:r>
                      <a:r>
                        <a:rPr lang="ru-RU" sz="1400" b="1" dirty="0"/>
                        <a:t>учебных ситуациях</a:t>
                      </a:r>
                    </a:p>
                    <a:p>
                      <a:endParaRPr lang="ru-RU" sz="1400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524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872067" y="1052736"/>
            <a:ext cx="7732381" cy="5073427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Формирующее оценивание позволяет оценить текущий уровень достижений обучающихся, что позволяет грамотно выстроить  свою работу и возможные пробелы.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Констатирующее оценивание  позволяет оценить соответствие образовательным критериям при завершении блока учебной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4284070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3"/>
            <a:ext cx="7704856" cy="5040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288805"/>
            <a:ext cx="5688632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86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528</TotalTime>
  <Words>1054</Words>
  <Application>Microsoft Office PowerPoint</Application>
  <PresentationFormat>Экран (4:3)</PresentationFormat>
  <Paragraphs>124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Century Schoolbook</vt:lpstr>
      <vt:lpstr>Lato</vt:lpstr>
      <vt:lpstr>Times New Roman</vt:lpstr>
      <vt:lpstr>Wingdings</vt:lpstr>
      <vt:lpstr>Wingdings 2</vt:lpstr>
      <vt:lpstr>Эркер</vt:lpstr>
      <vt:lpstr>Юго-Восточное управление министерства образования и науки Самарской области Государственное бюджетное учреждение дополнительного профессионального образования Самарской области «Нефтегорский Ресурсный центр» </vt:lpstr>
      <vt:lpstr> Анализ соответствия годовых  и экзаменационных  оценок </vt:lpstr>
      <vt:lpstr>Как формируется годовая оценка?</vt:lpstr>
      <vt:lpstr>Презентация PowerPoint</vt:lpstr>
      <vt:lpstr>Экзаменационная оценка</vt:lpstr>
      <vt:lpstr>Критериально-уровневый подход</vt:lpstr>
      <vt:lpstr>Как устроена шкала</vt:lpstr>
      <vt:lpstr>Презентация PowerPoint</vt:lpstr>
      <vt:lpstr>Презентация PowerPoint</vt:lpstr>
      <vt:lpstr>Что влияет на годовую оценку?</vt:lpstr>
      <vt:lpstr>Оценка на экзамене </vt:lpstr>
      <vt:lpstr>Презентация PowerPoint</vt:lpstr>
      <vt:lpstr>Презентация PowerPoint</vt:lpstr>
      <vt:lpstr>Как улучшить оценку на экзамене? </vt:lpstr>
      <vt:lpstr>Возможные причины не соответствия годовых и экзаменационных</vt:lpstr>
      <vt:lpstr>Возможные причины несоответствия оценок </vt:lpstr>
      <vt:lpstr>Возможные причины несоответствия оценок  </vt:lpstr>
      <vt:lpstr>Возможные причины несоответствия оценок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ГБОУ СОШ с. Летниково</dc:title>
  <dc:creator>Нина</dc:creator>
  <cp:lastModifiedBy>User</cp:lastModifiedBy>
  <cp:revision>41</cp:revision>
  <dcterms:created xsi:type="dcterms:W3CDTF">2025-02-09T13:32:52Z</dcterms:created>
  <dcterms:modified xsi:type="dcterms:W3CDTF">2025-02-27T10:47:39Z</dcterms:modified>
</cp:coreProperties>
</file>