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1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9918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825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11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13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294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828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856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020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300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981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0123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968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08485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292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988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796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27233-E4B8-4A44-B303-BACC970F80BF}" type="datetimeFigureOut">
              <a:rPr lang="ru-RU" smtClean="0"/>
              <a:t>23.12.2025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56279C-EE01-4826-A1FC-949D0CD3F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00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1354" y="1195754"/>
            <a:ext cx="9656466" cy="3357500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Окружное </a:t>
            </a:r>
            <a:r>
              <a:rPr lang="ru-RU" sz="32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методического объединение</a:t>
            </a:r>
            <a:br>
              <a:rPr lang="ru-RU" sz="32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учителей физической  культуры и ОБЗР</a:t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Юго-Восточного </a:t>
            </a:r>
            <a:r>
              <a:rPr lang="ru-RU" sz="32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образовательного округа</a:t>
            </a:r>
            <a:r>
              <a:rPr lang="ru-RU" sz="32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8179" y="5045620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22.12.2025 год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38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074" y="2108271"/>
            <a:ext cx="8596668" cy="2413488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Анализ учебного занятие на соответствие  требованиям ФГОС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837" y="2220687"/>
            <a:ext cx="8380150" cy="4049484"/>
          </a:xfrm>
        </p:spPr>
        <p:txBody>
          <a:bodyPr>
            <a:normAutofit fontScale="92500"/>
          </a:bodyPr>
          <a:lstStyle/>
          <a:p>
            <a:pPr marL="0" indent="0" algn="r">
              <a:buNone/>
            </a:pP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   </a:t>
            </a:r>
            <a:endParaRPr lang="ru-RU" dirty="0"/>
          </a:p>
          <a:p>
            <a:pPr marL="0" indent="0" algn="r">
              <a:buNone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endParaRPr lang="ru-RU" dirty="0" smtClean="0"/>
          </a:p>
          <a:p>
            <a:pPr marL="0" indent="0" algn="r">
              <a:buNone/>
            </a:pPr>
            <a:endParaRPr lang="ru-RU" dirty="0"/>
          </a:p>
          <a:p>
            <a:pPr marL="0" indent="0" algn="r">
              <a:buNone/>
            </a:pPr>
            <a:r>
              <a:rPr lang="ru-RU" dirty="0" smtClean="0"/>
              <a:t>   </a:t>
            </a:r>
          </a:p>
          <a:p>
            <a:pPr marL="3657600" lvl="8" indent="0" algn="ctr">
              <a:buNone/>
            </a:pPr>
            <a:r>
              <a:rPr lang="ru-RU" dirty="0" smtClean="0"/>
              <a:t>                                                                                                                           </a:t>
            </a:r>
            <a:r>
              <a:rPr lang="ru-RU" sz="2000" dirty="0" smtClean="0"/>
              <a:t>Якимова Надежда Ивановна                                                                учитель </a:t>
            </a:r>
            <a:r>
              <a:rPr lang="ru-RU" sz="2000" dirty="0"/>
              <a:t>физической </a:t>
            </a:r>
            <a:r>
              <a:rPr lang="ru-RU" sz="2000" dirty="0" smtClean="0"/>
              <a:t>культуры                        </a:t>
            </a:r>
            <a:r>
              <a:rPr lang="ru-RU" sz="2000" dirty="0"/>
              <a:t>ГБОУ </a:t>
            </a:r>
            <a:r>
              <a:rPr lang="ru-RU" sz="2000" dirty="0" smtClean="0"/>
              <a:t>СОШ с</a:t>
            </a:r>
            <a:r>
              <a:rPr lang="ru-RU" sz="2000" dirty="0"/>
              <a:t>. Богдановка, руководитель окружного методического объединения учителей физической культуры и ОБЗР</a:t>
            </a:r>
          </a:p>
        </p:txBody>
      </p:sp>
    </p:spTree>
    <p:extLst>
      <p:ext uri="{BB962C8B-B14F-4D97-AF65-F5344CB8AC3E}">
        <p14:creationId xmlns:p14="http://schemas.microsoft.com/office/powerpoint/2010/main" val="82866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/>
              <a:t>Анализ </a:t>
            </a:r>
            <a:r>
              <a:rPr lang="ru-RU" sz="4400" b="1" dirty="0"/>
              <a:t>учебного занятие на соответствие  требованиям </a:t>
            </a:r>
            <a:r>
              <a:rPr lang="ru-RU" sz="4400" b="1" dirty="0" smtClean="0"/>
              <a:t>ФГОС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837" y="2160589"/>
            <a:ext cx="9525837" cy="3880773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Анализ учебного занятия по физической культуре на соответствие требованиям </a:t>
            </a:r>
            <a:r>
              <a:rPr lang="ru-RU" sz="2800" dirty="0" smtClean="0"/>
              <a:t>ФГОС </a:t>
            </a:r>
            <a:r>
              <a:rPr lang="ru-RU" sz="2800" dirty="0"/>
              <a:t>включает оценку структуры, методов, содержания и результатов обучения с </a:t>
            </a:r>
            <a:r>
              <a:rPr lang="ru-RU" sz="2800" dirty="0" smtClean="0"/>
              <a:t>учётом </a:t>
            </a:r>
            <a:r>
              <a:rPr lang="ru-RU" sz="2800" dirty="0"/>
              <a:t>системно-</a:t>
            </a:r>
            <a:r>
              <a:rPr lang="ru-RU" sz="2800" dirty="0" err="1"/>
              <a:t>деятельностного</a:t>
            </a:r>
            <a:r>
              <a:rPr lang="ru-RU" sz="2800" dirty="0"/>
              <a:t> подхода. Основные критерии связаны с формированием универсальных учебных действий (УУД), мотивацией, использованием современных технологий и созданием комфортной образовательной среды. 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0170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этапы анализа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Целеполагание и мотивация</a:t>
            </a:r>
            <a:endParaRPr lang="ru-RU" sz="2800" dirty="0"/>
          </a:p>
          <a:p>
            <a:pPr lvl="0"/>
            <a:r>
              <a:rPr lang="ru-RU" sz="2800" b="1" dirty="0"/>
              <a:t>Чёткость формулировки </a:t>
            </a:r>
            <a:r>
              <a:rPr lang="ru-RU" sz="2800" b="1" dirty="0" smtClean="0"/>
              <a:t>целей</a:t>
            </a:r>
            <a:endParaRPr lang="ru-RU" sz="2800" dirty="0"/>
          </a:p>
          <a:p>
            <a:pPr lvl="0"/>
            <a:r>
              <a:rPr lang="ru-RU" sz="2800" b="1" dirty="0"/>
              <a:t>Соответствие интересам </a:t>
            </a:r>
            <a:r>
              <a:rPr lang="ru-RU" sz="2800" b="1" dirty="0" smtClean="0"/>
              <a:t>учащихся</a:t>
            </a:r>
            <a:r>
              <a:rPr lang="ru-RU" sz="2800" dirty="0" smtClean="0"/>
              <a:t> </a:t>
            </a:r>
          </a:p>
          <a:p>
            <a:pPr lvl="0"/>
            <a:r>
              <a:rPr lang="ru-RU" sz="2800" b="1" dirty="0" smtClean="0"/>
              <a:t>Методология мотивации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0691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Структура и организация учебного занятия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b="1" dirty="0"/>
              <a:t>Соответствие типологии </a:t>
            </a:r>
            <a:r>
              <a:rPr lang="ru-RU" sz="2800" b="1" dirty="0" smtClean="0"/>
              <a:t>урока</a:t>
            </a:r>
            <a:r>
              <a:rPr lang="ru-RU" sz="2800" dirty="0"/>
              <a:t> </a:t>
            </a:r>
            <a:endParaRPr lang="ru-RU" sz="2800" dirty="0" smtClean="0"/>
          </a:p>
          <a:p>
            <a:pPr lvl="0"/>
            <a:r>
              <a:rPr lang="ru-RU" sz="2800" b="1" dirty="0" smtClean="0"/>
              <a:t>Логическая последовательность этапов</a:t>
            </a:r>
          </a:p>
          <a:p>
            <a:pPr lvl="0"/>
            <a:r>
              <a:rPr lang="ru-RU" sz="2800" b="1" dirty="0" smtClean="0"/>
              <a:t>Рациональность </a:t>
            </a:r>
            <a:r>
              <a:rPr lang="ru-RU" sz="2800" b="1" dirty="0"/>
              <a:t>временного </a:t>
            </a:r>
            <a:r>
              <a:rPr lang="ru-RU" sz="2800" b="1" dirty="0" smtClean="0"/>
              <a:t>распределения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3340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/>
              <a:t>Содержание и методы обучения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b="1" dirty="0"/>
              <a:t>Адаптивность </a:t>
            </a:r>
            <a:r>
              <a:rPr lang="ru-RU" sz="2800" b="1" dirty="0" smtClean="0"/>
              <a:t>содержания</a:t>
            </a:r>
          </a:p>
          <a:p>
            <a:pPr lvl="0"/>
            <a:r>
              <a:rPr lang="ru-RU" sz="2800" b="1" dirty="0" smtClean="0"/>
              <a:t>Методическое разнообразие</a:t>
            </a:r>
            <a:r>
              <a:rPr lang="ru-RU" sz="2800" dirty="0" smtClean="0"/>
              <a:t>.</a:t>
            </a:r>
            <a:endParaRPr lang="ru-RU" sz="2800" dirty="0"/>
          </a:p>
          <a:p>
            <a:r>
              <a:rPr lang="ru-RU" sz="2800" b="1" dirty="0"/>
              <a:t>Формирование универсальных учебных </a:t>
            </a:r>
            <a:r>
              <a:rPr lang="ru-RU" sz="2800" b="1" dirty="0" smtClean="0"/>
              <a:t>действий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051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Формы организации учебной деятельности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b="1" dirty="0"/>
              <a:t>Дифференциация форм </a:t>
            </a:r>
            <a:r>
              <a:rPr lang="ru-RU" sz="2800" b="1" dirty="0" smtClean="0"/>
              <a:t>работы</a:t>
            </a:r>
          </a:p>
          <a:p>
            <a:pPr lvl="0"/>
            <a:r>
              <a:rPr lang="ru-RU" sz="2800" b="1" dirty="0" smtClean="0"/>
              <a:t>Индивидуализированный подход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8062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Оценка и рефлексия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b="1" dirty="0"/>
              <a:t>Формирующее </a:t>
            </a:r>
            <a:r>
              <a:rPr lang="ru-RU" sz="2800" b="1" dirty="0" smtClean="0"/>
              <a:t>оценивание</a:t>
            </a:r>
          </a:p>
          <a:p>
            <a:pPr lvl="0"/>
            <a:r>
              <a:rPr lang="ru-RU" sz="2800" b="1" dirty="0" smtClean="0"/>
              <a:t>Механизмы </a:t>
            </a:r>
            <a:r>
              <a:rPr lang="ru-RU" sz="2800" b="1" dirty="0"/>
              <a:t>самоконтроля и </a:t>
            </a:r>
            <a:r>
              <a:rPr lang="ru-RU" sz="2800" b="1" dirty="0" smtClean="0"/>
              <a:t>взаимопроверки</a:t>
            </a:r>
            <a:r>
              <a:rPr lang="ru-RU" sz="2800" dirty="0" smtClean="0"/>
              <a:t>.</a:t>
            </a:r>
            <a:endParaRPr lang="ru-RU" sz="2800" dirty="0"/>
          </a:p>
          <a:p>
            <a:pPr lvl="0"/>
            <a:r>
              <a:rPr lang="ru-RU" sz="2800" b="1" dirty="0"/>
              <a:t>Рефлексивная </a:t>
            </a:r>
            <a:r>
              <a:rPr lang="ru-RU" sz="2800" b="1" dirty="0" smtClean="0"/>
              <a:t>деятельность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0125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Психологический аспект и образовательная среда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693152"/>
            <a:ext cx="8596668" cy="3880773"/>
          </a:xfrm>
        </p:spPr>
        <p:txBody>
          <a:bodyPr>
            <a:normAutofit/>
          </a:bodyPr>
          <a:lstStyle/>
          <a:p>
            <a:pPr lvl="0"/>
            <a:r>
              <a:rPr lang="ru-RU" sz="2800" b="1" dirty="0"/>
              <a:t>Создание психологического </a:t>
            </a:r>
            <a:r>
              <a:rPr lang="ru-RU" sz="2800" b="1" dirty="0" smtClean="0"/>
              <a:t>комфорта</a:t>
            </a:r>
          </a:p>
          <a:p>
            <a:pPr lvl="0"/>
            <a:r>
              <a:rPr lang="ru-RU" sz="2800" b="1" dirty="0" smtClean="0"/>
              <a:t>Стиль </a:t>
            </a:r>
            <a:r>
              <a:rPr lang="ru-RU" sz="2800" b="1" dirty="0"/>
              <a:t>педагогического </a:t>
            </a:r>
            <a:r>
              <a:rPr lang="ru-RU" sz="2800" b="1" dirty="0" smtClean="0"/>
              <a:t>общения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049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Специфика анализа уроков физической культуры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b="1" dirty="0"/>
              <a:t>Возрастная </a:t>
            </a:r>
            <a:r>
              <a:rPr lang="ru-RU" sz="2800" b="1" dirty="0" smtClean="0"/>
              <a:t>дифференциация</a:t>
            </a:r>
            <a:endParaRPr lang="ru-RU" sz="2800" dirty="0"/>
          </a:p>
          <a:p>
            <a:pPr lvl="0"/>
            <a:r>
              <a:rPr lang="ru-RU" sz="2800" b="1" dirty="0"/>
              <a:t>Многообразие видов </a:t>
            </a:r>
            <a:r>
              <a:rPr lang="ru-RU" sz="2800" b="1" dirty="0" smtClean="0"/>
              <a:t>активности</a:t>
            </a:r>
            <a:endParaRPr lang="ru-RU" sz="2800" dirty="0"/>
          </a:p>
          <a:p>
            <a:pPr lvl="0"/>
            <a:r>
              <a:rPr lang="ru-RU" sz="2800" b="1" dirty="0"/>
              <a:t>Постепенное увеличение </a:t>
            </a:r>
            <a:r>
              <a:rPr lang="ru-RU" sz="2800" b="1" dirty="0" smtClean="0"/>
              <a:t>нагрузки</a:t>
            </a:r>
          </a:p>
          <a:p>
            <a:pPr lvl="0"/>
            <a:r>
              <a:rPr lang="ru-RU" sz="2800" b="1" dirty="0" smtClean="0"/>
              <a:t>Командное </a:t>
            </a:r>
            <a:r>
              <a:rPr lang="ru-RU" sz="2800" b="1" dirty="0"/>
              <a:t>взаимодействие и игровые </a:t>
            </a:r>
            <a:r>
              <a:rPr lang="ru-RU" sz="2800" b="1" dirty="0" smtClean="0"/>
              <a:t>элементы</a:t>
            </a:r>
          </a:p>
          <a:p>
            <a:pPr lvl="0"/>
            <a:r>
              <a:rPr lang="ru-RU" sz="2800" b="1" dirty="0" smtClean="0"/>
              <a:t>Соблюдение </a:t>
            </a:r>
            <a:r>
              <a:rPr lang="ru-RU" sz="2800" b="1" dirty="0"/>
              <a:t>норм </a:t>
            </a:r>
            <a:r>
              <a:rPr lang="ru-RU" sz="2800" b="1" dirty="0" smtClean="0"/>
              <a:t>безопасности</a:t>
            </a:r>
            <a:endParaRPr lang="ru-RU" sz="2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43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Дополнительные критерии анализа</a:t>
            </a:r>
            <a:endParaRPr lang="ru-RU" sz="32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800" dirty="0"/>
          </a:p>
          <a:p>
            <a:pPr lvl="0"/>
            <a:r>
              <a:rPr lang="ru-RU" sz="2800" b="1" dirty="0"/>
              <a:t>Интеграция вариативных </a:t>
            </a:r>
            <a:r>
              <a:rPr lang="ru-RU" sz="2800" b="1" dirty="0" smtClean="0"/>
              <a:t>модулей                                                                                     </a:t>
            </a:r>
          </a:p>
          <a:p>
            <a:pPr lvl="0"/>
            <a:r>
              <a:rPr lang="ru-RU" sz="2800" b="1" dirty="0" smtClean="0"/>
              <a:t>Моторная </a:t>
            </a:r>
            <a:r>
              <a:rPr lang="ru-RU" sz="2800" b="1" dirty="0"/>
              <a:t>плотность </a:t>
            </a:r>
            <a:r>
              <a:rPr lang="ru-RU" sz="2800" b="1" dirty="0" smtClean="0"/>
              <a:t>занятия</a:t>
            </a:r>
            <a:endParaRPr lang="ru-RU" sz="2800" dirty="0"/>
          </a:p>
          <a:p>
            <a:pPr lvl="0"/>
            <a:r>
              <a:rPr lang="ru-RU" sz="2800" b="1" dirty="0"/>
              <a:t>Формирование функциональной </a:t>
            </a:r>
            <a:r>
              <a:rPr lang="ru-RU" sz="2800" b="1" dirty="0" smtClean="0"/>
              <a:t>грамотности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6319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Цифровая карта анализа урока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Критерий </a:t>
            </a:r>
            <a:r>
              <a:rPr lang="ru-RU" sz="2000" b="1" dirty="0">
                <a:solidFill>
                  <a:srgbClr val="FF0000"/>
                </a:solidFill>
              </a:rPr>
              <a:t>оценивания </a:t>
            </a:r>
            <a:r>
              <a:rPr lang="ru-RU" sz="2000" b="1" dirty="0" smtClean="0">
                <a:solidFill>
                  <a:srgbClr val="FF0000"/>
                </a:solidFill>
              </a:rPr>
              <a:t>урока               </a:t>
            </a:r>
            <a:r>
              <a:rPr lang="ru-RU" sz="2200" b="1" dirty="0" smtClean="0">
                <a:solidFill>
                  <a:srgbClr val="FF0000"/>
                </a:solidFill>
              </a:rPr>
              <a:t>Профессиональная </a:t>
            </a:r>
            <a:r>
              <a:rPr lang="ru-RU" sz="2200" b="1" dirty="0">
                <a:solidFill>
                  <a:srgbClr val="FF0000"/>
                </a:solidFill>
              </a:rPr>
              <a:t>компетенции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Включение учащихся в определение целей, задач урока и планирование предстоящей деятельности на уроке</a:t>
            </a:r>
          </a:p>
          <a:p>
            <a:r>
              <a:rPr lang="ru-RU" dirty="0"/>
              <a:t>Помощь учителя обучающимся в осознании личностного смысла изучения учебного </a:t>
            </a:r>
            <a:r>
              <a:rPr lang="ru-RU" dirty="0" smtClean="0"/>
              <a:t>материала</a:t>
            </a:r>
          </a:p>
          <a:p>
            <a:r>
              <a:rPr lang="ru-RU" dirty="0"/>
              <a:t>Развивать у обучающихся осознание личностного смысла изучения учебного </a:t>
            </a:r>
            <a:r>
              <a:rPr lang="ru-RU" dirty="0" smtClean="0"/>
              <a:t>материала</a:t>
            </a:r>
          </a:p>
          <a:p>
            <a:r>
              <a:rPr lang="ru-RU" dirty="0"/>
              <a:t>Работа учителя по мотивации учебной деятельности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00B050"/>
                </a:solidFill>
              </a:rPr>
              <a:t>Формировать у обучающихся самостоятельность в определении целей, задач урока, планировании предстоящей деятельности на </a:t>
            </a:r>
            <a:r>
              <a:rPr lang="ru-RU" dirty="0" smtClean="0">
                <a:solidFill>
                  <a:srgbClr val="00B050"/>
                </a:solidFill>
              </a:rPr>
              <a:t>уроке</a:t>
            </a:r>
          </a:p>
          <a:p>
            <a:r>
              <a:rPr lang="ru-RU" dirty="0">
                <a:solidFill>
                  <a:srgbClr val="00B050"/>
                </a:solidFill>
              </a:rPr>
              <a:t>Развивать у обучающихся осознание личностного смысла изучения учебного </a:t>
            </a:r>
            <a:r>
              <a:rPr lang="ru-RU" dirty="0" smtClean="0">
                <a:solidFill>
                  <a:srgbClr val="00B050"/>
                </a:solidFill>
              </a:rPr>
              <a:t>материала</a:t>
            </a:r>
          </a:p>
          <a:p>
            <a:r>
              <a:rPr lang="ru-RU" dirty="0">
                <a:solidFill>
                  <a:srgbClr val="00B050"/>
                </a:solidFill>
              </a:rPr>
              <a:t>Включать в учебную деятельность воспитательные </a:t>
            </a:r>
            <a:r>
              <a:rPr lang="ru-RU" dirty="0" smtClean="0">
                <a:solidFill>
                  <a:srgbClr val="00B050"/>
                </a:solidFill>
              </a:rPr>
              <a:t>компоненты</a:t>
            </a:r>
          </a:p>
          <a:p>
            <a:r>
              <a:rPr lang="ru-RU" dirty="0">
                <a:solidFill>
                  <a:srgbClr val="00B050"/>
                </a:solidFill>
              </a:rPr>
              <a:t>Применять проблемное обучение для достижения планируемых результатов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999622" y="1949380"/>
            <a:ext cx="241160" cy="3114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842927" y="1930400"/>
            <a:ext cx="261258" cy="330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55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Цифровая карта анализа урока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Критерий </a:t>
            </a:r>
            <a:r>
              <a:rPr lang="ru-RU" sz="2000" b="1" dirty="0">
                <a:solidFill>
                  <a:srgbClr val="FF0000"/>
                </a:solidFill>
              </a:rPr>
              <a:t>оценивания </a:t>
            </a:r>
            <a:r>
              <a:rPr lang="ru-RU" sz="2000" b="1" dirty="0" smtClean="0">
                <a:solidFill>
                  <a:srgbClr val="FF0000"/>
                </a:solidFill>
              </a:rPr>
              <a:t>урока               </a:t>
            </a:r>
            <a:r>
              <a:rPr lang="ru-RU" sz="2200" b="1" dirty="0" smtClean="0">
                <a:solidFill>
                  <a:srgbClr val="FF0000"/>
                </a:solidFill>
              </a:rPr>
              <a:t>Профессиональная </a:t>
            </a:r>
            <a:r>
              <a:rPr lang="ru-RU" sz="2200" b="1" dirty="0">
                <a:solidFill>
                  <a:srgbClr val="FF0000"/>
                </a:solidFill>
              </a:rPr>
              <a:t>компетенции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4551710"/>
          </a:xfrm>
        </p:spPr>
        <p:txBody>
          <a:bodyPr>
            <a:normAutofit/>
          </a:bodyPr>
          <a:lstStyle/>
          <a:p>
            <a:r>
              <a:rPr lang="ru-RU" dirty="0" smtClean="0"/>
              <a:t>Соответствие структуры типу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Соответствие </a:t>
            </a:r>
            <a:r>
              <a:rPr lang="ru-RU" dirty="0"/>
              <a:t>структуры форме </a:t>
            </a:r>
            <a:r>
              <a:rPr lang="ru-RU" dirty="0" smtClean="0"/>
              <a:t>урока</a:t>
            </a:r>
          </a:p>
          <a:p>
            <a:endParaRPr lang="ru-RU" dirty="0"/>
          </a:p>
          <a:p>
            <a:r>
              <a:rPr lang="ru-RU" dirty="0"/>
              <a:t>Соответствие темы урока календарно-тематическому </a:t>
            </a:r>
            <a:r>
              <a:rPr lang="ru-RU" dirty="0" smtClean="0"/>
              <a:t>планированию</a:t>
            </a:r>
          </a:p>
          <a:p>
            <a:r>
              <a:rPr lang="ru-RU" dirty="0"/>
              <a:t>Целесообразный темп всех этапов </a:t>
            </a:r>
            <a:r>
              <a:rPr lang="ru-RU" dirty="0" smtClean="0"/>
              <a:t>урока</a:t>
            </a:r>
          </a:p>
          <a:p>
            <a:r>
              <a:rPr lang="ru-RU" dirty="0"/>
              <a:t>Целесообразность применяемой технологии/методики (методов, приёмов обучения)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446127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Разрабатывать структуру урока в соответствии с определенным </a:t>
            </a:r>
            <a:r>
              <a:rPr lang="ru-RU" dirty="0" smtClean="0">
                <a:solidFill>
                  <a:srgbClr val="00B050"/>
                </a:solidFill>
              </a:rPr>
              <a:t>типом</a:t>
            </a:r>
          </a:p>
          <a:p>
            <a:r>
              <a:rPr lang="ru-RU" dirty="0">
                <a:solidFill>
                  <a:srgbClr val="00B050"/>
                </a:solidFill>
              </a:rPr>
              <a:t>Разрабатывать структуру урока в соответствии с определенной </a:t>
            </a:r>
            <a:r>
              <a:rPr lang="ru-RU" dirty="0" smtClean="0">
                <a:solidFill>
                  <a:srgbClr val="00B050"/>
                </a:solidFill>
              </a:rPr>
              <a:t>формой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Соблюдать </a:t>
            </a:r>
            <a:r>
              <a:rPr lang="ru-RU" dirty="0">
                <a:solidFill>
                  <a:srgbClr val="00B050"/>
                </a:solidFill>
              </a:rPr>
              <a:t>календарно-тематическое </a:t>
            </a:r>
            <a:r>
              <a:rPr lang="ru-RU" dirty="0" smtClean="0">
                <a:solidFill>
                  <a:srgbClr val="00B050"/>
                </a:solidFill>
              </a:rPr>
              <a:t>планирование</a:t>
            </a:r>
            <a:endParaRPr lang="ru-RU" dirty="0" smtClean="0"/>
          </a:p>
          <a:p>
            <a:r>
              <a:rPr lang="ru-RU" dirty="0" smtClean="0">
                <a:solidFill>
                  <a:srgbClr val="00B050"/>
                </a:solidFill>
              </a:rPr>
              <a:t>Оптимально </a:t>
            </a:r>
            <a:r>
              <a:rPr lang="ru-RU" dirty="0">
                <a:solidFill>
                  <a:srgbClr val="00B050"/>
                </a:solidFill>
              </a:rPr>
              <a:t>распределять время </a:t>
            </a:r>
            <a:r>
              <a:rPr lang="ru-RU" dirty="0" smtClean="0">
                <a:solidFill>
                  <a:srgbClr val="00B050"/>
                </a:solidFill>
              </a:rPr>
              <a:t>всех </a:t>
            </a:r>
            <a:r>
              <a:rPr lang="ru-RU" dirty="0">
                <a:solidFill>
                  <a:srgbClr val="00B050"/>
                </a:solidFill>
              </a:rPr>
              <a:t>этапов </a:t>
            </a:r>
            <a:r>
              <a:rPr lang="ru-RU" dirty="0" smtClean="0">
                <a:solidFill>
                  <a:srgbClr val="00B050"/>
                </a:solidFill>
              </a:rPr>
              <a:t>урока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Целесообразно </a:t>
            </a:r>
            <a:r>
              <a:rPr lang="ru-RU" dirty="0">
                <a:solidFill>
                  <a:srgbClr val="00B050"/>
                </a:solidFill>
              </a:rPr>
              <a:t>применять выбранные технологии, оптимально сочетать методы и приемы обучения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999622" y="1949380"/>
            <a:ext cx="241160" cy="3114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842927" y="1930400"/>
            <a:ext cx="261258" cy="330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39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Цифровая карта анализа урока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Критерий </a:t>
            </a:r>
            <a:r>
              <a:rPr lang="ru-RU" sz="2000" b="1" dirty="0">
                <a:solidFill>
                  <a:srgbClr val="FF0000"/>
                </a:solidFill>
              </a:rPr>
              <a:t>оценивания </a:t>
            </a:r>
            <a:r>
              <a:rPr lang="ru-RU" sz="2000" b="1" dirty="0" smtClean="0">
                <a:solidFill>
                  <a:srgbClr val="FF0000"/>
                </a:solidFill>
              </a:rPr>
              <a:t>урока               </a:t>
            </a:r>
            <a:r>
              <a:rPr lang="ru-RU" sz="2200" b="1" dirty="0" smtClean="0">
                <a:solidFill>
                  <a:srgbClr val="FF0000"/>
                </a:solidFill>
              </a:rPr>
              <a:t>Профессиональная </a:t>
            </a:r>
            <a:r>
              <a:rPr lang="ru-RU" sz="2200" b="1" dirty="0">
                <a:solidFill>
                  <a:srgbClr val="FF0000"/>
                </a:solidFill>
              </a:rPr>
              <a:t>компетенции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4551710"/>
          </a:xfrm>
        </p:spPr>
        <p:txBody>
          <a:bodyPr>
            <a:normAutofit/>
          </a:bodyPr>
          <a:lstStyle/>
          <a:p>
            <a:r>
              <a:rPr lang="ru-RU" dirty="0"/>
              <a:t>Сочетания различных форм работы обучающихся (фронтальная, парно-групповая, индивидуальная</a:t>
            </a:r>
            <a:r>
              <a:rPr lang="ru-RU" dirty="0" smtClean="0"/>
              <a:t>)</a:t>
            </a:r>
            <a:endParaRPr lang="ru-RU" dirty="0"/>
          </a:p>
          <a:p>
            <a:r>
              <a:rPr lang="ru-RU" dirty="0"/>
              <a:t>Целесообразность используемых средств </a:t>
            </a:r>
            <a:r>
              <a:rPr lang="ru-RU" dirty="0" smtClean="0"/>
              <a:t>обучения</a:t>
            </a:r>
          </a:p>
          <a:p>
            <a:endParaRPr lang="ru-RU" dirty="0"/>
          </a:p>
          <a:p>
            <a:r>
              <a:rPr lang="ru-RU" dirty="0"/>
              <a:t>Сочетание различных информационных источников получения знаний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469741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Сочетать различные формы работы обучающихся (фронтальная, парная, групповая, индивидуальная</a:t>
            </a:r>
            <a:r>
              <a:rPr lang="ru-RU" dirty="0" smtClean="0">
                <a:solidFill>
                  <a:srgbClr val="00B050"/>
                </a:solidFill>
              </a:rPr>
              <a:t>)</a:t>
            </a:r>
          </a:p>
          <a:p>
            <a:r>
              <a:rPr lang="ru-RU" dirty="0">
                <a:solidFill>
                  <a:srgbClr val="00B050"/>
                </a:solidFill>
              </a:rPr>
              <a:t>Целесообразно использовать средства обучения в соответствии с применяемой образовательной </a:t>
            </a:r>
            <a:r>
              <a:rPr lang="ru-RU" dirty="0" smtClean="0">
                <a:solidFill>
                  <a:srgbClr val="00B050"/>
                </a:solidFill>
              </a:rPr>
              <a:t>технологией</a:t>
            </a:r>
          </a:p>
          <a:p>
            <a:r>
              <a:rPr lang="ru-RU" dirty="0">
                <a:solidFill>
                  <a:srgbClr val="00B050"/>
                </a:solidFill>
              </a:rPr>
              <a:t>Использовать сервисы аудио- и видеосвязи, социальные медиа для проведения мероприятий учебного, развивающего, просветительского, воспитательного характера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999622" y="1949380"/>
            <a:ext cx="241160" cy="3114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842927" y="1930400"/>
            <a:ext cx="261258" cy="330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78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Цифровая карта анализа урока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Критерий </a:t>
            </a:r>
            <a:r>
              <a:rPr lang="ru-RU" sz="2000" b="1" dirty="0">
                <a:solidFill>
                  <a:srgbClr val="FF0000"/>
                </a:solidFill>
              </a:rPr>
              <a:t>оценивания </a:t>
            </a:r>
            <a:r>
              <a:rPr lang="ru-RU" sz="2000" b="1" dirty="0" smtClean="0">
                <a:solidFill>
                  <a:srgbClr val="FF0000"/>
                </a:solidFill>
              </a:rPr>
              <a:t>урока               </a:t>
            </a:r>
            <a:r>
              <a:rPr lang="ru-RU" sz="2200" b="1" dirty="0" smtClean="0">
                <a:solidFill>
                  <a:srgbClr val="FF0000"/>
                </a:solidFill>
              </a:rPr>
              <a:t>Профессиональная </a:t>
            </a:r>
            <a:r>
              <a:rPr lang="ru-RU" sz="2200" b="1" dirty="0">
                <a:solidFill>
                  <a:srgbClr val="FF0000"/>
                </a:solidFill>
              </a:rPr>
              <a:t>компетенции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455171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Осуществление дифференцированного подхода к </a:t>
            </a:r>
            <a:r>
              <a:rPr lang="ru-RU" dirty="0" smtClean="0"/>
              <a:t>учащимся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Создание психологически комфортной атмосферы на уроке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4697411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00B050"/>
                </a:solidFill>
              </a:rPr>
              <a:t>Владеть методами и приемами индивидуализации образовательного процесса с учетом выявленных причин снижения учебной мотивации (низкая самооценка, отсутствие доверительной атмосферы, переизбыток/недостаток контроля от родителей, влияния </a:t>
            </a:r>
            <a:r>
              <a:rPr lang="ru-RU" dirty="0" err="1">
                <a:solidFill>
                  <a:srgbClr val="00B050"/>
                </a:solidFill>
              </a:rPr>
              <a:t>контентов</a:t>
            </a:r>
            <a:r>
              <a:rPr lang="ru-RU" dirty="0">
                <a:solidFill>
                  <a:srgbClr val="00B050"/>
                </a:solidFill>
              </a:rPr>
              <a:t>, </a:t>
            </a:r>
            <a:r>
              <a:rPr lang="ru-RU" dirty="0" err="1">
                <a:solidFill>
                  <a:srgbClr val="00B050"/>
                </a:solidFill>
              </a:rPr>
              <a:t>интернет-ресурсов</a:t>
            </a:r>
            <a:r>
              <a:rPr lang="ru-RU" dirty="0">
                <a:solidFill>
                  <a:srgbClr val="00B050"/>
                </a:solidFill>
              </a:rPr>
              <a:t> и др</a:t>
            </a:r>
            <a:r>
              <a:rPr lang="ru-RU" dirty="0" smtClean="0">
                <a:solidFill>
                  <a:srgbClr val="00B050"/>
                </a:solidFill>
              </a:rPr>
              <a:t>.)</a:t>
            </a:r>
            <a:endParaRPr lang="ru-RU" dirty="0">
              <a:solidFill>
                <a:srgbClr val="00B050"/>
              </a:solidFill>
            </a:endParaRPr>
          </a:p>
          <a:p>
            <a:r>
              <a:rPr lang="ru-RU" dirty="0">
                <a:solidFill>
                  <a:srgbClr val="00B050"/>
                </a:solidFill>
              </a:rPr>
              <a:t>Поддерживать в детском коллективе деловую, дружелюбную атмосферу, помогать обучающимся, оказавшимся в конфликтной ситуации и/или неблагоприятных условиях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999622" y="1949380"/>
            <a:ext cx="241160" cy="3114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842927" y="1930400"/>
            <a:ext cx="261258" cy="330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03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Цифровая карта анализа урока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Критерий </a:t>
            </a:r>
            <a:r>
              <a:rPr lang="ru-RU" sz="2000" b="1" dirty="0">
                <a:solidFill>
                  <a:srgbClr val="FF0000"/>
                </a:solidFill>
              </a:rPr>
              <a:t>оценивания </a:t>
            </a:r>
            <a:r>
              <a:rPr lang="ru-RU" sz="2000" b="1" dirty="0" smtClean="0">
                <a:solidFill>
                  <a:srgbClr val="FF0000"/>
                </a:solidFill>
              </a:rPr>
              <a:t>урока               </a:t>
            </a:r>
            <a:r>
              <a:rPr lang="ru-RU" sz="2200" b="1" dirty="0" smtClean="0">
                <a:solidFill>
                  <a:srgbClr val="FF0000"/>
                </a:solidFill>
              </a:rPr>
              <a:t>Профессиональная </a:t>
            </a:r>
            <a:r>
              <a:rPr lang="ru-RU" sz="2200" b="1" dirty="0">
                <a:solidFill>
                  <a:srgbClr val="FF0000"/>
                </a:solidFill>
              </a:rPr>
              <a:t>компетенции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455171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Обеспечение всего комплекса гигиенических условий, благоприятных для работы на </a:t>
            </a:r>
            <a:r>
              <a:rPr lang="ru-RU" dirty="0" smtClean="0"/>
              <a:t>уроке</a:t>
            </a:r>
            <a:endParaRPr lang="ru-RU" dirty="0"/>
          </a:p>
          <a:p>
            <a:r>
              <a:rPr lang="ru-RU" dirty="0"/>
              <a:t>Соблюдение техники </a:t>
            </a:r>
            <a:r>
              <a:rPr lang="ru-RU" dirty="0" smtClean="0"/>
              <a:t>безопасности</a:t>
            </a:r>
          </a:p>
          <a:p>
            <a:r>
              <a:rPr lang="ru-RU" dirty="0"/>
              <a:t>Соответствие отобранного содержания системе запланированных образовательных результатов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5089970" y="2180686"/>
            <a:ext cx="4184034" cy="4697411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00B050"/>
                </a:solidFill>
              </a:rPr>
              <a:t>Создавать и обеспечивать полный комплекс гигиенических условий при организации образовательного </a:t>
            </a:r>
            <a:r>
              <a:rPr lang="ru-RU" dirty="0" smtClean="0">
                <a:solidFill>
                  <a:srgbClr val="00B050"/>
                </a:solidFill>
              </a:rPr>
              <a:t>процесса</a:t>
            </a:r>
          </a:p>
          <a:p>
            <a:r>
              <a:rPr lang="ru-RU" dirty="0">
                <a:solidFill>
                  <a:srgbClr val="00B050"/>
                </a:solidFill>
              </a:rPr>
              <a:t>Соблюдать требования к технике безопасности на </a:t>
            </a:r>
            <a:r>
              <a:rPr lang="ru-RU" dirty="0" smtClean="0">
                <a:solidFill>
                  <a:srgbClr val="00B050"/>
                </a:solidFill>
              </a:rPr>
              <a:t>уроке</a:t>
            </a:r>
          </a:p>
          <a:p>
            <a:r>
              <a:rPr lang="ru-RU" dirty="0">
                <a:solidFill>
                  <a:srgbClr val="00B050"/>
                </a:solidFill>
              </a:rPr>
              <a:t>Отбирать и конструировать содержание образования на уровне учебного предмета, обеспечивающего достижение планируемых результатов освоения образовательной программы всеми обучающимися, в том числе с учетом индивидуального и дифференцированного подхода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999622" y="1949380"/>
            <a:ext cx="241160" cy="3114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842927" y="1930400"/>
            <a:ext cx="261258" cy="330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1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Цифровая карта анализа урока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Критерий </a:t>
            </a:r>
            <a:r>
              <a:rPr lang="ru-RU" sz="2000" b="1" dirty="0">
                <a:solidFill>
                  <a:srgbClr val="FF0000"/>
                </a:solidFill>
              </a:rPr>
              <a:t>оценивания </a:t>
            </a:r>
            <a:r>
              <a:rPr lang="ru-RU" sz="2000" b="1" dirty="0" smtClean="0">
                <a:solidFill>
                  <a:srgbClr val="FF0000"/>
                </a:solidFill>
              </a:rPr>
              <a:t>урока               </a:t>
            </a:r>
            <a:r>
              <a:rPr lang="ru-RU" sz="2200" b="1" dirty="0" smtClean="0">
                <a:solidFill>
                  <a:srgbClr val="FF0000"/>
                </a:solidFill>
              </a:rPr>
              <a:t>Профессиональная </a:t>
            </a:r>
            <a:r>
              <a:rPr lang="ru-RU" sz="2200" b="1" dirty="0">
                <a:solidFill>
                  <a:srgbClr val="FF0000"/>
                </a:solidFill>
              </a:rPr>
              <a:t>компетенции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4551710"/>
          </a:xfrm>
        </p:spPr>
        <p:txBody>
          <a:bodyPr>
            <a:normAutofit/>
          </a:bodyPr>
          <a:lstStyle/>
          <a:p>
            <a:r>
              <a:rPr lang="ru-RU" dirty="0"/>
              <a:t>Соответствие содержания урока федеральной рабочей программе по </a:t>
            </a:r>
            <a:r>
              <a:rPr lang="ru-RU" dirty="0" smtClean="0"/>
              <a:t>предмету</a:t>
            </a:r>
          </a:p>
          <a:p>
            <a:r>
              <a:rPr lang="ru-RU" dirty="0"/>
              <a:t>Соответствие научности и доступности учебного </a:t>
            </a:r>
            <a:r>
              <a:rPr lang="ru-RU" dirty="0" smtClean="0"/>
              <a:t>материала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>Формирование </a:t>
            </a:r>
            <a:r>
              <a:rPr lang="ru-RU" dirty="0" err="1"/>
              <a:t>метапредметных</a:t>
            </a:r>
            <a:r>
              <a:rPr lang="ru-RU" dirty="0"/>
              <a:t> образовательных результатов (познавательных УУД, коммуникативных УУД, регулятивных УУД) учащихся в течение урока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5089970" y="2180686"/>
            <a:ext cx="4184034" cy="469741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Отбирать и конструировать содержание урока в соответствии с федеральной рабочей программой по </a:t>
            </a:r>
            <a:r>
              <a:rPr lang="ru-RU" dirty="0" smtClean="0">
                <a:solidFill>
                  <a:srgbClr val="00B050"/>
                </a:solidFill>
              </a:rPr>
              <a:t>предмету</a:t>
            </a:r>
          </a:p>
          <a:p>
            <a:r>
              <a:rPr lang="ru-RU" dirty="0">
                <a:solidFill>
                  <a:srgbClr val="00B050"/>
                </a:solidFill>
              </a:rPr>
              <a:t>Отбирать и конструировать содержание урока в соответствии с принципами научности и доступности учебного </a:t>
            </a:r>
            <a:r>
              <a:rPr lang="ru-RU" dirty="0" smtClean="0">
                <a:solidFill>
                  <a:srgbClr val="00B050"/>
                </a:solidFill>
              </a:rPr>
              <a:t>материала</a:t>
            </a:r>
          </a:p>
          <a:p>
            <a:r>
              <a:rPr lang="ru-RU" dirty="0">
                <a:solidFill>
                  <a:srgbClr val="00B050"/>
                </a:solidFill>
              </a:rPr>
              <a:t>Формировать у обучающихся умение использовать приобретенные знания и умения в практической деятельности и повседневной жизни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999622" y="1949380"/>
            <a:ext cx="241160" cy="3114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842927" y="1930400"/>
            <a:ext cx="261258" cy="330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97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Цифровая карта анализа урока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Критерий </a:t>
            </a:r>
            <a:r>
              <a:rPr lang="ru-RU" sz="2000" b="1" dirty="0">
                <a:solidFill>
                  <a:srgbClr val="FF0000"/>
                </a:solidFill>
              </a:rPr>
              <a:t>оценивания </a:t>
            </a:r>
            <a:r>
              <a:rPr lang="ru-RU" sz="2000" b="1" dirty="0" smtClean="0">
                <a:solidFill>
                  <a:srgbClr val="FF0000"/>
                </a:solidFill>
              </a:rPr>
              <a:t>урока               </a:t>
            </a:r>
            <a:r>
              <a:rPr lang="ru-RU" sz="2200" b="1" dirty="0" smtClean="0">
                <a:solidFill>
                  <a:srgbClr val="FF0000"/>
                </a:solidFill>
              </a:rPr>
              <a:t>Профессиональная </a:t>
            </a:r>
            <a:r>
              <a:rPr lang="ru-RU" sz="2200" b="1" dirty="0">
                <a:solidFill>
                  <a:srgbClr val="FF0000"/>
                </a:solidFill>
              </a:rPr>
              <a:t>компетенции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4551710"/>
          </a:xfrm>
        </p:spPr>
        <p:txBody>
          <a:bodyPr>
            <a:normAutofit/>
          </a:bodyPr>
          <a:lstStyle/>
          <a:p>
            <a:r>
              <a:rPr lang="ru-RU" dirty="0" err="1"/>
              <a:t>Межтематические</a:t>
            </a:r>
            <a:r>
              <a:rPr lang="ru-RU" dirty="0"/>
              <a:t>, </a:t>
            </a:r>
            <a:r>
              <a:rPr lang="ru-RU" dirty="0" err="1"/>
              <a:t>межпредметные</a:t>
            </a:r>
            <a:r>
              <a:rPr lang="ru-RU" dirty="0"/>
              <a:t> и межкурсовые связи составляют единое содержанием учебного </a:t>
            </a:r>
            <a:r>
              <a:rPr lang="ru-RU" dirty="0" smtClean="0"/>
              <a:t>материала</a:t>
            </a:r>
          </a:p>
          <a:p>
            <a:r>
              <a:rPr lang="ru-RU" dirty="0"/>
              <a:t>Соответствие дидактических заданий планируемым результатам </a:t>
            </a:r>
            <a:r>
              <a:rPr lang="ru-RU" dirty="0" smtClean="0"/>
              <a:t>урока</a:t>
            </a:r>
          </a:p>
          <a:p>
            <a:r>
              <a:rPr lang="ru-RU" dirty="0"/>
              <a:t>Содержание в уроке заданий творческого и/или поискового характера/ заданий на формирование функциональной грамотности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5089970" y="2180686"/>
            <a:ext cx="4184034" cy="469741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Конструировать содержание учебного материала с использованием </a:t>
            </a:r>
            <a:r>
              <a:rPr lang="ru-RU" dirty="0" err="1">
                <a:solidFill>
                  <a:srgbClr val="00B050"/>
                </a:solidFill>
              </a:rPr>
              <a:t>межтематических</a:t>
            </a:r>
            <a:r>
              <a:rPr lang="ru-RU" dirty="0">
                <a:solidFill>
                  <a:srgbClr val="00B050"/>
                </a:solidFill>
              </a:rPr>
              <a:t>, </a:t>
            </a:r>
            <a:r>
              <a:rPr lang="ru-RU" dirty="0" err="1">
                <a:solidFill>
                  <a:srgbClr val="00B050"/>
                </a:solidFill>
              </a:rPr>
              <a:t>межпредметных</a:t>
            </a:r>
            <a:r>
              <a:rPr lang="ru-RU" dirty="0">
                <a:solidFill>
                  <a:srgbClr val="00B050"/>
                </a:solidFill>
              </a:rPr>
              <a:t> и межкурсовых </a:t>
            </a:r>
            <a:r>
              <a:rPr lang="ru-RU" dirty="0" smtClean="0">
                <a:solidFill>
                  <a:srgbClr val="00B050"/>
                </a:solidFill>
              </a:rPr>
              <a:t>связей</a:t>
            </a:r>
            <a:endParaRPr lang="ru-RU" dirty="0">
              <a:solidFill>
                <a:srgbClr val="00B050"/>
              </a:solidFill>
            </a:endParaRPr>
          </a:p>
          <a:p>
            <a:r>
              <a:rPr lang="ru-RU" dirty="0">
                <a:solidFill>
                  <a:srgbClr val="00B050"/>
                </a:solidFill>
              </a:rPr>
              <a:t>Отбирать дидактические задания, обеспечивающие достижение планируемых результатов </a:t>
            </a:r>
            <a:r>
              <a:rPr lang="ru-RU" dirty="0" smtClean="0">
                <a:solidFill>
                  <a:srgbClr val="00B050"/>
                </a:solidFill>
              </a:rPr>
              <a:t>урока</a:t>
            </a:r>
          </a:p>
          <a:p>
            <a:r>
              <a:rPr lang="ru-RU" dirty="0">
                <a:solidFill>
                  <a:srgbClr val="00B050"/>
                </a:solidFill>
              </a:rPr>
              <a:t>Использовать на уроке задания творческого и/или поискового характера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999622" y="1949380"/>
            <a:ext cx="241160" cy="3114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842927" y="1930400"/>
            <a:ext cx="261258" cy="330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80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Цифровая карта анализа урока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>
                <a:solidFill>
                  <a:srgbClr val="FF0000"/>
                </a:solidFill>
              </a:rPr>
              <a:t>Критерий </a:t>
            </a:r>
            <a:r>
              <a:rPr lang="ru-RU" sz="2000" b="1" dirty="0">
                <a:solidFill>
                  <a:srgbClr val="FF0000"/>
                </a:solidFill>
              </a:rPr>
              <a:t>оценивания </a:t>
            </a:r>
            <a:r>
              <a:rPr lang="ru-RU" sz="2000" b="1" dirty="0" smtClean="0">
                <a:solidFill>
                  <a:srgbClr val="FF0000"/>
                </a:solidFill>
              </a:rPr>
              <a:t>урока               </a:t>
            </a:r>
            <a:r>
              <a:rPr lang="ru-RU" sz="2200" b="1" dirty="0" smtClean="0">
                <a:solidFill>
                  <a:srgbClr val="FF0000"/>
                </a:solidFill>
              </a:rPr>
              <a:t>Профессиональная </a:t>
            </a:r>
            <a:r>
              <a:rPr lang="ru-RU" sz="2200" b="1" dirty="0">
                <a:solidFill>
                  <a:srgbClr val="FF0000"/>
                </a:solidFill>
              </a:rPr>
              <a:t>компетенции</a:t>
            </a:r>
            <a:endParaRPr lang="ru-RU" sz="2200" dirty="0">
              <a:solidFill>
                <a:srgbClr val="FF000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4551710"/>
          </a:xfrm>
        </p:spPr>
        <p:txBody>
          <a:bodyPr>
            <a:normAutofit/>
          </a:bodyPr>
          <a:lstStyle/>
          <a:p>
            <a:r>
              <a:rPr lang="ru-RU" dirty="0"/>
              <a:t>Фактические ошибки в преподавании </a:t>
            </a:r>
            <a:r>
              <a:rPr lang="ru-RU" dirty="0" smtClean="0"/>
              <a:t>предмета</a:t>
            </a:r>
            <a:endParaRPr lang="ru-RU" dirty="0"/>
          </a:p>
          <a:p>
            <a:r>
              <a:rPr lang="ru-RU" dirty="0"/>
              <a:t>Организация рефлексии образовательных результатов </a:t>
            </a:r>
            <a:r>
              <a:rPr lang="ru-RU" dirty="0" smtClean="0"/>
              <a:t>обучающихся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/>
              <a:t>Применение различных форм и средств </a:t>
            </a:r>
            <a:r>
              <a:rPr lang="ru-RU" dirty="0" smtClean="0"/>
              <a:t>оценивания</a:t>
            </a:r>
            <a:endParaRPr lang="ru-RU" dirty="0"/>
          </a:p>
          <a:p>
            <a:r>
              <a:rPr lang="ru-RU" dirty="0"/>
              <a:t>Наличие дифференцированного домашнего задания с учетом образовательных результатов учащихся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5089970" y="2180686"/>
            <a:ext cx="4184034" cy="469741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Соблюдать достоверность в передаче фактического </a:t>
            </a:r>
            <a:r>
              <a:rPr lang="ru-RU" dirty="0" smtClean="0">
                <a:solidFill>
                  <a:srgbClr val="00B050"/>
                </a:solidFill>
              </a:rPr>
              <a:t>материала</a:t>
            </a:r>
          </a:p>
          <a:p>
            <a:r>
              <a:rPr lang="ru-RU" dirty="0">
                <a:solidFill>
                  <a:srgbClr val="00B050"/>
                </a:solidFill>
              </a:rPr>
              <a:t>Осуществлять разработку и выбор эффективных средств (инструментов) для объективной оценки образовательных результатов </a:t>
            </a:r>
            <a:r>
              <a:rPr lang="ru-RU" dirty="0" smtClean="0">
                <a:solidFill>
                  <a:srgbClr val="00B050"/>
                </a:solidFill>
              </a:rPr>
              <a:t>обучающихся</a:t>
            </a:r>
          </a:p>
          <a:p>
            <a:r>
              <a:rPr lang="ru-RU" dirty="0">
                <a:solidFill>
                  <a:srgbClr val="00B050"/>
                </a:solidFill>
              </a:rPr>
              <a:t>Владеть методикой оценки личностных и </a:t>
            </a:r>
            <a:r>
              <a:rPr lang="ru-RU" dirty="0" err="1">
                <a:solidFill>
                  <a:srgbClr val="00B050"/>
                </a:solidFill>
              </a:rPr>
              <a:t>метапредметных</a:t>
            </a:r>
            <a:r>
              <a:rPr lang="ru-RU" dirty="0">
                <a:solidFill>
                  <a:srgbClr val="00B050"/>
                </a:solidFill>
              </a:rPr>
              <a:t> образовательных </a:t>
            </a:r>
            <a:r>
              <a:rPr lang="ru-RU" dirty="0" smtClean="0">
                <a:solidFill>
                  <a:srgbClr val="00B050"/>
                </a:solidFill>
              </a:rPr>
              <a:t>результатов</a:t>
            </a:r>
          </a:p>
          <a:p>
            <a:r>
              <a:rPr lang="ru-RU" dirty="0">
                <a:solidFill>
                  <a:srgbClr val="00B050"/>
                </a:solidFill>
              </a:rPr>
              <a:t>Использовать дифференциацию домашнего задания с учетом образовательных результатов учащихся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1999622" y="1949380"/>
            <a:ext cx="241160" cy="3114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842927" y="1930400"/>
            <a:ext cx="261258" cy="3304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14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914" y="1503904"/>
            <a:ext cx="8596668" cy="399254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       </a:t>
            </a:r>
            <a:br>
              <a:rPr lang="ru-RU" dirty="0" smtClean="0"/>
            </a:br>
            <a:r>
              <a:rPr lang="ru-RU" dirty="0" smtClean="0"/>
              <a:t> Благодарю  за внимание!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Якимова Надежда Ивановна </a:t>
            </a:r>
            <a:br>
              <a:rPr lang="ru-RU" dirty="0" smtClean="0"/>
            </a:br>
            <a:r>
              <a:rPr lang="ru-RU" dirty="0" smtClean="0"/>
              <a:t>2025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55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</TotalTime>
  <Words>855</Words>
  <Application>Microsoft Office PowerPoint</Application>
  <PresentationFormat>Широкоэкранный</PresentationFormat>
  <Paragraphs>121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Trebuchet MS</vt:lpstr>
      <vt:lpstr>Wingdings 3</vt:lpstr>
      <vt:lpstr>Аспект</vt:lpstr>
      <vt:lpstr>  Окружное методического объединение   учителей физической  культуры и ОБЗР    Юго-Восточного образовательного округа </vt:lpstr>
      <vt:lpstr>Анализ учебного занятие на соответствие  требованиям ФГОС</vt:lpstr>
      <vt:lpstr>Анализ учебного занятие на соответствие  требованиям ФГОС </vt:lpstr>
      <vt:lpstr>Основные этапы анализа </vt:lpstr>
      <vt:lpstr>Структура и организация учебного занятия </vt:lpstr>
      <vt:lpstr>Содержание и методы обучения </vt:lpstr>
      <vt:lpstr>Формы организации учебной деятельности</vt:lpstr>
      <vt:lpstr>Оценка и рефлексия</vt:lpstr>
      <vt:lpstr>Психологический аспект и образовательная среда </vt:lpstr>
      <vt:lpstr>Специфика анализа уроков физической культуры </vt:lpstr>
      <vt:lpstr>Дополнительные критерии анализа</vt:lpstr>
      <vt:lpstr>Цифровая карта анализа урока  Критерий оценивания урока               Профессиональная компетенции</vt:lpstr>
      <vt:lpstr>Цифровая карта анализа урока  Критерий оценивания урока               Профессиональная компетенции</vt:lpstr>
      <vt:lpstr>Цифровая карта анализа урока  Критерий оценивания урока               Профессиональная компетенции</vt:lpstr>
      <vt:lpstr>Цифровая карта анализа урока  Критерий оценивания урока               Профессиональная компетенции</vt:lpstr>
      <vt:lpstr>Цифровая карта анализа урока  Критерий оценивания урока               Профессиональная компетенции</vt:lpstr>
      <vt:lpstr>Цифровая карта анализа урока  Критерий оценивания урока               Профессиональная компетенции</vt:lpstr>
      <vt:lpstr>Цифровая карта анализа урока  Критерий оценивания урока               Профессиональная компетенции</vt:lpstr>
      <vt:lpstr>Цифровая карта анализа урока  Критерий оценивания урока               Профессиональная компетенции</vt:lpstr>
      <vt:lpstr>          Благодарю  за внимание!   Якимова Надежда Ивановна  2025 год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Окружное методического объединение   учителей физической  культуры и ОБЗР    Юго-Восточного образовательного округа </dc:title>
  <dc:creator>user</dc:creator>
  <cp:lastModifiedBy>user</cp:lastModifiedBy>
  <cp:revision>1</cp:revision>
  <dcterms:created xsi:type="dcterms:W3CDTF">2025-12-23T18:27:36Z</dcterms:created>
  <dcterms:modified xsi:type="dcterms:W3CDTF">2025-12-23T18:31:37Z</dcterms:modified>
</cp:coreProperties>
</file>