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83" d="100"/>
          <a:sy n="83" d="100"/>
        </p:scale>
        <p:origin x="-72" y="-4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7539D-AE46-4DCE-A9EB-6D68D128BEBF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26322-8530-455E-9676-B068F0724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678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9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6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70.png"/><Relationship Id="rId5" Type="http://schemas.openxmlformats.org/officeDocument/2006/relationships/image" Target="../media/image67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6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64574" y="1896074"/>
            <a:ext cx="5936226" cy="2129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509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Дифференциация домашнего задания: обзор и ключевые темы
</a:t>
            </a:r>
            <a:r>
              <a:rPr lang="en-US" sz="1364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Как выбор и учет интересов усиливают мотивацию и качество обучения
</a:t>
            </a:r>
            <a:endParaRPr lang="en-US" sz="3509" dirty="0"/>
          </a:p>
        </p:txBody>
      </p:sp>
      <p:sp>
        <p:nvSpPr>
          <p:cNvPr id="4" name="Text 1"/>
          <p:cNvSpPr txBox="1"/>
          <p:nvPr/>
        </p:nvSpPr>
        <p:spPr>
          <a:xfrm>
            <a:off x="5530646" y="4400550"/>
            <a:ext cx="2899528" cy="1992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1" i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</a:t>
            </a:r>
            <a:r>
              <a:rPr lang="en-US" sz="584" i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читель начальных классов
ГБОУ СОШ №1 гНефтегорсе. Нефтегорск Столярова Наталья Витальевна
</a:t>
            </a:r>
            <a:endParaRPr lang="en-US" sz="40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428625" y="368710"/>
            <a:ext cx="7867342" cy="7374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правила для успешной дифференциации
</a:t>
            </a:r>
            <a:endParaRPr lang="en-US" sz="3000" dirty="0"/>
          </a:p>
        </p:txBody>
      </p:sp>
      <p:sp>
        <p:nvSpPr>
          <p:cNvPr id="9" name="Text 1"/>
          <p:cNvSpPr txBox="1"/>
          <p:nvPr/>
        </p:nvSpPr>
        <p:spPr>
          <a:xfrm>
            <a:off x="6299883" y="2571751"/>
            <a:ext cx="2253665" cy="190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Отсутствие иерархий сложности помогает ценить усилия на любом уровне, а обязательные презентации проектов усиливают ответственность и обмен опытом.
</a:t>
            </a:r>
            <a:endParaRPr lang="en-US" sz="1200" dirty="0"/>
          </a:p>
        </p:txBody>
      </p:sp>
      <p:sp>
        <p:nvSpPr>
          <p:cNvPr id="10" name="Text 2"/>
          <p:cNvSpPr txBox="1"/>
          <p:nvPr/>
        </p:nvSpPr>
        <p:spPr>
          <a:xfrm>
            <a:off x="8053387" y="4669824"/>
            <a:ext cx="703660" cy="1971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8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800" dirty="0"/>
          </a:p>
        </p:txBody>
      </p:sp>
      <p:sp>
        <p:nvSpPr>
          <p:cNvPr id="11" name="Text 3"/>
          <p:cNvSpPr txBox="1"/>
          <p:nvPr/>
        </p:nvSpPr>
        <p:spPr>
          <a:xfrm>
            <a:off x="634889" y="2571751"/>
            <a:ext cx="2253665" cy="190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Обязательное выполнение базового задания гарантирует общий уровень знаний, а выбор дополнительных заданий стимулирует личную мотивацию и самостоятельность.
</a:t>
            </a:r>
            <a:endParaRPr lang="en-US" sz="1200" dirty="0"/>
          </a:p>
        </p:txBody>
      </p:sp>
      <p:sp>
        <p:nvSpPr>
          <p:cNvPr id="12" name="Text 4"/>
          <p:cNvSpPr txBox="1"/>
          <p:nvPr/>
        </p:nvSpPr>
        <p:spPr>
          <a:xfrm>
            <a:off x="3478102" y="2571751"/>
            <a:ext cx="2253665" cy="190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Инструкции должны быть простыми и понятными для учеников и родителей, сопровождаясь наглядными образцами и пиктограммами для удобства восприятия.
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872" y="1609130"/>
            <a:ext cx="2542954" cy="3238787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428625" y="368710"/>
            <a:ext cx="7867342" cy="7374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974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Инструменты поддержки дифференциации домашних заданий
</a:t>
            </a:r>
            <a:endParaRPr lang="en-US" sz="2974" dirty="0"/>
          </a:p>
        </p:txBody>
      </p:sp>
      <p:sp>
        <p:nvSpPr>
          <p:cNvPr id="8" name="Text 1"/>
          <p:cNvSpPr txBox="1"/>
          <p:nvPr/>
        </p:nvSpPr>
        <p:spPr>
          <a:xfrm>
            <a:off x="648704" y="1862071"/>
            <a:ext cx="2253665" cy="22638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Цифровые технологии для удобства выбора
</a:t>
            </a:r>
            <a:r>
              <a:rPr lang="en-US" sz="500" b="1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Смарт-доски с интерактивным меню позволяют ученикам самостоятельно выбирать задания и сразу видеть варианты. Это повышает наглядность и доступность процесса для всех участников обучения.
</a:t>
            </a:r>
            <a:endParaRPr lang="en-US" sz="1200" dirty="0"/>
          </a:p>
        </p:txBody>
      </p:sp>
      <p:sp>
        <p:nvSpPr>
          <p:cNvPr id="9" name="Text 2"/>
          <p:cNvSpPr txBox="1"/>
          <p:nvPr/>
        </p:nvSpPr>
        <p:spPr>
          <a:xfrm>
            <a:off x="8053387" y="4669824"/>
            <a:ext cx="703660" cy="1971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8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800" dirty="0"/>
          </a:p>
        </p:txBody>
      </p:sp>
      <p:sp>
        <p:nvSpPr>
          <p:cNvPr id="10" name="Text 3"/>
          <p:cNvSpPr txBox="1"/>
          <p:nvPr/>
        </p:nvSpPr>
        <p:spPr>
          <a:xfrm>
            <a:off x="6264081" y="1862071"/>
            <a:ext cx="2253665" cy="22638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Методы контроля и обратной связи
</a:t>
            </a:r>
            <a:r>
              <a:rPr lang="en-US" sz="500" b="1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Интерактивные листы с гиперссылками обеспечивают быстрый доступ к дополнительным материалам. Google Forms и чек-листы упрощают проверку и контроль выполнения, облегчая работу учителя и родителей.
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5" y="2048804"/>
            <a:ext cx="4486275" cy="1589989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8053387" y="4669824"/>
            <a:ext cx="703660" cy="1971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8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800" dirty="0"/>
          </a:p>
        </p:txBody>
      </p:sp>
      <p:sp>
        <p:nvSpPr>
          <p:cNvPr id="6" name="Text 1"/>
          <p:cNvSpPr txBox="1"/>
          <p:nvPr/>
        </p:nvSpPr>
        <p:spPr>
          <a:xfrm>
            <a:off x="428625" y="368710"/>
            <a:ext cx="7867342" cy="7374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461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Распределение нагрузки и форм оценивания в дифференцированных заданиях
</a:t>
            </a:r>
            <a:endParaRPr lang="en-US" sz="2461" dirty="0"/>
          </a:p>
        </p:txBody>
      </p:sp>
      <p:sp>
        <p:nvSpPr>
          <p:cNvPr id="7" name="Text 2"/>
          <p:cNvSpPr txBox="1"/>
          <p:nvPr/>
        </p:nvSpPr>
        <p:spPr>
          <a:xfrm>
            <a:off x="5384167" y="1895475"/>
            <a:ext cx="3067051" cy="25996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Таблица демонстрирует связь уровней заданий с типами проверки и временем, необходимым на выполнение. Базовые задания проверяются учителем, творческие — через презентации или взаимопроверку.
</a:t>
            </a:r>
            <a:r>
              <a:rPr lang="en-US" sz="1200" dirty="0">
                <a:solidFill>
                  <a:srgbClr val="9EB1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Методические рекомендации по дифференциации, 2023
</a:t>
            </a: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419260" y="4371975"/>
            <a:ext cx="4496414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55565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Дифференцированный подход оптимизирует нагрузку учителя и развивает разнообразные навыки учеников.
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428625" y="368710"/>
            <a:ext cx="7867342" cy="7374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Риск 1: выбор учениками самых легких заданий
</a:t>
            </a:r>
            <a:endParaRPr lang="en-US" sz="3000" dirty="0"/>
          </a:p>
        </p:txBody>
      </p:sp>
      <p:sp>
        <p:nvSpPr>
          <p:cNvPr id="8" name="Text 1"/>
          <p:cNvSpPr txBox="1"/>
          <p:nvPr/>
        </p:nvSpPr>
        <p:spPr>
          <a:xfrm>
            <a:off x="8053387" y="4669824"/>
            <a:ext cx="703660" cy="1971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8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800" dirty="0"/>
          </a:p>
        </p:txBody>
      </p:sp>
      <p:sp>
        <p:nvSpPr>
          <p:cNvPr id="9" name="Text 2"/>
          <p:cNvSpPr txBox="1"/>
          <p:nvPr/>
        </p:nvSpPr>
        <p:spPr>
          <a:xfrm>
            <a:off x="976028" y="1678784"/>
            <a:ext cx="1931478" cy="2507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Минимальный обязательный уровень заданий гарантирует базовый образовательный результат для всех учеников, что позволяет обеспечить контроль знаний.
</a:t>
            </a:r>
            <a:endParaRPr lang="en-US" sz="1200" dirty="0"/>
          </a:p>
        </p:txBody>
      </p:sp>
      <p:sp>
        <p:nvSpPr>
          <p:cNvPr id="10" name="Text 3"/>
          <p:cNvSpPr txBox="1"/>
          <p:nvPr/>
        </p:nvSpPr>
        <p:spPr>
          <a:xfrm>
            <a:off x="3779355" y="1678784"/>
            <a:ext cx="1931478" cy="2507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Мягкая мотивация за счёт похвалы и поддержки стимулирует учеников пробовать более сложные задания без давления и страха ошибки.
</a:t>
            </a:r>
            <a:endParaRPr lang="en-US" sz="1200" dirty="0"/>
          </a:p>
        </p:txBody>
      </p:sp>
      <p:sp>
        <p:nvSpPr>
          <p:cNvPr id="11" name="Text 4"/>
          <p:cNvSpPr txBox="1"/>
          <p:nvPr/>
        </p:nvSpPr>
        <p:spPr>
          <a:xfrm>
            <a:off x="6582682" y="1678784"/>
            <a:ext cx="1931478" cy="2507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Уважение к любому выбору поощряет активное участие и последовательно расширяет зону комфорта каждого учащегося.
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428625" y="368710"/>
            <a:ext cx="7867342" cy="7374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Риск 2: увеличение нагрузки учителя на проверку заданий
</a:t>
            </a:r>
            <a:endParaRPr lang="en-US" sz="3000" dirty="0"/>
          </a:p>
        </p:txBody>
      </p:sp>
      <p:sp>
        <p:nvSpPr>
          <p:cNvPr id="9" name="Text 1"/>
          <p:cNvSpPr txBox="1"/>
          <p:nvPr/>
        </p:nvSpPr>
        <p:spPr>
          <a:xfrm>
            <a:off x="8053387" y="4669824"/>
            <a:ext cx="703660" cy="1971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8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800" dirty="0"/>
          </a:p>
        </p:txBody>
      </p:sp>
      <p:sp>
        <p:nvSpPr>
          <p:cNvPr id="10" name="Text 2"/>
          <p:cNvSpPr txBox="1"/>
          <p:nvPr/>
        </p:nvSpPr>
        <p:spPr>
          <a:xfrm>
            <a:off x="577985" y="2571751"/>
            <a:ext cx="1772559" cy="190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Необязательность детальной проверки всех заданий помогает избежать перегрузки педагога и рационализирует его время.
</a:t>
            </a:r>
            <a:endParaRPr lang="en-US" sz="1200" dirty="0"/>
          </a:p>
        </p:txBody>
      </p:sp>
      <p:sp>
        <p:nvSpPr>
          <p:cNvPr id="11" name="Text 3"/>
          <p:cNvSpPr txBox="1"/>
          <p:nvPr/>
        </p:nvSpPr>
        <p:spPr>
          <a:xfrm>
            <a:off x="2814236" y="2571751"/>
            <a:ext cx="1772559" cy="190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Взаимопроверка базовых упражнений между учениками развивает навыки критического мышления и самоконтроля.
</a:t>
            </a:r>
            <a:endParaRPr lang="en-US" sz="1200" dirty="0"/>
          </a:p>
        </p:txBody>
      </p:sp>
      <p:sp>
        <p:nvSpPr>
          <p:cNvPr id="12" name="Text 4"/>
          <p:cNvSpPr txBox="1"/>
          <p:nvPr/>
        </p:nvSpPr>
        <p:spPr>
          <a:xfrm>
            <a:off x="5623990" y="1685875"/>
            <a:ext cx="2942026" cy="12813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Выборочная проверка творческих проектов через устные презентации позволяет сосредоточиться на ключевых аспектах обучения.
</a:t>
            </a:r>
            <a:endParaRPr lang="en-US" sz="1200" dirty="0"/>
          </a:p>
        </p:txBody>
      </p:sp>
      <p:sp>
        <p:nvSpPr>
          <p:cNvPr id="13" name="Text 5"/>
          <p:cNvSpPr txBox="1"/>
          <p:nvPr/>
        </p:nvSpPr>
        <p:spPr>
          <a:xfrm>
            <a:off x="5623990" y="3410084"/>
            <a:ext cx="2038270" cy="12813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Грамотное распределение видов оценки снижает стресс и повышает эффективность работы как учителя, так и учеников.
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837730" y="2001823"/>
            <a:ext cx="3067051" cy="26578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Проведение родительских собраний с демонстрацией примеров заданий существенно повышает уровень поддержки и понимания новых методов обучения.
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8053387" y="4669824"/>
            <a:ext cx="703660" cy="1971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8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</a:t>
            </a:r>
            <a:endParaRPr lang="en-US" sz="800" dirty="0"/>
          </a:p>
        </p:txBody>
      </p:sp>
      <p:sp>
        <p:nvSpPr>
          <p:cNvPr id="7" name="Text 2"/>
          <p:cNvSpPr txBox="1"/>
          <p:nvPr/>
        </p:nvSpPr>
        <p:spPr>
          <a:xfrm>
            <a:off x="386953" y="1518047"/>
            <a:ext cx="3926100" cy="3316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5C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85%
</a:t>
            </a:r>
            <a:r>
              <a:rPr lang="en-US" sz="1400" dirty="0">
                <a:solidFill>
                  <a:srgbClr val="005C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родителей положительно оценивают разъяснительные встречи по дифференциации домашнего задания.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Исследование педагогического взаимодействия, 2023
</a:t>
            </a:r>
            <a:endParaRPr lang="en-US" sz="3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3461" y="1491249"/>
            <a:ext cx="4486275" cy="27051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8053387" y="4669824"/>
            <a:ext cx="703660" cy="1971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8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</a:t>
            </a:r>
            <a:endParaRPr lang="en-US" sz="800" dirty="0"/>
          </a:p>
        </p:txBody>
      </p:sp>
      <p:sp>
        <p:nvSpPr>
          <p:cNvPr id="6" name="Text 1"/>
          <p:cNvSpPr txBox="1"/>
          <p:nvPr/>
        </p:nvSpPr>
        <p:spPr>
          <a:xfrm>
            <a:off x="428625" y="368710"/>
            <a:ext cx="7867342" cy="7374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Влияние дифференциации на мотивацию и учебные результаты
</a:t>
            </a:r>
            <a:endParaRPr lang="en-US" sz="3000" dirty="0"/>
          </a:p>
        </p:txBody>
      </p:sp>
      <p:sp>
        <p:nvSpPr>
          <p:cNvPr id="7" name="Text 2"/>
          <p:cNvSpPr txBox="1"/>
          <p:nvPr/>
        </p:nvSpPr>
        <p:spPr>
          <a:xfrm>
            <a:off x="714683" y="1895475"/>
            <a:ext cx="3067051" cy="25996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Дифференциация способствует заметному росту интереса к домашним заданиям и снижению отказов от их выполнения.
</a:t>
            </a:r>
            <a:r>
              <a:rPr lang="en-US" sz="1200" dirty="0">
                <a:solidFill>
                  <a:srgbClr val="9EB1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Школьное исследование 2023 года
</a:t>
            </a: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4264096" y="4371975"/>
            <a:ext cx="3503233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55565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Увеличение вовлечённости напрямую связано с индивидуальным подходом и учётом интересов учеников.
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6833" y="1828465"/>
            <a:ext cx="4376738" cy="206001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428625" y="368710"/>
            <a:ext cx="7867342" cy="7374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Сравнительный анализ стратегий дифференциации
</a:t>
            </a:r>
            <a:endParaRPr lang="en-US" sz="3000" dirty="0"/>
          </a:p>
        </p:txBody>
      </p:sp>
      <p:sp>
        <p:nvSpPr>
          <p:cNvPr id="7" name="Text 1"/>
          <p:cNvSpPr txBox="1"/>
          <p:nvPr/>
        </p:nvSpPr>
        <p:spPr>
          <a:xfrm>
            <a:off x="8053387" y="4669824"/>
            <a:ext cx="703660" cy="1971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8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17</a:t>
            </a:r>
            <a:endParaRPr lang="en-US" sz="800" dirty="0"/>
          </a:p>
        </p:txBody>
      </p:sp>
      <p:sp>
        <p:nvSpPr>
          <p:cNvPr id="8" name="Text 2"/>
          <p:cNvSpPr txBox="1"/>
          <p:nvPr/>
        </p:nvSpPr>
        <p:spPr>
          <a:xfrm>
            <a:off x="4186832" y="4422356"/>
            <a:ext cx="3477923" cy="3841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8" dirty="0">
                <a:solidFill>
                  <a:srgbClr val="9EB1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Разные стратегии подходят под различные цели и возможности учителя, сочетая разные уровни сложности и интересов.
</a:t>
            </a:r>
            <a:endParaRPr lang="en-US" sz="1008" dirty="0"/>
          </a:p>
        </p:txBody>
      </p:sp>
      <p:sp>
        <p:nvSpPr>
          <p:cNvPr id="9" name="Text 3"/>
          <p:cNvSpPr txBox="1"/>
          <p:nvPr/>
        </p:nvSpPr>
        <p:spPr>
          <a:xfrm>
            <a:off x="601265" y="1886113"/>
            <a:ext cx="2997995" cy="25996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Таблица отражает ключевые характеристики стратегий: уровень вовлеченности, тип выбора, контроль и требования к учителю.
</a:t>
            </a:r>
            <a:r>
              <a:rPr lang="en-US" sz="1200" dirty="0">
                <a:solidFill>
                  <a:srgbClr val="005C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Педагогические методики дифференциации, 2023
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63" y="1534075"/>
            <a:ext cx="1904723" cy="21528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1718" y="1534000"/>
            <a:ext cx="1919440" cy="21528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3168" y="1534075"/>
            <a:ext cx="1919440" cy="21528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4643" y="1534000"/>
            <a:ext cx="1919440" cy="21528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0"/>
          <p:cNvSpPr txBox="1"/>
          <p:nvPr/>
        </p:nvSpPr>
        <p:spPr>
          <a:xfrm>
            <a:off x="428625" y="368710"/>
            <a:ext cx="7867342" cy="7374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807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Практические примеры дифференцированных домашних работ
</a:t>
            </a:r>
            <a:endParaRPr lang="en-US" sz="2807" dirty="0"/>
          </a:p>
        </p:txBody>
      </p:sp>
      <p:sp>
        <p:nvSpPr>
          <p:cNvPr id="13" name="Text 1"/>
          <p:cNvSpPr txBox="1"/>
          <p:nvPr/>
        </p:nvSpPr>
        <p:spPr>
          <a:xfrm>
            <a:off x="8053387" y="4669824"/>
            <a:ext cx="703660" cy="1971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8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18</a:t>
            </a:r>
            <a:endParaRPr lang="en-US" sz="800" dirty="0"/>
          </a:p>
        </p:txBody>
      </p:sp>
      <p:sp>
        <p:nvSpPr>
          <p:cNvPr id="14" name="Text 2"/>
          <p:cNvSpPr txBox="1"/>
          <p:nvPr/>
        </p:nvSpPr>
        <p:spPr>
          <a:xfrm>
            <a:off x="428625" y="3798795"/>
            <a:ext cx="1938173" cy="810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93" b="1" dirty="0">
                <a:solidFill>
                  <a:srgbClr val="005C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Кроссворд по математике
</a:t>
            </a:r>
            <a:r>
              <a:rPr lang="en-US" sz="456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2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Ученик создал кроссворд на тему умножения, что помогло закрепить термины и привлекло внимание к предмету в творческой форме.
</a:t>
            </a:r>
            <a:endParaRPr lang="en-US" sz="1093" dirty="0"/>
          </a:p>
        </p:txBody>
      </p:sp>
      <p:sp>
        <p:nvSpPr>
          <p:cNvPr id="15" name="Text 3"/>
          <p:cNvSpPr txBox="1"/>
          <p:nvPr/>
        </p:nvSpPr>
        <p:spPr>
          <a:xfrm>
            <a:off x="2520116" y="3798795"/>
            <a:ext cx="1938173" cy="810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33" b="1" dirty="0">
                <a:solidFill>
                  <a:srgbClr val="005C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Рассказ от имени животного
</a:t>
            </a:r>
            <a:r>
              <a:rPr lang="en-US" sz="472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Одна ученица сочинила короткий рассказ через взгляд лесного зверя, что развило навыки творческого письма и эмпатии.
</a:t>
            </a:r>
            <a:endParaRPr lang="en-US" sz="1133" dirty="0"/>
          </a:p>
        </p:txBody>
      </p:sp>
      <p:sp>
        <p:nvSpPr>
          <p:cNvPr id="16" name="Text 4"/>
          <p:cNvSpPr txBox="1"/>
          <p:nvPr/>
        </p:nvSpPr>
        <p:spPr>
          <a:xfrm>
            <a:off x="4656622" y="3798795"/>
            <a:ext cx="1938173" cy="810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34" b="1" dirty="0">
                <a:solidFill>
                  <a:srgbClr val="005C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Проектная презентация по сказкам
</a:t>
            </a:r>
            <a:r>
              <a:rPr lang="en-US" sz="431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7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Группа подготовила театральную постановку и презентацию альтернативных концовок известных сказок, что повысило командную работу и творческий подход.
</a:t>
            </a:r>
            <a:endParaRPr lang="en-US" sz="1034" dirty="0"/>
          </a:p>
        </p:txBody>
      </p:sp>
      <p:sp>
        <p:nvSpPr>
          <p:cNvPr id="17" name="Text 5"/>
          <p:cNvSpPr txBox="1"/>
          <p:nvPr/>
        </p:nvSpPr>
        <p:spPr>
          <a:xfrm>
            <a:off x="6748094" y="3798795"/>
            <a:ext cx="1938173" cy="810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2" b="1" dirty="0">
                <a:solidFill>
                  <a:srgbClr val="005C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Комикс на тему природы
</a:t>
            </a:r>
            <a:r>
              <a:rPr lang="en-US" sz="45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26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Ученики создали яркие комиксы, иллюстрирующие тему лесных обитателей, что разнообразило изучение окружающего мира через визуальное творчество.
</a:t>
            </a:r>
            <a:endParaRPr lang="en-US" sz="1102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28625" y="368710"/>
            <a:ext cx="7867342" cy="7374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763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Рекомендации по адаптации дифференциации под разные предметы
</a:t>
            </a:r>
            <a:endParaRPr lang="en-US" sz="2763" dirty="0"/>
          </a:p>
        </p:txBody>
      </p:sp>
      <p:sp>
        <p:nvSpPr>
          <p:cNvPr id="5" name="Text 1"/>
          <p:cNvSpPr txBox="1"/>
          <p:nvPr/>
        </p:nvSpPr>
        <p:spPr>
          <a:xfrm>
            <a:off x="8053387" y="4669824"/>
            <a:ext cx="703660" cy="1971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8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19</a:t>
            </a:r>
            <a:endParaRPr lang="en-US" sz="800" dirty="0"/>
          </a:p>
        </p:txBody>
      </p:sp>
      <p:sp>
        <p:nvSpPr>
          <p:cNvPr id="6" name="Text 2"/>
          <p:cNvSpPr txBox="1"/>
          <p:nvPr/>
        </p:nvSpPr>
        <p:spPr>
          <a:xfrm>
            <a:off x="592932" y="2724004"/>
            <a:ext cx="2286000" cy="1733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математики эффективно предлагать задания с различной степенью сложности, включая творческие задачи и практические примеры.
</a:t>
            </a:r>
            <a:endParaRPr lang="en-US" sz="1200" dirty="0"/>
          </a:p>
        </p:txBody>
      </p:sp>
      <p:sp>
        <p:nvSpPr>
          <p:cNvPr id="7" name="Text 3"/>
          <p:cNvSpPr txBox="1"/>
          <p:nvPr/>
        </p:nvSpPr>
        <p:spPr>
          <a:xfrm>
            <a:off x="3436145" y="2724004"/>
            <a:ext cx="2286000" cy="1733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литературе стоит использовать творческие проекты и сочинения, позволяющие раскрыть индивидуальные интересы и литературные способности.
</a:t>
            </a:r>
            <a:endParaRPr lang="en-US" sz="1200" dirty="0"/>
          </a:p>
        </p:txBody>
      </p:sp>
      <p:sp>
        <p:nvSpPr>
          <p:cNvPr id="8" name="Text 4"/>
          <p:cNvSpPr txBox="1"/>
          <p:nvPr/>
        </p:nvSpPr>
        <p:spPr>
          <a:xfrm>
            <a:off x="6307932" y="2724004"/>
            <a:ext cx="2286000" cy="1733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предметах окружающего мира полезно вводить исследовательские работы и проектные задания, стимулирующие самостоятельность и научное мышление.
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945" y="1492673"/>
            <a:ext cx="4518868" cy="3415629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8053387" y="4669824"/>
            <a:ext cx="703660" cy="1971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8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800" dirty="0"/>
          </a:p>
        </p:txBody>
      </p:sp>
      <p:sp>
        <p:nvSpPr>
          <p:cNvPr id="7" name="Text 1"/>
          <p:cNvSpPr txBox="1"/>
          <p:nvPr/>
        </p:nvSpPr>
        <p:spPr>
          <a:xfrm>
            <a:off x="428625" y="368710"/>
            <a:ext cx="7867342" cy="7374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Актуальность дифференциации в современной школе
</a:t>
            </a:r>
            <a:endParaRPr lang="en-US" sz="3000" dirty="0"/>
          </a:p>
        </p:txBody>
      </p:sp>
      <p:sp>
        <p:nvSpPr>
          <p:cNvPr id="8" name="Text 2"/>
          <p:cNvSpPr txBox="1"/>
          <p:nvPr/>
        </p:nvSpPr>
        <p:spPr>
          <a:xfrm>
            <a:off x="714683" y="1895475"/>
            <a:ext cx="3067051" cy="27743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Растущие требования родителей и учителей сопровождаются вызовами мотивации, уровня подготовки и перегрузки учеников. Дифференциация помогает адаптировать задания под индивидуальные потребности, снижая негатив и повышая успеваемость.
</a:t>
            </a:r>
            <a:endParaRPr lang="en-US"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338049" y="1398735"/>
            <a:ext cx="6467903" cy="23460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Значимость дифференциации в современном образовании
</a:t>
            </a:r>
            <a:r>
              <a:rPr lang="en-US" sz="1322" dirty="0">
                <a:solidFill>
                  <a:srgbClr val="9EB1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Дифференциация домашних заданий поддерживает разнообразие учеников и способствует развитию мотивации, ответственности и творческого потенциала каждого учащегося.
</a:t>
            </a:r>
            <a:endParaRPr lang="en-US" sz="3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28625" y="368710"/>
            <a:ext cx="7867342" cy="7374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Теоретические основы дифференциации
</a:t>
            </a:r>
            <a:endParaRPr lang="en-US" sz="3000" dirty="0"/>
          </a:p>
        </p:txBody>
      </p:sp>
      <p:sp>
        <p:nvSpPr>
          <p:cNvPr id="5" name="Text 1"/>
          <p:cNvSpPr txBox="1"/>
          <p:nvPr/>
        </p:nvSpPr>
        <p:spPr>
          <a:xfrm>
            <a:off x="8053387" y="4669824"/>
            <a:ext cx="703660" cy="1971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8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800" dirty="0"/>
          </a:p>
        </p:txBody>
      </p:sp>
      <p:sp>
        <p:nvSpPr>
          <p:cNvPr id="6" name="Text 2"/>
          <p:cNvSpPr txBox="1"/>
          <p:nvPr/>
        </p:nvSpPr>
        <p:spPr>
          <a:xfrm>
            <a:off x="592932" y="2724004"/>
            <a:ext cx="2286000" cy="1733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Предоставление выбора снижает стресс, формирует ощущение контроля и ответственности за учебный процесс, что укрепляет внутреннюю мотивацию учеников.
</a:t>
            </a:r>
            <a:endParaRPr lang="en-US" sz="1200" dirty="0"/>
          </a:p>
        </p:txBody>
      </p:sp>
      <p:sp>
        <p:nvSpPr>
          <p:cNvPr id="7" name="Text 3"/>
          <p:cNvSpPr txBox="1"/>
          <p:nvPr/>
        </p:nvSpPr>
        <p:spPr>
          <a:xfrm>
            <a:off x="3436145" y="2724004"/>
            <a:ext cx="2286000" cy="1733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Индивидуальный темп выполнения заданий предотвращает перегрузку, учитывая уровень подготовки каждого, создавая комфортные условия для усвоения материала.
</a:t>
            </a:r>
            <a:endParaRPr lang="en-US" sz="1200" dirty="0"/>
          </a:p>
        </p:txBody>
      </p:sp>
      <p:sp>
        <p:nvSpPr>
          <p:cNvPr id="8" name="Text 4"/>
          <p:cNvSpPr txBox="1"/>
          <p:nvPr/>
        </p:nvSpPr>
        <p:spPr>
          <a:xfrm>
            <a:off x="6307932" y="2724004"/>
            <a:ext cx="2286000" cy="1733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Интерес к заданию стимулирует активность и вовлечённость, одновременно развивая навыки планирования и самостоятельности, важные для метапредметного обучения.
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48" y="1756871"/>
            <a:ext cx="375729" cy="375729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4158" y="1756871"/>
            <a:ext cx="375729" cy="375729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248" y="3275955"/>
            <a:ext cx="375729" cy="375729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7641" y="3275955"/>
            <a:ext cx="328763" cy="375729"/>
          </a:xfrm>
          <a:prstGeom prst="rect">
            <a:avLst/>
          </a:prstGeom>
        </p:spPr>
      </p:pic>
      <p:sp>
        <p:nvSpPr>
          <p:cNvPr id="11" name="Text 0"/>
          <p:cNvSpPr txBox="1"/>
          <p:nvPr/>
        </p:nvSpPr>
        <p:spPr>
          <a:xfrm>
            <a:off x="428625" y="368710"/>
            <a:ext cx="7867342" cy="7374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Стратегия «Задание-лесенка»: ключевые элементы
</a:t>
            </a:r>
            <a:endParaRPr lang="en-US" sz="3000" dirty="0"/>
          </a:p>
        </p:txBody>
      </p:sp>
      <p:sp>
        <p:nvSpPr>
          <p:cNvPr id="12" name="Text 1"/>
          <p:cNvSpPr txBox="1"/>
          <p:nvPr/>
        </p:nvSpPr>
        <p:spPr>
          <a:xfrm>
            <a:off x="8053387" y="4669824"/>
            <a:ext cx="703660" cy="1971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8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800" dirty="0"/>
          </a:p>
        </p:txBody>
      </p:sp>
      <p:sp>
        <p:nvSpPr>
          <p:cNvPr id="13" name="Text 2"/>
          <p:cNvSpPr txBox="1"/>
          <p:nvPr/>
        </p:nvSpPr>
        <p:spPr>
          <a:xfrm>
            <a:off x="1285601" y="1695597"/>
            <a:ext cx="2925064" cy="1043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Минимум обязательных заданий
</a:t>
            </a:r>
            <a:r>
              <a:rPr lang="en-US" sz="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Все учащиеся выполняют базовые упражнения для закрепления основных навыков и обеспечения обязательного уровня.
</a:t>
            </a:r>
            <a:endParaRPr lang="en-US" sz="1200" dirty="0"/>
          </a:p>
        </p:txBody>
      </p:sp>
      <p:sp>
        <p:nvSpPr>
          <p:cNvPr id="14" name="Text 3"/>
          <p:cNvSpPr txBox="1"/>
          <p:nvPr/>
        </p:nvSpPr>
        <p:spPr>
          <a:xfrm>
            <a:off x="5540510" y="1695597"/>
            <a:ext cx="2925064" cy="1043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Выбор уровня сложности
</a:t>
            </a:r>
            <a:r>
              <a:rPr lang="en-US" sz="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Дополнительные задания с разной сложностью по желанию повышают вовлечённость и стимулируют самостоятельность учеников.
</a:t>
            </a:r>
            <a:endParaRPr lang="en-US" sz="1200" dirty="0"/>
          </a:p>
        </p:txBody>
      </p:sp>
      <p:sp>
        <p:nvSpPr>
          <p:cNvPr id="15" name="Text 4"/>
          <p:cNvSpPr txBox="1"/>
          <p:nvPr/>
        </p:nvSpPr>
        <p:spPr>
          <a:xfrm>
            <a:off x="1285601" y="3214682"/>
            <a:ext cx="2925064" cy="1043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Творческие варианты
</a:t>
            </a:r>
            <a:r>
              <a:rPr lang="en-US" sz="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Возможность создавать собственные задачи или оформлять их помогает развивать креативность и глубже понять тему.
</a:t>
            </a:r>
            <a:endParaRPr lang="en-US" sz="1200" dirty="0"/>
          </a:p>
        </p:txBody>
      </p:sp>
      <p:sp>
        <p:nvSpPr>
          <p:cNvPr id="16" name="Text 5"/>
          <p:cNvSpPr txBox="1"/>
          <p:nvPr/>
        </p:nvSpPr>
        <p:spPr>
          <a:xfrm>
            <a:off x="5540510" y="3214682"/>
            <a:ext cx="2925064" cy="1043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терминологии
</a:t>
            </a:r>
            <a:r>
              <a:rPr lang="en-US" sz="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Интеграция заданий по составлению кроссвордов или ребусов обогащает словарный запас и закрепляет тематические понятия.
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50" y="1503031"/>
            <a:ext cx="2598075" cy="19916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2475" y="1503006"/>
            <a:ext cx="2598075" cy="199168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5625" y="1503006"/>
            <a:ext cx="2598075" cy="1991688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 0"/>
          <p:cNvSpPr txBox="1"/>
          <p:nvPr/>
        </p:nvSpPr>
        <p:spPr>
          <a:xfrm>
            <a:off x="428625" y="368710"/>
            <a:ext cx="7867342" cy="7374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Пример «Задание-лесенка» для 2-3 класса по математике
</a:t>
            </a:r>
            <a:endParaRPr lang="en-US" sz="3000" dirty="0"/>
          </a:p>
        </p:txBody>
      </p:sp>
      <p:sp>
        <p:nvSpPr>
          <p:cNvPr id="11" name="Text 1"/>
          <p:cNvSpPr txBox="1"/>
          <p:nvPr/>
        </p:nvSpPr>
        <p:spPr>
          <a:xfrm>
            <a:off x="8053387" y="4669824"/>
            <a:ext cx="703660" cy="1971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8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800" dirty="0"/>
          </a:p>
        </p:txBody>
      </p:sp>
      <p:sp>
        <p:nvSpPr>
          <p:cNvPr id="12" name="Text 2"/>
          <p:cNvSpPr txBox="1"/>
          <p:nvPr/>
        </p:nvSpPr>
        <p:spPr>
          <a:xfrm>
            <a:off x="468844" y="3631931"/>
            <a:ext cx="2586548" cy="1037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005C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Базовое закрепление таблицы умножения
</a:t>
            </a:r>
            <a:r>
              <a:rPr lang="en-US" sz="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Ученики решают 10 обязательных примеров для прочного усвоения материала, что формирует базу для дальнейших заданий и уверенность в навыках.
</a:t>
            </a:r>
            <a:endParaRPr lang="en-US" sz="1200" dirty="0"/>
          </a:p>
        </p:txBody>
      </p:sp>
      <p:sp>
        <p:nvSpPr>
          <p:cNvPr id="13" name="Text 3"/>
          <p:cNvSpPr txBox="1"/>
          <p:nvPr/>
        </p:nvSpPr>
        <p:spPr>
          <a:xfrm>
            <a:off x="3283702" y="3631931"/>
            <a:ext cx="2586548" cy="1037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005C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Творческое задание с рисунком
</a:t>
            </a:r>
            <a:r>
              <a:rPr lang="en-US" sz="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Учащиеся могут самостоятельно придумать и решить задачу на умножение, иллюстрируя её рисунком, что развивает воображение и самостоятельный поиск решений.
</a:t>
            </a:r>
            <a:endParaRPr lang="en-US" sz="1200" dirty="0"/>
          </a:p>
        </p:txBody>
      </p:sp>
      <p:sp>
        <p:nvSpPr>
          <p:cNvPr id="14" name="Text 4"/>
          <p:cNvSpPr txBox="1"/>
          <p:nvPr/>
        </p:nvSpPr>
        <p:spPr>
          <a:xfrm>
            <a:off x="6142760" y="3631931"/>
            <a:ext cx="2586547" cy="1037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005C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Создание ребуса или кроссворда
</a:t>
            </a:r>
            <a:r>
              <a:rPr lang="en-US" sz="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желающих предлагается составить кроссворд по терминам темы, стимулируя умение работать с понятиями и творческий подход к изучению.
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28625" y="368710"/>
            <a:ext cx="7867342" cy="7374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789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Стратегия «Тематический конструктор»: разнообразие по интересам
</a:t>
            </a:r>
            <a:endParaRPr lang="en-US" sz="2789" dirty="0"/>
          </a:p>
        </p:txBody>
      </p:sp>
      <p:sp>
        <p:nvSpPr>
          <p:cNvPr id="5" name="Text 1"/>
          <p:cNvSpPr txBox="1"/>
          <p:nvPr/>
        </p:nvSpPr>
        <p:spPr>
          <a:xfrm>
            <a:off x="8053387" y="4669824"/>
            <a:ext cx="703660" cy="1971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8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800" dirty="0"/>
          </a:p>
        </p:txBody>
      </p:sp>
      <p:sp>
        <p:nvSpPr>
          <p:cNvPr id="6" name="Text 2"/>
          <p:cNvSpPr txBox="1"/>
          <p:nvPr/>
        </p:nvSpPr>
        <p:spPr>
          <a:xfrm>
            <a:off x="1568239" y="1504950"/>
            <a:ext cx="2446548" cy="12811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Один тематический контент позволяет выполнять задания в разных форматах, удовлетворяя индивидуальные предпочтения и потребности ребёнка.
</a:t>
            </a:r>
            <a:endParaRPr lang="en-US" sz="1200" dirty="0"/>
          </a:p>
        </p:txBody>
      </p:sp>
      <p:sp>
        <p:nvSpPr>
          <p:cNvPr id="7" name="Text 3"/>
          <p:cNvSpPr txBox="1"/>
          <p:nvPr/>
        </p:nvSpPr>
        <p:spPr>
          <a:xfrm>
            <a:off x="5783052" y="1504950"/>
            <a:ext cx="2446548" cy="12811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художников — создание яркого плаката, который визуально рассказывает о теме и развивает художественные навыки.
</a:t>
            </a:r>
            <a:endParaRPr lang="en-US" sz="1200" dirty="0"/>
          </a:p>
        </p:txBody>
      </p:sp>
      <p:sp>
        <p:nvSpPr>
          <p:cNvPr id="8" name="Text 4"/>
          <p:cNvSpPr txBox="1"/>
          <p:nvPr/>
        </p:nvSpPr>
        <p:spPr>
          <a:xfrm>
            <a:off x="618121" y="3262313"/>
            <a:ext cx="2446548" cy="12811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Исследователи собирают факты и готовят краткие отчёты или презентации, углубляя познавательную деятельность и навыки анализа.
</a:t>
            </a:r>
            <a:endParaRPr lang="en-US" sz="1200" dirty="0"/>
          </a:p>
        </p:txBody>
      </p:sp>
      <p:sp>
        <p:nvSpPr>
          <p:cNvPr id="9" name="Text 5"/>
          <p:cNvSpPr txBox="1"/>
          <p:nvPr/>
        </p:nvSpPr>
        <p:spPr>
          <a:xfrm>
            <a:off x="4832933" y="3262313"/>
            <a:ext cx="2446548" cy="12811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Писатели и ораторы работают с устной и письменной речью, создавая рассказы или сообщения, что развивает творческое и коммуникативное мышление.
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63" y="1534075"/>
            <a:ext cx="1904723" cy="21528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1718" y="1534000"/>
            <a:ext cx="1919440" cy="21528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3168" y="1534075"/>
            <a:ext cx="1919440" cy="21528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4643" y="1534000"/>
            <a:ext cx="1919440" cy="21528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0"/>
          <p:cNvSpPr txBox="1"/>
          <p:nvPr/>
        </p:nvSpPr>
        <p:spPr>
          <a:xfrm>
            <a:off x="428625" y="368710"/>
            <a:ext cx="7867342" cy="7374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93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Варианты заданий в «Тематическом конструкторе» по окружающему миру
</a:t>
            </a:r>
            <a:endParaRPr lang="en-US" sz="2930" dirty="0"/>
          </a:p>
        </p:txBody>
      </p:sp>
      <p:sp>
        <p:nvSpPr>
          <p:cNvPr id="13" name="Text 1"/>
          <p:cNvSpPr txBox="1"/>
          <p:nvPr/>
        </p:nvSpPr>
        <p:spPr>
          <a:xfrm>
            <a:off x="8053387" y="4669824"/>
            <a:ext cx="703660" cy="1971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8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800" dirty="0"/>
          </a:p>
        </p:txBody>
      </p:sp>
      <p:sp>
        <p:nvSpPr>
          <p:cNvPr id="14" name="Text 2"/>
          <p:cNvSpPr txBox="1"/>
          <p:nvPr/>
        </p:nvSpPr>
        <p:spPr>
          <a:xfrm>
            <a:off x="428625" y="3798795"/>
            <a:ext cx="1938173" cy="810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34" b="1" dirty="0">
                <a:solidFill>
                  <a:srgbClr val="005C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Творческое рисование плаката
</a:t>
            </a:r>
            <a:r>
              <a:rPr lang="en-US" sz="431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7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Ученик создаёт выразительный плакат с призывом заботиться о лесных животных. Это развивает художественный взгляд и экологическую осознанность.
</a:t>
            </a:r>
            <a:endParaRPr lang="en-US" sz="1034" dirty="0"/>
          </a:p>
        </p:txBody>
      </p:sp>
      <p:sp>
        <p:nvSpPr>
          <p:cNvPr id="15" name="Text 3"/>
          <p:cNvSpPr txBox="1"/>
          <p:nvPr/>
        </p:nvSpPr>
        <p:spPr>
          <a:xfrm>
            <a:off x="2520116" y="3798795"/>
            <a:ext cx="1938173" cy="810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83" b="1" dirty="0">
                <a:solidFill>
                  <a:srgbClr val="005C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Исследовательская работа с презентацией
</a:t>
            </a:r>
            <a:r>
              <a:rPr lang="en-US" sz="41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73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Школьник собирает интересные факты о лесных обитателях и оформляет их в краткую презентацию из нескольких слайдов, практикуя исследования и навыки публичных выступлений.
</a:t>
            </a:r>
            <a:endParaRPr lang="en-US" sz="983" dirty="0"/>
          </a:p>
        </p:txBody>
      </p:sp>
      <p:sp>
        <p:nvSpPr>
          <p:cNvPr id="16" name="Text 4"/>
          <p:cNvSpPr txBox="1"/>
          <p:nvPr/>
        </p:nvSpPr>
        <p:spPr>
          <a:xfrm>
            <a:off x="4656622" y="3798795"/>
            <a:ext cx="1938173" cy="810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69" b="1" dirty="0">
                <a:solidFill>
                  <a:srgbClr val="005C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Литературное творчество
</a:t>
            </a:r>
            <a:r>
              <a:rPr lang="en-US" sz="44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0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Создание короткого рассказа или сказки с позицию животного позволяет развить фантазию, стиль письма и понимание биологических особенностей.
</a:t>
            </a:r>
            <a:endParaRPr lang="en-US" sz="1069" dirty="0"/>
          </a:p>
        </p:txBody>
      </p:sp>
      <p:sp>
        <p:nvSpPr>
          <p:cNvPr id="17" name="Text 5"/>
          <p:cNvSpPr txBox="1"/>
          <p:nvPr/>
        </p:nvSpPr>
        <p:spPr>
          <a:xfrm>
            <a:off x="6748094" y="3798795"/>
            <a:ext cx="1938173" cy="810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34" b="1" dirty="0">
                <a:solidFill>
                  <a:srgbClr val="005C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Устное выступление перед классом
</a:t>
            </a:r>
            <a:r>
              <a:rPr lang="en-US" sz="431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7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Подготовка и представление двухминутного сообщения стимулирует навыки ораторского искусства и уверенности при публичных выступлениях.
</a:t>
            </a:r>
            <a:endParaRPr lang="en-US" sz="1034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428625" y="368710"/>
            <a:ext cx="7867342" cy="7374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Стратегия «Карта путешествия»: поэтапный проект
</a:t>
            </a:r>
            <a:endParaRPr lang="en-US" sz="3000" dirty="0"/>
          </a:p>
        </p:txBody>
      </p:sp>
      <p:sp>
        <p:nvSpPr>
          <p:cNvPr id="8" name="Text 1"/>
          <p:cNvSpPr txBox="1"/>
          <p:nvPr/>
        </p:nvSpPr>
        <p:spPr>
          <a:xfrm>
            <a:off x="8053387" y="4669824"/>
            <a:ext cx="703660" cy="1971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8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800" dirty="0"/>
          </a:p>
        </p:txBody>
      </p:sp>
      <p:sp>
        <p:nvSpPr>
          <p:cNvPr id="9" name="Text 2"/>
          <p:cNvSpPr txBox="1"/>
          <p:nvPr/>
        </p:nvSpPr>
        <p:spPr>
          <a:xfrm>
            <a:off x="582935" y="2222080"/>
            <a:ext cx="1285240" cy="1224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2" b="1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Выбор «станции»
</a:t>
            </a:r>
            <a:r>
              <a:rPr lang="en-US" sz="438" b="1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789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Ученик выбирает интересующее направление (театральное, литературное, иллюстративное) для выполнения проекта в течение недели или месяца.
</a:t>
            </a:r>
            <a:endParaRPr lang="en-US" sz="1052" dirty="0"/>
          </a:p>
        </p:txBody>
      </p:sp>
      <p:sp>
        <p:nvSpPr>
          <p:cNvPr id="10" name="Text 3"/>
          <p:cNvSpPr txBox="1"/>
          <p:nvPr/>
        </p:nvSpPr>
        <p:spPr>
          <a:xfrm>
            <a:off x="2593844" y="2326650"/>
            <a:ext cx="1285241" cy="1224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45" b="1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Работа над проектом
</a:t>
            </a:r>
            <a:r>
              <a:rPr lang="en-US" sz="477" b="1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59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Самостоятельное выполнение творческого задания, углублённое исследование темы и подготовка материалов или постановки.
</a:t>
            </a:r>
            <a:endParaRPr lang="en-US" sz="1145" dirty="0"/>
          </a:p>
        </p:txBody>
      </p:sp>
      <p:sp>
        <p:nvSpPr>
          <p:cNvPr id="11" name="Text 4"/>
          <p:cNvSpPr txBox="1"/>
          <p:nvPr/>
        </p:nvSpPr>
        <p:spPr>
          <a:xfrm>
            <a:off x="4622859" y="2729986"/>
            <a:ext cx="1285240" cy="1224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Подготовка презентации
</a:t>
            </a:r>
            <a:r>
              <a:rPr lang="en-US" sz="500" b="1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Формирование итогового результата в виде презентации, инсценировки или комикса для демонстрации одноклассникам.
</a:t>
            </a:r>
            <a:endParaRPr lang="en-US" sz="1200" dirty="0"/>
          </a:p>
        </p:txBody>
      </p:sp>
      <p:sp>
        <p:nvSpPr>
          <p:cNvPr id="12" name="Text 5"/>
          <p:cNvSpPr txBox="1"/>
          <p:nvPr/>
        </p:nvSpPr>
        <p:spPr>
          <a:xfrm>
            <a:off x="6652979" y="3135308"/>
            <a:ext cx="1285240" cy="1224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45" b="1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Презентация результатов
</a:t>
            </a:r>
            <a:r>
              <a:rPr lang="en-US" sz="477" b="1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59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Показ и обсуждение выполненных проектов на занятии, что способствует развитию самоуправления и коммуникативных умений.
</a:t>
            </a:r>
            <a:endParaRPr lang="en-US" sz="114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50" y="1503031"/>
            <a:ext cx="2598075" cy="19916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2475" y="1503006"/>
            <a:ext cx="2598075" cy="199168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5625" y="1503006"/>
            <a:ext cx="2598075" cy="1991688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 0"/>
          <p:cNvSpPr txBox="1"/>
          <p:nvPr/>
        </p:nvSpPr>
        <p:spPr>
          <a:xfrm>
            <a:off x="428625" y="368710"/>
            <a:ext cx="7867342" cy="7374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Реализация «Карты путешествия» на примере темы «Сказки»
</a:t>
            </a:r>
            <a:endParaRPr lang="en-US" sz="3000" dirty="0"/>
          </a:p>
        </p:txBody>
      </p:sp>
      <p:sp>
        <p:nvSpPr>
          <p:cNvPr id="11" name="Text 1"/>
          <p:cNvSpPr txBox="1"/>
          <p:nvPr/>
        </p:nvSpPr>
        <p:spPr>
          <a:xfrm>
            <a:off x="8053387" y="4669824"/>
            <a:ext cx="703660" cy="1971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800" dirty="0">
                <a:solidFill>
                  <a:srgbClr val="E3E8D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800" dirty="0"/>
          </a:p>
        </p:txBody>
      </p:sp>
      <p:sp>
        <p:nvSpPr>
          <p:cNvPr id="12" name="Text 2"/>
          <p:cNvSpPr txBox="1"/>
          <p:nvPr/>
        </p:nvSpPr>
        <p:spPr>
          <a:xfrm>
            <a:off x="468844" y="3631931"/>
            <a:ext cx="2586548" cy="1037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005C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Театральная постановка
</a:t>
            </a:r>
            <a:r>
              <a:rPr lang="en-US" sz="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Учащиеся вместе с родителями или сверстниками разыгрывают выбранный отрывок сказки, углубляя понимание сюжета и сотрудничество.
</a:t>
            </a:r>
            <a:endParaRPr lang="en-US" sz="1200" dirty="0"/>
          </a:p>
        </p:txBody>
      </p:sp>
      <p:sp>
        <p:nvSpPr>
          <p:cNvPr id="13" name="Text 3"/>
          <p:cNvSpPr txBox="1"/>
          <p:nvPr/>
        </p:nvSpPr>
        <p:spPr>
          <a:xfrm>
            <a:off x="3283702" y="3631931"/>
            <a:ext cx="2586548" cy="1037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005C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Литературное продолжение сказки
</a:t>
            </a:r>
            <a:r>
              <a:rPr lang="en-US" sz="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Школьники создают собственный вариант концовки или развитие сюжета, развивая творческое письмо и критическое мышление.
</a:t>
            </a:r>
            <a:endParaRPr lang="en-US" sz="1200" dirty="0"/>
          </a:p>
        </p:txBody>
      </p:sp>
      <p:sp>
        <p:nvSpPr>
          <p:cNvPr id="14" name="Text 4"/>
          <p:cNvSpPr txBox="1"/>
          <p:nvPr/>
        </p:nvSpPr>
        <p:spPr>
          <a:xfrm>
            <a:off x="6142760" y="3631931"/>
            <a:ext cx="2586547" cy="1037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005C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Создание комикса
</a:t>
            </a:r>
            <a:r>
              <a:rPr lang="en-US" sz="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Иллюстративный проект позволяет визуально оформить сказочный сюжет в виде серии рисунков с текстом, что стимулирует художественные и литературные навыки.
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749</Words>
  <Application>Microsoft Office PowerPoint</Application>
  <PresentationFormat>Экран (16:9)</PresentationFormat>
  <Paragraphs>111</Paragraphs>
  <Slides>20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Щербакова</cp:lastModifiedBy>
  <cp:revision>1</cp:revision>
  <dcterms:created xsi:type="dcterms:W3CDTF">2025-12-21T08:50:47Z</dcterms:created>
  <dcterms:modified xsi:type="dcterms:W3CDTF">2026-01-12T11:21:31Z</dcterms:modified>
</cp:coreProperties>
</file>