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756" y="-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600" b="1" i="0">
                <a:solidFill>
                  <a:srgbClr val="BE9000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78B663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600" b="1" i="0">
                <a:solidFill>
                  <a:srgbClr val="BE9000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78B663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600" b="1" i="0">
                <a:solidFill>
                  <a:srgbClr val="BE9000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600" b="1" i="0">
                <a:solidFill>
                  <a:srgbClr val="BE9000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27010" y="225238"/>
            <a:ext cx="8279765" cy="12491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600" b="1" i="0">
                <a:solidFill>
                  <a:srgbClr val="BE9000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99765" y="1226698"/>
            <a:ext cx="5129530" cy="18065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78B663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12" Type="http://schemas.openxmlformats.org/officeDocument/2006/relationships/image" Target="../media/image36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png"/><Relationship Id="rId11" Type="http://schemas.openxmlformats.org/officeDocument/2006/relationships/image" Target="../media/image35.jpeg"/><Relationship Id="rId5" Type="http://schemas.openxmlformats.org/officeDocument/2006/relationships/image" Target="../media/image29.jpeg"/><Relationship Id="rId10" Type="http://schemas.openxmlformats.org/officeDocument/2006/relationships/image" Target="../media/image34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7" Type="http://schemas.openxmlformats.org/officeDocument/2006/relationships/image" Target="../media/image55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1.jpeg"/><Relationship Id="rId5" Type="http://schemas.openxmlformats.org/officeDocument/2006/relationships/image" Target="../media/image70.png"/><Relationship Id="rId4" Type="http://schemas.openxmlformats.org/officeDocument/2006/relationships/image" Target="../media/image69.png"/><Relationship Id="rId9" Type="http://schemas.openxmlformats.org/officeDocument/2006/relationships/image" Target="../media/image7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1752600" y="685800"/>
            <a:ext cx="6264910" cy="35522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lang="ru-RU" spc="330" dirty="0" smtClean="0">
                <a:solidFill>
                  <a:srgbClr val="37761C"/>
                </a:solidFill>
              </a:rPr>
              <a:t>Наблюдение и проведение опытов</a:t>
            </a:r>
            <a:r>
              <a:rPr lang="ru-RU" spc="330" dirty="0" smtClean="0">
                <a:solidFill>
                  <a:srgbClr val="37761C"/>
                </a:solidFill>
              </a:rPr>
              <a:t> </a:t>
            </a:r>
            <a:r>
              <a:rPr lang="ru-RU" spc="355" dirty="0" smtClean="0">
                <a:solidFill>
                  <a:srgbClr val="37761C"/>
                </a:solidFill>
              </a:rPr>
              <a:t>на уроках окружающего мира</a:t>
            </a:r>
            <a:endParaRPr spc="470" dirty="0">
              <a:solidFill>
                <a:srgbClr val="37761C"/>
              </a:solidFill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14800" y="4800600"/>
            <a:ext cx="4419600" cy="8694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l">
              <a:lnSpc>
                <a:spcPct val="100000"/>
              </a:lnSpc>
              <a:spcBef>
                <a:spcPts val="100"/>
              </a:spcBef>
            </a:pPr>
            <a:r>
              <a:rPr lang="ru-RU" sz="1800" b="1" dirty="0" err="1" smtClean="0">
                <a:solidFill>
                  <a:srgbClr val="FF0000"/>
                </a:solidFill>
                <a:latin typeface="Lucida Sans Unicode"/>
                <a:cs typeface="Lucida Sans Unicode"/>
              </a:rPr>
              <a:t>Юрежева</a:t>
            </a:r>
            <a:r>
              <a:rPr lang="ru-RU" sz="1800" b="1" dirty="0" smtClean="0">
                <a:solidFill>
                  <a:srgbClr val="FF0000"/>
                </a:solidFill>
                <a:latin typeface="Lucida Sans Unicode"/>
                <a:cs typeface="Lucida Sans Unicode"/>
              </a:rPr>
              <a:t> Светлана Евгеньевна</a:t>
            </a:r>
            <a:r>
              <a:rPr lang="ru-RU" sz="1800" dirty="0" smtClean="0">
                <a:solidFill>
                  <a:srgbClr val="FF0000"/>
                </a:solidFill>
                <a:latin typeface="Lucida Sans Unicode"/>
                <a:cs typeface="Lucida Sans Unicode"/>
              </a:rPr>
              <a:t>,</a:t>
            </a:r>
          </a:p>
          <a:p>
            <a:pPr marL="12700" marR="5080" algn="l">
              <a:lnSpc>
                <a:spcPct val="100000"/>
              </a:lnSpc>
              <a:spcBef>
                <a:spcPts val="100"/>
              </a:spcBef>
            </a:pPr>
            <a:r>
              <a:rPr lang="ru-RU" dirty="0">
                <a:solidFill>
                  <a:srgbClr val="FF0000"/>
                </a:solidFill>
                <a:latin typeface="Lucida Sans Unicode"/>
                <a:cs typeface="Lucida Sans Unicode"/>
              </a:rPr>
              <a:t>у</a:t>
            </a:r>
            <a:r>
              <a:rPr lang="ru-RU" dirty="0" smtClean="0">
                <a:solidFill>
                  <a:srgbClr val="FF0000"/>
                </a:solidFill>
                <a:latin typeface="Lucida Sans Unicode"/>
                <a:cs typeface="Lucida Sans Unicode"/>
              </a:rPr>
              <a:t>читель начальных классов</a:t>
            </a:r>
            <a:endParaRPr lang="ru-RU" sz="1800" dirty="0" smtClean="0">
              <a:solidFill>
                <a:srgbClr val="FF0000"/>
              </a:solidFill>
              <a:latin typeface="Lucida Sans Unicode"/>
              <a:cs typeface="Lucida Sans Unicode"/>
            </a:endParaRPr>
          </a:p>
          <a:p>
            <a:pPr marL="12700" marR="5080" algn="l">
              <a:lnSpc>
                <a:spcPct val="100000"/>
              </a:lnSpc>
              <a:spcBef>
                <a:spcPts val="100"/>
              </a:spcBef>
            </a:pPr>
            <a:r>
              <a:rPr lang="ru-RU" dirty="0" smtClean="0">
                <a:solidFill>
                  <a:srgbClr val="FF0000"/>
                </a:solidFill>
                <a:latin typeface="Lucida Sans Unicode"/>
                <a:cs typeface="Lucida Sans Unicode"/>
              </a:rPr>
              <a:t>ГБОУ СОШ №2 «ОЦ» с. Борское</a:t>
            </a:r>
            <a:endParaRPr sz="1800">
              <a:solidFill>
                <a:srgbClr val="FF0000"/>
              </a:solidFill>
              <a:latin typeface="Lucida Sans Unicode"/>
              <a:cs typeface="Lucida Sans Unicod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61149" y="244375"/>
            <a:ext cx="8261821" cy="5733900"/>
            <a:chOff x="261149" y="244375"/>
            <a:chExt cx="8261821" cy="5733900"/>
          </a:xfrm>
        </p:grpSpPr>
        <p:sp>
          <p:nvSpPr>
            <p:cNvPr id="3" name="object 3"/>
            <p:cNvSpPr/>
            <p:nvPr/>
          </p:nvSpPr>
          <p:spPr>
            <a:xfrm>
              <a:off x="261149" y="244375"/>
              <a:ext cx="2526030" cy="1556385"/>
            </a:xfrm>
            <a:custGeom>
              <a:avLst/>
              <a:gdLst/>
              <a:ahLst/>
              <a:cxnLst/>
              <a:rect l="l" t="t" r="r" b="b"/>
              <a:pathLst>
                <a:path w="2526030" h="1556385">
                  <a:moveTo>
                    <a:pt x="2525699" y="1556099"/>
                  </a:moveTo>
                  <a:lnTo>
                    <a:pt x="0" y="1556099"/>
                  </a:lnTo>
                  <a:lnTo>
                    <a:pt x="0" y="0"/>
                  </a:lnTo>
                  <a:lnTo>
                    <a:pt x="2525699" y="0"/>
                  </a:lnTo>
                  <a:lnTo>
                    <a:pt x="2525699" y="15560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61149" y="244375"/>
              <a:ext cx="2526030" cy="1556385"/>
            </a:xfrm>
            <a:custGeom>
              <a:avLst/>
              <a:gdLst/>
              <a:ahLst/>
              <a:cxnLst/>
              <a:rect l="l" t="t" r="r" b="b"/>
              <a:pathLst>
                <a:path w="2526030" h="1556385">
                  <a:moveTo>
                    <a:pt x="0" y="0"/>
                  </a:moveTo>
                  <a:lnTo>
                    <a:pt x="2525699" y="0"/>
                  </a:lnTo>
                  <a:lnTo>
                    <a:pt x="2525699" y="1556099"/>
                  </a:lnTo>
                  <a:lnTo>
                    <a:pt x="0" y="1556099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301486" y="554700"/>
              <a:ext cx="3197860" cy="1228725"/>
            </a:xfrm>
            <a:custGeom>
              <a:avLst/>
              <a:gdLst/>
              <a:ahLst/>
              <a:cxnLst/>
              <a:rect l="l" t="t" r="r" b="b"/>
              <a:pathLst>
                <a:path w="3197859" h="1228725">
                  <a:moveTo>
                    <a:pt x="0" y="1228203"/>
                  </a:moveTo>
                  <a:lnTo>
                    <a:pt x="349063" y="648724"/>
                  </a:lnTo>
                  <a:lnTo>
                    <a:pt x="349063" y="185349"/>
                  </a:lnTo>
                  <a:lnTo>
                    <a:pt x="355684" y="136076"/>
                  </a:lnTo>
                  <a:lnTo>
                    <a:pt x="374368" y="91800"/>
                  </a:lnTo>
                  <a:lnTo>
                    <a:pt x="403351" y="54287"/>
                  </a:lnTo>
                  <a:lnTo>
                    <a:pt x="440863" y="25305"/>
                  </a:lnTo>
                  <a:lnTo>
                    <a:pt x="485139" y="6620"/>
                  </a:lnTo>
                  <a:lnTo>
                    <a:pt x="534413" y="0"/>
                  </a:lnTo>
                  <a:lnTo>
                    <a:pt x="3012513" y="0"/>
                  </a:lnTo>
                  <a:lnTo>
                    <a:pt x="3083443" y="14108"/>
                  </a:lnTo>
                  <a:lnTo>
                    <a:pt x="3143575" y="54287"/>
                  </a:lnTo>
                  <a:lnTo>
                    <a:pt x="3183754" y="114419"/>
                  </a:lnTo>
                  <a:lnTo>
                    <a:pt x="3197863" y="185349"/>
                  </a:lnTo>
                  <a:lnTo>
                    <a:pt x="3197863" y="926749"/>
                  </a:lnTo>
                  <a:lnTo>
                    <a:pt x="349063" y="926749"/>
                  </a:lnTo>
                  <a:lnTo>
                    <a:pt x="0" y="1228203"/>
                  </a:lnTo>
                  <a:close/>
                </a:path>
                <a:path w="3197859" h="1228725">
                  <a:moveTo>
                    <a:pt x="3012513" y="1112099"/>
                  </a:moveTo>
                  <a:lnTo>
                    <a:pt x="534413" y="1112099"/>
                  </a:lnTo>
                  <a:lnTo>
                    <a:pt x="485139" y="1105479"/>
                  </a:lnTo>
                  <a:lnTo>
                    <a:pt x="440863" y="1086794"/>
                  </a:lnTo>
                  <a:lnTo>
                    <a:pt x="403350" y="1057812"/>
                  </a:lnTo>
                  <a:lnTo>
                    <a:pt x="374368" y="1020299"/>
                  </a:lnTo>
                  <a:lnTo>
                    <a:pt x="355684" y="976023"/>
                  </a:lnTo>
                  <a:lnTo>
                    <a:pt x="349063" y="926749"/>
                  </a:lnTo>
                  <a:lnTo>
                    <a:pt x="3197863" y="926749"/>
                  </a:lnTo>
                  <a:lnTo>
                    <a:pt x="3191242" y="976023"/>
                  </a:lnTo>
                  <a:lnTo>
                    <a:pt x="3172557" y="1020299"/>
                  </a:lnTo>
                  <a:lnTo>
                    <a:pt x="3143575" y="1057812"/>
                  </a:lnTo>
                  <a:lnTo>
                    <a:pt x="3106062" y="1086794"/>
                  </a:lnTo>
                  <a:lnTo>
                    <a:pt x="3061786" y="1105479"/>
                  </a:lnTo>
                  <a:lnTo>
                    <a:pt x="3012513" y="1112099"/>
                  </a:lnTo>
                  <a:close/>
                </a:path>
              </a:pathLst>
            </a:custGeom>
            <a:solidFill>
              <a:srgbClr val="78B663">
                <a:alpha val="598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301486" y="554700"/>
              <a:ext cx="3197860" cy="1228725"/>
            </a:xfrm>
            <a:custGeom>
              <a:avLst/>
              <a:gdLst/>
              <a:ahLst/>
              <a:cxnLst/>
              <a:rect l="l" t="t" r="r" b="b"/>
              <a:pathLst>
                <a:path w="3197859" h="1228725">
                  <a:moveTo>
                    <a:pt x="349063" y="185349"/>
                  </a:moveTo>
                  <a:lnTo>
                    <a:pt x="355684" y="136076"/>
                  </a:lnTo>
                  <a:lnTo>
                    <a:pt x="374368" y="91800"/>
                  </a:lnTo>
                  <a:lnTo>
                    <a:pt x="403350" y="54287"/>
                  </a:lnTo>
                  <a:lnTo>
                    <a:pt x="440863" y="25305"/>
                  </a:lnTo>
                  <a:lnTo>
                    <a:pt x="485139" y="6620"/>
                  </a:lnTo>
                  <a:lnTo>
                    <a:pt x="534413" y="0"/>
                  </a:lnTo>
                  <a:lnTo>
                    <a:pt x="823863" y="0"/>
                  </a:lnTo>
                  <a:lnTo>
                    <a:pt x="1536063" y="0"/>
                  </a:lnTo>
                  <a:lnTo>
                    <a:pt x="3012513" y="0"/>
                  </a:lnTo>
                  <a:lnTo>
                    <a:pt x="3048841" y="3594"/>
                  </a:lnTo>
                  <a:lnTo>
                    <a:pt x="3115345" y="31140"/>
                  </a:lnTo>
                  <a:lnTo>
                    <a:pt x="3166722" y="82517"/>
                  </a:lnTo>
                  <a:lnTo>
                    <a:pt x="3194268" y="149021"/>
                  </a:lnTo>
                  <a:lnTo>
                    <a:pt x="3197863" y="185349"/>
                  </a:lnTo>
                  <a:lnTo>
                    <a:pt x="3197863" y="648724"/>
                  </a:lnTo>
                  <a:lnTo>
                    <a:pt x="3197863" y="926749"/>
                  </a:lnTo>
                  <a:lnTo>
                    <a:pt x="3191242" y="976023"/>
                  </a:lnTo>
                  <a:lnTo>
                    <a:pt x="3172557" y="1020299"/>
                  </a:lnTo>
                  <a:lnTo>
                    <a:pt x="3143575" y="1057812"/>
                  </a:lnTo>
                  <a:lnTo>
                    <a:pt x="3106062" y="1086794"/>
                  </a:lnTo>
                  <a:lnTo>
                    <a:pt x="3061786" y="1105479"/>
                  </a:lnTo>
                  <a:lnTo>
                    <a:pt x="3012513" y="1112099"/>
                  </a:lnTo>
                  <a:lnTo>
                    <a:pt x="1536063" y="1112099"/>
                  </a:lnTo>
                  <a:lnTo>
                    <a:pt x="823863" y="1112099"/>
                  </a:lnTo>
                  <a:lnTo>
                    <a:pt x="534413" y="1112099"/>
                  </a:lnTo>
                  <a:lnTo>
                    <a:pt x="485139" y="1105479"/>
                  </a:lnTo>
                  <a:lnTo>
                    <a:pt x="440863" y="1086794"/>
                  </a:lnTo>
                  <a:lnTo>
                    <a:pt x="403350" y="1057812"/>
                  </a:lnTo>
                  <a:lnTo>
                    <a:pt x="374368" y="1020299"/>
                  </a:lnTo>
                  <a:lnTo>
                    <a:pt x="355684" y="976023"/>
                  </a:lnTo>
                  <a:lnTo>
                    <a:pt x="349063" y="926749"/>
                  </a:lnTo>
                  <a:lnTo>
                    <a:pt x="0" y="1228203"/>
                  </a:lnTo>
                  <a:lnTo>
                    <a:pt x="349063" y="648724"/>
                  </a:lnTo>
                  <a:lnTo>
                    <a:pt x="349063" y="185349"/>
                  </a:lnTo>
                  <a:close/>
                </a:path>
              </a:pathLst>
            </a:custGeom>
            <a:ln w="9524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320374" y="1991849"/>
              <a:ext cx="3179445" cy="1224915"/>
            </a:xfrm>
            <a:custGeom>
              <a:avLst/>
              <a:gdLst/>
              <a:ahLst/>
              <a:cxnLst/>
              <a:rect l="l" t="t" r="r" b="b"/>
              <a:pathLst>
                <a:path w="3179445" h="1224914">
                  <a:moveTo>
                    <a:pt x="0" y="1224900"/>
                  </a:moveTo>
                  <a:lnTo>
                    <a:pt x="330175" y="648724"/>
                  </a:lnTo>
                  <a:lnTo>
                    <a:pt x="330175" y="185349"/>
                  </a:lnTo>
                  <a:lnTo>
                    <a:pt x="336796" y="136076"/>
                  </a:lnTo>
                  <a:lnTo>
                    <a:pt x="355481" y="91800"/>
                  </a:lnTo>
                  <a:lnTo>
                    <a:pt x="384463" y="54287"/>
                  </a:lnTo>
                  <a:lnTo>
                    <a:pt x="421976" y="25305"/>
                  </a:lnTo>
                  <a:lnTo>
                    <a:pt x="466252" y="6620"/>
                  </a:lnTo>
                  <a:lnTo>
                    <a:pt x="515525" y="0"/>
                  </a:lnTo>
                  <a:lnTo>
                    <a:pt x="2993625" y="0"/>
                  </a:lnTo>
                  <a:lnTo>
                    <a:pt x="3064556" y="14108"/>
                  </a:lnTo>
                  <a:lnTo>
                    <a:pt x="3124688" y="54287"/>
                  </a:lnTo>
                  <a:lnTo>
                    <a:pt x="3164866" y="114419"/>
                  </a:lnTo>
                  <a:lnTo>
                    <a:pt x="3178975" y="185349"/>
                  </a:lnTo>
                  <a:lnTo>
                    <a:pt x="3178975" y="926749"/>
                  </a:lnTo>
                  <a:lnTo>
                    <a:pt x="330175" y="926749"/>
                  </a:lnTo>
                  <a:lnTo>
                    <a:pt x="0" y="1224900"/>
                  </a:lnTo>
                  <a:close/>
                </a:path>
                <a:path w="3179445" h="1224914">
                  <a:moveTo>
                    <a:pt x="2993625" y="1112099"/>
                  </a:moveTo>
                  <a:lnTo>
                    <a:pt x="515525" y="1112099"/>
                  </a:lnTo>
                  <a:lnTo>
                    <a:pt x="466252" y="1105479"/>
                  </a:lnTo>
                  <a:lnTo>
                    <a:pt x="421976" y="1086794"/>
                  </a:lnTo>
                  <a:lnTo>
                    <a:pt x="384463" y="1057812"/>
                  </a:lnTo>
                  <a:lnTo>
                    <a:pt x="355481" y="1020299"/>
                  </a:lnTo>
                  <a:lnTo>
                    <a:pt x="336796" y="976023"/>
                  </a:lnTo>
                  <a:lnTo>
                    <a:pt x="330175" y="926749"/>
                  </a:lnTo>
                  <a:lnTo>
                    <a:pt x="3178975" y="926749"/>
                  </a:lnTo>
                  <a:lnTo>
                    <a:pt x="3172354" y="976023"/>
                  </a:lnTo>
                  <a:lnTo>
                    <a:pt x="3153669" y="1020299"/>
                  </a:lnTo>
                  <a:lnTo>
                    <a:pt x="3124687" y="1057812"/>
                  </a:lnTo>
                  <a:lnTo>
                    <a:pt x="3087175" y="1086794"/>
                  </a:lnTo>
                  <a:lnTo>
                    <a:pt x="3042898" y="1105479"/>
                  </a:lnTo>
                  <a:lnTo>
                    <a:pt x="2993625" y="1112099"/>
                  </a:lnTo>
                  <a:close/>
                </a:path>
              </a:pathLst>
            </a:custGeom>
            <a:solidFill>
              <a:srgbClr val="78B663">
                <a:alpha val="598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320374" y="1991849"/>
              <a:ext cx="3179445" cy="1224915"/>
            </a:xfrm>
            <a:custGeom>
              <a:avLst/>
              <a:gdLst/>
              <a:ahLst/>
              <a:cxnLst/>
              <a:rect l="l" t="t" r="r" b="b"/>
              <a:pathLst>
                <a:path w="3179445" h="1224914">
                  <a:moveTo>
                    <a:pt x="330175" y="185349"/>
                  </a:moveTo>
                  <a:lnTo>
                    <a:pt x="336796" y="136076"/>
                  </a:lnTo>
                  <a:lnTo>
                    <a:pt x="355481" y="91800"/>
                  </a:lnTo>
                  <a:lnTo>
                    <a:pt x="384463" y="54287"/>
                  </a:lnTo>
                  <a:lnTo>
                    <a:pt x="421976" y="25305"/>
                  </a:lnTo>
                  <a:lnTo>
                    <a:pt x="466252" y="6620"/>
                  </a:lnTo>
                  <a:lnTo>
                    <a:pt x="515525" y="0"/>
                  </a:lnTo>
                  <a:lnTo>
                    <a:pt x="804975" y="0"/>
                  </a:lnTo>
                  <a:lnTo>
                    <a:pt x="1517175" y="0"/>
                  </a:lnTo>
                  <a:lnTo>
                    <a:pt x="2993625" y="0"/>
                  </a:lnTo>
                  <a:lnTo>
                    <a:pt x="3029954" y="3594"/>
                  </a:lnTo>
                  <a:lnTo>
                    <a:pt x="3096458" y="31141"/>
                  </a:lnTo>
                  <a:lnTo>
                    <a:pt x="3147834" y="82517"/>
                  </a:lnTo>
                  <a:lnTo>
                    <a:pt x="3175381" y="149021"/>
                  </a:lnTo>
                  <a:lnTo>
                    <a:pt x="3178975" y="185349"/>
                  </a:lnTo>
                  <a:lnTo>
                    <a:pt x="3178975" y="648724"/>
                  </a:lnTo>
                  <a:lnTo>
                    <a:pt x="3178975" y="926749"/>
                  </a:lnTo>
                  <a:lnTo>
                    <a:pt x="3172354" y="976023"/>
                  </a:lnTo>
                  <a:lnTo>
                    <a:pt x="3153669" y="1020299"/>
                  </a:lnTo>
                  <a:lnTo>
                    <a:pt x="3124687" y="1057812"/>
                  </a:lnTo>
                  <a:lnTo>
                    <a:pt x="3087175" y="1086794"/>
                  </a:lnTo>
                  <a:lnTo>
                    <a:pt x="3042898" y="1105479"/>
                  </a:lnTo>
                  <a:lnTo>
                    <a:pt x="2993625" y="1112099"/>
                  </a:lnTo>
                  <a:lnTo>
                    <a:pt x="1517175" y="1112099"/>
                  </a:lnTo>
                  <a:lnTo>
                    <a:pt x="804975" y="1112099"/>
                  </a:lnTo>
                  <a:lnTo>
                    <a:pt x="515525" y="1112099"/>
                  </a:lnTo>
                  <a:lnTo>
                    <a:pt x="466252" y="1105479"/>
                  </a:lnTo>
                  <a:lnTo>
                    <a:pt x="421976" y="1086794"/>
                  </a:lnTo>
                  <a:lnTo>
                    <a:pt x="384463" y="1057812"/>
                  </a:lnTo>
                  <a:lnTo>
                    <a:pt x="355481" y="1020299"/>
                  </a:lnTo>
                  <a:lnTo>
                    <a:pt x="336796" y="976023"/>
                  </a:lnTo>
                  <a:lnTo>
                    <a:pt x="330175" y="926749"/>
                  </a:lnTo>
                  <a:lnTo>
                    <a:pt x="0" y="1224900"/>
                  </a:lnTo>
                  <a:lnTo>
                    <a:pt x="330175" y="648724"/>
                  </a:lnTo>
                  <a:lnTo>
                    <a:pt x="330175" y="185349"/>
                  </a:lnTo>
                  <a:close/>
                </a:path>
              </a:pathLst>
            </a:custGeom>
            <a:ln w="9524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310944" y="3329944"/>
              <a:ext cx="3188970" cy="1318255"/>
            </a:xfrm>
            <a:custGeom>
              <a:avLst/>
              <a:gdLst/>
              <a:ahLst/>
              <a:cxnLst/>
              <a:rect l="l" t="t" r="r" b="b"/>
              <a:pathLst>
                <a:path w="3188970" h="1211579">
                  <a:moveTo>
                    <a:pt x="3003055" y="1211154"/>
                  </a:moveTo>
                  <a:lnTo>
                    <a:pt x="524955" y="1211154"/>
                  </a:lnTo>
                  <a:lnTo>
                    <a:pt x="475682" y="1204533"/>
                  </a:lnTo>
                  <a:lnTo>
                    <a:pt x="431405" y="1185849"/>
                  </a:lnTo>
                  <a:lnTo>
                    <a:pt x="393893" y="1156866"/>
                  </a:lnTo>
                  <a:lnTo>
                    <a:pt x="364911" y="1119354"/>
                  </a:lnTo>
                  <a:lnTo>
                    <a:pt x="346226" y="1075078"/>
                  </a:lnTo>
                  <a:lnTo>
                    <a:pt x="339605" y="1025804"/>
                  </a:lnTo>
                  <a:lnTo>
                    <a:pt x="339605" y="562429"/>
                  </a:lnTo>
                  <a:lnTo>
                    <a:pt x="0" y="0"/>
                  </a:lnTo>
                  <a:lnTo>
                    <a:pt x="339605" y="284404"/>
                  </a:lnTo>
                  <a:lnTo>
                    <a:pt x="3188405" y="284404"/>
                  </a:lnTo>
                  <a:lnTo>
                    <a:pt x="3188405" y="1025804"/>
                  </a:lnTo>
                  <a:lnTo>
                    <a:pt x="3181784" y="1075078"/>
                  </a:lnTo>
                  <a:lnTo>
                    <a:pt x="3163099" y="1119354"/>
                  </a:lnTo>
                  <a:lnTo>
                    <a:pt x="3134117" y="1156866"/>
                  </a:lnTo>
                  <a:lnTo>
                    <a:pt x="3096604" y="1185849"/>
                  </a:lnTo>
                  <a:lnTo>
                    <a:pt x="3052328" y="1204533"/>
                  </a:lnTo>
                  <a:lnTo>
                    <a:pt x="3003055" y="1211154"/>
                  </a:lnTo>
                  <a:close/>
                </a:path>
                <a:path w="3188970" h="1211579">
                  <a:moveTo>
                    <a:pt x="3188405" y="284404"/>
                  </a:moveTo>
                  <a:lnTo>
                    <a:pt x="339605" y="284404"/>
                  </a:lnTo>
                  <a:lnTo>
                    <a:pt x="346226" y="235131"/>
                  </a:lnTo>
                  <a:lnTo>
                    <a:pt x="364911" y="190855"/>
                  </a:lnTo>
                  <a:lnTo>
                    <a:pt x="393893" y="153342"/>
                  </a:lnTo>
                  <a:lnTo>
                    <a:pt x="431405" y="124360"/>
                  </a:lnTo>
                  <a:lnTo>
                    <a:pt x="475682" y="105675"/>
                  </a:lnTo>
                  <a:lnTo>
                    <a:pt x="524955" y="99054"/>
                  </a:lnTo>
                  <a:lnTo>
                    <a:pt x="3003055" y="99054"/>
                  </a:lnTo>
                  <a:lnTo>
                    <a:pt x="3073985" y="113163"/>
                  </a:lnTo>
                  <a:lnTo>
                    <a:pt x="3134117" y="153342"/>
                  </a:lnTo>
                  <a:lnTo>
                    <a:pt x="3174296" y="213474"/>
                  </a:lnTo>
                  <a:lnTo>
                    <a:pt x="3188405" y="284404"/>
                  </a:lnTo>
                  <a:close/>
                </a:path>
              </a:pathLst>
            </a:custGeom>
            <a:solidFill>
              <a:srgbClr val="78B663">
                <a:alpha val="598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334000" y="3429000"/>
              <a:ext cx="3188970" cy="1211580"/>
            </a:xfrm>
            <a:custGeom>
              <a:avLst/>
              <a:gdLst/>
              <a:ahLst/>
              <a:cxnLst/>
              <a:rect l="l" t="t" r="r" b="b"/>
              <a:pathLst>
                <a:path w="3188970" h="1211579">
                  <a:moveTo>
                    <a:pt x="339605" y="284404"/>
                  </a:moveTo>
                  <a:lnTo>
                    <a:pt x="346226" y="235131"/>
                  </a:lnTo>
                  <a:lnTo>
                    <a:pt x="364911" y="190855"/>
                  </a:lnTo>
                  <a:lnTo>
                    <a:pt x="393893" y="153342"/>
                  </a:lnTo>
                  <a:lnTo>
                    <a:pt x="431405" y="124360"/>
                  </a:lnTo>
                  <a:lnTo>
                    <a:pt x="475682" y="105675"/>
                  </a:lnTo>
                  <a:lnTo>
                    <a:pt x="524955" y="99054"/>
                  </a:lnTo>
                  <a:lnTo>
                    <a:pt x="814405" y="99054"/>
                  </a:lnTo>
                  <a:lnTo>
                    <a:pt x="1526605" y="99054"/>
                  </a:lnTo>
                  <a:lnTo>
                    <a:pt x="3003055" y="99054"/>
                  </a:lnTo>
                  <a:lnTo>
                    <a:pt x="3039384" y="102649"/>
                  </a:lnTo>
                  <a:lnTo>
                    <a:pt x="3105887" y="130195"/>
                  </a:lnTo>
                  <a:lnTo>
                    <a:pt x="3157264" y="181572"/>
                  </a:lnTo>
                  <a:lnTo>
                    <a:pt x="3184811" y="248075"/>
                  </a:lnTo>
                  <a:lnTo>
                    <a:pt x="3188405" y="284404"/>
                  </a:lnTo>
                  <a:lnTo>
                    <a:pt x="3188405" y="562429"/>
                  </a:lnTo>
                  <a:lnTo>
                    <a:pt x="3188405" y="1025804"/>
                  </a:lnTo>
                  <a:lnTo>
                    <a:pt x="3181784" y="1075078"/>
                  </a:lnTo>
                  <a:lnTo>
                    <a:pt x="3163099" y="1119354"/>
                  </a:lnTo>
                  <a:lnTo>
                    <a:pt x="3134117" y="1156866"/>
                  </a:lnTo>
                  <a:lnTo>
                    <a:pt x="3096604" y="1185849"/>
                  </a:lnTo>
                  <a:lnTo>
                    <a:pt x="3052328" y="1204533"/>
                  </a:lnTo>
                  <a:lnTo>
                    <a:pt x="3003055" y="1211154"/>
                  </a:lnTo>
                  <a:lnTo>
                    <a:pt x="1526605" y="1211154"/>
                  </a:lnTo>
                  <a:lnTo>
                    <a:pt x="814405" y="1211154"/>
                  </a:lnTo>
                  <a:lnTo>
                    <a:pt x="524955" y="1211154"/>
                  </a:lnTo>
                  <a:lnTo>
                    <a:pt x="475682" y="1204533"/>
                  </a:lnTo>
                  <a:lnTo>
                    <a:pt x="431405" y="1185849"/>
                  </a:lnTo>
                  <a:lnTo>
                    <a:pt x="393893" y="1156866"/>
                  </a:lnTo>
                  <a:lnTo>
                    <a:pt x="364911" y="1119354"/>
                  </a:lnTo>
                  <a:lnTo>
                    <a:pt x="346226" y="1075078"/>
                  </a:lnTo>
                  <a:lnTo>
                    <a:pt x="339605" y="1025804"/>
                  </a:lnTo>
                  <a:lnTo>
                    <a:pt x="339605" y="562429"/>
                  </a:lnTo>
                  <a:lnTo>
                    <a:pt x="0" y="0"/>
                  </a:lnTo>
                  <a:lnTo>
                    <a:pt x="339605" y="284404"/>
                  </a:lnTo>
                  <a:close/>
                </a:path>
              </a:pathLst>
            </a:custGeom>
            <a:ln w="9524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273197" y="4792095"/>
              <a:ext cx="3226435" cy="1186180"/>
            </a:xfrm>
            <a:custGeom>
              <a:avLst/>
              <a:gdLst/>
              <a:ahLst/>
              <a:cxnLst/>
              <a:rect l="l" t="t" r="r" b="b"/>
              <a:pathLst>
                <a:path w="3226434" h="1186179">
                  <a:moveTo>
                    <a:pt x="3040801" y="1186154"/>
                  </a:moveTo>
                  <a:lnTo>
                    <a:pt x="562701" y="1186154"/>
                  </a:lnTo>
                  <a:lnTo>
                    <a:pt x="513428" y="1179533"/>
                  </a:lnTo>
                  <a:lnTo>
                    <a:pt x="469152" y="1160849"/>
                  </a:lnTo>
                  <a:lnTo>
                    <a:pt x="431639" y="1131866"/>
                  </a:lnTo>
                  <a:lnTo>
                    <a:pt x="402657" y="1094354"/>
                  </a:lnTo>
                  <a:lnTo>
                    <a:pt x="383972" y="1050078"/>
                  </a:lnTo>
                  <a:lnTo>
                    <a:pt x="377351" y="1000804"/>
                  </a:lnTo>
                  <a:lnTo>
                    <a:pt x="377351" y="537429"/>
                  </a:lnTo>
                  <a:lnTo>
                    <a:pt x="0" y="0"/>
                  </a:lnTo>
                  <a:lnTo>
                    <a:pt x="377351" y="259404"/>
                  </a:lnTo>
                  <a:lnTo>
                    <a:pt x="3226151" y="259404"/>
                  </a:lnTo>
                  <a:lnTo>
                    <a:pt x="3226151" y="1000804"/>
                  </a:lnTo>
                  <a:lnTo>
                    <a:pt x="3219531" y="1050078"/>
                  </a:lnTo>
                  <a:lnTo>
                    <a:pt x="3200846" y="1094354"/>
                  </a:lnTo>
                  <a:lnTo>
                    <a:pt x="3171864" y="1131866"/>
                  </a:lnTo>
                  <a:lnTo>
                    <a:pt x="3134351" y="1160849"/>
                  </a:lnTo>
                  <a:lnTo>
                    <a:pt x="3090075" y="1179533"/>
                  </a:lnTo>
                  <a:lnTo>
                    <a:pt x="3040801" y="1186154"/>
                  </a:lnTo>
                  <a:close/>
                </a:path>
                <a:path w="3226434" h="1186179">
                  <a:moveTo>
                    <a:pt x="3226151" y="259404"/>
                  </a:moveTo>
                  <a:lnTo>
                    <a:pt x="377351" y="259404"/>
                  </a:lnTo>
                  <a:lnTo>
                    <a:pt x="383972" y="210131"/>
                  </a:lnTo>
                  <a:lnTo>
                    <a:pt x="402657" y="165855"/>
                  </a:lnTo>
                  <a:lnTo>
                    <a:pt x="431639" y="128342"/>
                  </a:lnTo>
                  <a:lnTo>
                    <a:pt x="469152" y="99360"/>
                  </a:lnTo>
                  <a:lnTo>
                    <a:pt x="513428" y="80675"/>
                  </a:lnTo>
                  <a:lnTo>
                    <a:pt x="562701" y="74054"/>
                  </a:lnTo>
                  <a:lnTo>
                    <a:pt x="3040801" y="74054"/>
                  </a:lnTo>
                  <a:lnTo>
                    <a:pt x="3111732" y="88163"/>
                  </a:lnTo>
                  <a:lnTo>
                    <a:pt x="3171864" y="128342"/>
                  </a:lnTo>
                  <a:lnTo>
                    <a:pt x="3212043" y="188474"/>
                  </a:lnTo>
                  <a:lnTo>
                    <a:pt x="3226151" y="259404"/>
                  </a:lnTo>
                  <a:close/>
                </a:path>
              </a:pathLst>
            </a:custGeom>
            <a:solidFill>
              <a:srgbClr val="78B663">
                <a:alpha val="598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273197" y="4792095"/>
              <a:ext cx="3226435" cy="1186180"/>
            </a:xfrm>
            <a:custGeom>
              <a:avLst/>
              <a:gdLst/>
              <a:ahLst/>
              <a:cxnLst/>
              <a:rect l="l" t="t" r="r" b="b"/>
              <a:pathLst>
                <a:path w="3226434" h="1186179">
                  <a:moveTo>
                    <a:pt x="377351" y="259404"/>
                  </a:moveTo>
                  <a:lnTo>
                    <a:pt x="383972" y="210131"/>
                  </a:lnTo>
                  <a:lnTo>
                    <a:pt x="402657" y="165855"/>
                  </a:lnTo>
                  <a:lnTo>
                    <a:pt x="431639" y="128342"/>
                  </a:lnTo>
                  <a:lnTo>
                    <a:pt x="469152" y="99360"/>
                  </a:lnTo>
                  <a:lnTo>
                    <a:pt x="513428" y="80675"/>
                  </a:lnTo>
                  <a:lnTo>
                    <a:pt x="562701" y="74054"/>
                  </a:lnTo>
                  <a:lnTo>
                    <a:pt x="852151" y="74054"/>
                  </a:lnTo>
                  <a:lnTo>
                    <a:pt x="1564351" y="74054"/>
                  </a:lnTo>
                  <a:lnTo>
                    <a:pt x="3040801" y="74054"/>
                  </a:lnTo>
                  <a:lnTo>
                    <a:pt x="3077130" y="77649"/>
                  </a:lnTo>
                  <a:lnTo>
                    <a:pt x="3143634" y="105195"/>
                  </a:lnTo>
                  <a:lnTo>
                    <a:pt x="3195011" y="156572"/>
                  </a:lnTo>
                  <a:lnTo>
                    <a:pt x="3222557" y="223075"/>
                  </a:lnTo>
                  <a:lnTo>
                    <a:pt x="3226151" y="259404"/>
                  </a:lnTo>
                  <a:lnTo>
                    <a:pt x="3226151" y="537429"/>
                  </a:lnTo>
                  <a:lnTo>
                    <a:pt x="3226151" y="1000804"/>
                  </a:lnTo>
                  <a:lnTo>
                    <a:pt x="3219531" y="1050078"/>
                  </a:lnTo>
                  <a:lnTo>
                    <a:pt x="3200846" y="1094354"/>
                  </a:lnTo>
                  <a:lnTo>
                    <a:pt x="3171864" y="1131866"/>
                  </a:lnTo>
                  <a:lnTo>
                    <a:pt x="3134351" y="1160849"/>
                  </a:lnTo>
                  <a:lnTo>
                    <a:pt x="3090075" y="1179533"/>
                  </a:lnTo>
                  <a:lnTo>
                    <a:pt x="3040801" y="1186154"/>
                  </a:lnTo>
                  <a:lnTo>
                    <a:pt x="1564351" y="1186154"/>
                  </a:lnTo>
                  <a:lnTo>
                    <a:pt x="852151" y="1186154"/>
                  </a:lnTo>
                  <a:lnTo>
                    <a:pt x="562701" y="1186154"/>
                  </a:lnTo>
                  <a:lnTo>
                    <a:pt x="513428" y="1179533"/>
                  </a:lnTo>
                  <a:lnTo>
                    <a:pt x="469152" y="1160849"/>
                  </a:lnTo>
                  <a:lnTo>
                    <a:pt x="431639" y="1131866"/>
                  </a:lnTo>
                  <a:lnTo>
                    <a:pt x="402657" y="1094354"/>
                  </a:lnTo>
                  <a:lnTo>
                    <a:pt x="383972" y="1050078"/>
                  </a:lnTo>
                  <a:lnTo>
                    <a:pt x="377351" y="1000804"/>
                  </a:lnTo>
                  <a:lnTo>
                    <a:pt x="377351" y="537429"/>
                  </a:lnTo>
                  <a:lnTo>
                    <a:pt x="0" y="0"/>
                  </a:lnTo>
                  <a:lnTo>
                    <a:pt x="377351" y="259404"/>
                  </a:lnTo>
                  <a:close/>
                </a:path>
              </a:pathLst>
            </a:custGeom>
            <a:ln w="9524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5787372" y="567063"/>
            <a:ext cx="2597150" cy="5528937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60960" marR="75565" algn="ctr">
              <a:lnSpc>
                <a:spcPts val="1650"/>
              </a:lnSpc>
              <a:spcBef>
                <a:spcPts val="180"/>
              </a:spcBef>
            </a:pPr>
            <a:r>
              <a:rPr sz="1400" spc="-10" dirty="0">
                <a:latin typeface="Microsoft Sans Serif"/>
                <a:cs typeface="Microsoft Sans Serif"/>
              </a:rPr>
              <a:t>уметь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проводить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наблюдения </a:t>
            </a:r>
            <a:r>
              <a:rPr sz="1400" dirty="0">
                <a:latin typeface="Microsoft Sans Serif"/>
                <a:cs typeface="Microsoft Sans Serif"/>
              </a:rPr>
              <a:t>в </a:t>
            </a:r>
            <a:r>
              <a:rPr sz="1400" spc="-20" dirty="0">
                <a:latin typeface="Microsoft Sans Serif"/>
                <a:cs typeface="Microsoft Sans Serif"/>
              </a:rPr>
              <a:t>окружающей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среде </a:t>
            </a:r>
            <a:r>
              <a:rPr sz="1400" spc="-50" dirty="0">
                <a:latin typeface="Microsoft Sans Serif"/>
                <a:cs typeface="Microsoft Sans Serif"/>
              </a:rPr>
              <a:t>и </a:t>
            </a:r>
            <a:r>
              <a:rPr sz="1400" dirty="0">
                <a:latin typeface="Microsoft Sans Serif"/>
                <a:cs typeface="Microsoft Sans Serif"/>
              </a:rPr>
              <a:t>ставить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опыты,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пользуясь самыми</a:t>
            </a:r>
            <a:r>
              <a:rPr sz="1400" spc="-6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простыми лабораторными приборами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480"/>
              </a:spcBef>
            </a:pPr>
            <a:endParaRPr sz="1400">
              <a:latin typeface="Microsoft Sans Serif"/>
              <a:cs typeface="Microsoft Sans Serif"/>
            </a:endParaRPr>
          </a:p>
          <a:p>
            <a:pPr marL="12065" marR="26670" indent="-635" algn="ctr">
              <a:lnSpc>
                <a:spcPts val="1650"/>
              </a:lnSpc>
            </a:pPr>
            <a:r>
              <a:rPr sz="1400" spc="-10" dirty="0">
                <a:latin typeface="Microsoft Sans Serif"/>
                <a:cs typeface="Microsoft Sans Serif"/>
              </a:rPr>
              <a:t>уметь</a:t>
            </a:r>
            <a:r>
              <a:rPr sz="1400" spc="-8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выполнять</a:t>
            </a:r>
            <a:r>
              <a:rPr sz="1400" spc="-80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при </a:t>
            </a:r>
            <a:r>
              <a:rPr sz="1400" spc="-10" dirty="0">
                <a:latin typeface="Microsoft Sans Serif"/>
                <a:cs typeface="Microsoft Sans Serif"/>
              </a:rPr>
              <a:t>проведении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наблюдений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50" dirty="0">
                <a:latin typeface="Microsoft Sans Serif"/>
                <a:cs typeface="Microsoft Sans Serif"/>
              </a:rPr>
              <a:t>и </a:t>
            </a:r>
            <a:r>
              <a:rPr sz="1400" dirty="0">
                <a:latin typeface="Microsoft Sans Serif"/>
                <a:cs typeface="Microsoft Sans Serif"/>
              </a:rPr>
              <a:t>опытов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требования</a:t>
            </a:r>
            <a:r>
              <a:rPr sz="1400" spc="50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инструкции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соблюдать </a:t>
            </a:r>
            <a:r>
              <a:rPr sz="1400" dirty="0">
                <a:latin typeface="Microsoft Sans Serif"/>
                <a:cs typeface="Microsoft Sans Serif"/>
              </a:rPr>
              <a:t>правила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техники </a:t>
            </a:r>
            <a:r>
              <a:rPr sz="1400" spc="-10" dirty="0">
                <a:latin typeface="Microsoft Sans Serif"/>
                <a:cs typeface="Microsoft Sans Serif"/>
              </a:rPr>
              <a:t>безопасности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480"/>
              </a:spcBef>
            </a:pPr>
            <a:endParaRPr sz="1400">
              <a:latin typeface="Microsoft Sans Serif"/>
              <a:cs typeface="Microsoft Sans Serif"/>
            </a:endParaRPr>
          </a:p>
          <a:p>
            <a:pPr marL="252095" marR="265430" indent="-1270" algn="ctr">
              <a:lnSpc>
                <a:spcPts val="1650"/>
              </a:lnSpc>
            </a:pPr>
            <a:r>
              <a:rPr sz="1400" spc="-10" dirty="0">
                <a:latin typeface="Microsoft Sans Serif"/>
                <a:cs typeface="Microsoft Sans Serif"/>
              </a:rPr>
              <a:t>уметь</a:t>
            </a:r>
            <a:r>
              <a:rPr sz="1400" spc="-7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описывать последовательность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50" dirty="0">
                <a:latin typeface="Microsoft Sans Serif"/>
                <a:cs typeface="Microsoft Sans Serif"/>
              </a:rPr>
              <a:t>и </a:t>
            </a:r>
            <a:r>
              <a:rPr sz="1400" spc="-30" dirty="0">
                <a:latin typeface="Microsoft Sans Serif"/>
                <a:cs typeface="Microsoft Sans Serif"/>
              </a:rPr>
              <a:t>результаты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проведенных наблюдений,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опытов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50" dirty="0">
                <a:latin typeface="Microsoft Sans Serif"/>
                <a:cs typeface="Microsoft Sans Serif"/>
              </a:rPr>
              <a:t>и </a:t>
            </a:r>
            <a:r>
              <a:rPr sz="1400" spc="-10" dirty="0">
                <a:latin typeface="Microsoft Sans Serif"/>
                <a:cs typeface="Microsoft Sans Serif"/>
              </a:rPr>
              <a:t>экспериментов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725"/>
              </a:spcBef>
            </a:pPr>
            <a:endParaRPr sz="1400">
              <a:latin typeface="Microsoft Sans Serif"/>
              <a:cs typeface="Microsoft Sans Serif"/>
            </a:endParaRPr>
          </a:p>
          <a:p>
            <a:pPr marL="33655" marR="5080" indent="6350" algn="ctr">
              <a:lnSpc>
                <a:spcPts val="1650"/>
              </a:lnSpc>
            </a:pPr>
            <a:r>
              <a:rPr sz="1400" spc="-10" dirty="0">
                <a:latin typeface="Microsoft Sans Serif"/>
                <a:cs typeface="Microsoft Sans Serif"/>
              </a:rPr>
              <a:t>уметь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полно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связно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отвечать </a:t>
            </a:r>
            <a:r>
              <a:rPr sz="1400" dirty="0">
                <a:latin typeface="Microsoft Sans Serif"/>
                <a:cs typeface="Microsoft Sans Serif"/>
              </a:rPr>
              <a:t>на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вопросы,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формулировать </a:t>
            </a:r>
            <a:r>
              <a:rPr sz="1400" dirty="0">
                <a:latin typeface="Microsoft Sans Serif"/>
                <a:cs typeface="Microsoft Sans Serif"/>
              </a:rPr>
              <a:t>свои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высказывания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устной </a:t>
            </a:r>
            <a:r>
              <a:rPr sz="1400" spc="-50" dirty="0">
                <a:latin typeface="Microsoft Sans Serif"/>
                <a:cs typeface="Microsoft Sans Serif"/>
              </a:rPr>
              <a:t>и </a:t>
            </a:r>
            <a:r>
              <a:rPr sz="1400" spc="-10" dirty="0">
                <a:latin typeface="Microsoft Sans Serif"/>
                <a:cs typeface="Microsoft Sans Serif"/>
              </a:rPr>
              <a:t>письменной форме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75449" y="263949"/>
            <a:ext cx="5053965" cy="6268720"/>
            <a:chOff x="375449" y="263949"/>
            <a:chExt cx="5053965" cy="6268720"/>
          </a:xfrm>
        </p:grpSpPr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4499" y="283000"/>
              <a:ext cx="4737199" cy="618099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384974" y="273474"/>
              <a:ext cx="4756785" cy="6200140"/>
            </a:xfrm>
            <a:custGeom>
              <a:avLst/>
              <a:gdLst/>
              <a:ahLst/>
              <a:cxnLst/>
              <a:rect l="l" t="t" r="r" b="b"/>
              <a:pathLst>
                <a:path w="4756785" h="6200140">
                  <a:moveTo>
                    <a:pt x="0" y="0"/>
                  </a:moveTo>
                  <a:lnTo>
                    <a:pt x="4756249" y="0"/>
                  </a:lnTo>
                  <a:lnTo>
                    <a:pt x="4756249" y="6200049"/>
                  </a:lnTo>
                  <a:lnTo>
                    <a:pt x="0" y="6200049"/>
                  </a:lnTo>
                  <a:lnTo>
                    <a:pt x="0" y="0"/>
                  </a:lnTo>
                  <a:close/>
                </a:path>
              </a:pathLst>
            </a:custGeom>
            <a:ln w="19049">
              <a:solidFill>
                <a:srgbClr val="197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999799" y="5905249"/>
              <a:ext cx="2424430" cy="622935"/>
            </a:xfrm>
            <a:custGeom>
              <a:avLst/>
              <a:gdLst/>
              <a:ahLst/>
              <a:cxnLst/>
              <a:rect l="l" t="t" r="r" b="b"/>
              <a:pathLst>
                <a:path w="2424429" h="622934">
                  <a:moveTo>
                    <a:pt x="1953027" y="622499"/>
                  </a:moveTo>
                  <a:lnTo>
                    <a:pt x="471271" y="622499"/>
                  </a:lnTo>
                  <a:lnTo>
                    <a:pt x="441782" y="620461"/>
                  </a:lnTo>
                  <a:lnTo>
                    <a:pt x="417701" y="614902"/>
                  </a:lnTo>
                  <a:lnTo>
                    <a:pt x="401465" y="606658"/>
                  </a:lnTo>
                  <a:lnTo>
                    <a:pt x="395512" y="596561"/>
                  </a:lnTo>
                  <a:lnTo>
                    <a:pt x="395512" y="518747"/>
                  </a:lnTo>
                  <a:lnTo>
                    <a:pt x="0" y="518747"/>
                  </a:lnTo>
                  <a:lnTo>
                    <a:pt x="303037" y="259373"/>
                  </a:lnTo>
                  <a:lnTo>
                    <a:pt x="0" y="0"/>
                  </a:lnTo>
                  <a:lnTo>
                    <a:pt x="622790" y="0"/>
                  </a:lnTo>
                  <a:lnTo>
                    <a:pt x="652279" y="2038"/>
                  </a:lnTo>
                  <a:lnTo>
                    <a:pt x="676360" y="7597"/>
                  </a:lnTo>
                  <a:lnTo>
                    <a:pt x="692596" y="15841"/>
                  </a:lnTo>
                  <a:lnTo>
                    <a:pt x="698549" y="25937"/>
                  </a:lnTo>
                  <a:lnTo>
                    <a:pt x="692596" y="36034"/>
                  </a:lnTo>
                  <a:lnTo>
                    <a:pt x="676360" y="44279"/>
                  </a:lnTo>
                  <a:lnTo>
                    <a:pt x="652279" y="49837"/>
                  </a:lnTo>
                  <a:lnTo>
                    <a:pt x="622790" y="51876"/>
                  </a:lnTo>
                  <a:lnTo>
                    <a:pt x="471271" y="51876"/>
                  </a:lnTo>
                  <a:lnTo>
                    <a:pt x="441782" y="53914"/>
                  </a:lnTo>
                  <a:lnTo>
                    <a:pt x="417701" y="59473"/>
                  </a:lnTo>
                  <a:lnTo>
                    <a:pt x="401465" y="67717"/>
                  </a:lnTo>
                  <a:lnTo>
                    <a:pt x="395512" y="77813"/>
                  </a:lnTo>
                  <a:lnTo>
                    <a:pt x="401465" y="87910"/>
                  </a:lnTo>
                  <a:lnTo>
                    <a:pt x="417701" y="96154"/>
                  </a:lnTo>
                  <a:lnTo>
                    <a:pt x="441782" y="101713"/>
                  </a:lnTo>
                  <a:lnTo>
                    <a:pt x="471271" y="103751"/>
                  </a:lnTo>
                  <a:lnTo>
                    <a:pt x="1953027" y="103751"/>
                  </a:lnTo>
                  <a:lnTo>
                    <a:pt x="1982517" y="101713"/>
                  </a:lnTo>
                  <a:lnTo>
                    <a:pt x="2006598" y="96154"/>
                  </a:lnTo>
                  <a:lnTo>
                    <a:pt x="2022833" y="87910"/>
                  </a:lnTo>
                  <a:lnTo>
                    <a:pt x="2028787" y="77813"/>
                  </a:lnTo>
                  <a:lnTo>
                    <a:pt x="2022833" y="67717"/>
                  </a:lnTo>
                  <a:lnTo>
                    <a:pt x="2006598" y="59473"/>
                  </a:lnTo>
                  <a:lnTo>
                    <a:pt x="1982517" y="53914"/>
                  </a:lnTo>
                  <a:lnTo>
                    <a:pt x="1953027" y="51876"/>
                  </a:lnTo>
                  <a:lnTo>
                    <a:pt x="1801509" y="51876"/>
                  </a:lnTo>
                  <a:lnTo>
                    <a:pt x="1772020" y="49837"/>
                  </a:lnTo>
                  <a:lnTo>
                    <a:pt x="1747939" y="44279"/>
                  </a:lnTo>
                  <a:lnTo>
                    <a:pt x="1731703" y="36034"/>
                  </a:lnTo>
                  <a:lnTo>
                    <a:pt x="1725749" y="25937"/>
                  </a:lnTo>
                  <a:lnTo>
                    <a:pt x="1731703" y="15841"/>
                  </a:lnTo>
                  <a:lnTo>
                    <a:pt x="1747939" y="7597"/>
                  </a:lnTo>
                  <a:lnTo>
                    <a:pt x="1772020" y="2038"/>
                  </a:lnTo>
                  <a:lnTo>
                    <a:pt x="1801509" y="0"/>
                  </a:lnTo>
                  <a:lnTo>
                    <a:pt x="2424299" y="0"/>
                  </a:lnTo>
                  <a:lnTo>
                    <a:pt x="2121262" y="259373"/>
                  </a:lnTo>
                  <a:lnTo>
                    <a:pt x="2424299" y="518747"/>
                  </a:lnTo>
                  <a:lnTo>
                    <a:pt x="2028787" y="518747"/>
                  </a:lnTo>
                  <a:lnTo>
                    <a:pt x="2028787" y="596561"/>
                  </a:lnTo>
                  <a:lnTo>
                    <a:pt x="2022833" y="606658"/>
                  </a:lnTo>
                  <a:lnTo>
                    <a:pt x="2006598" y="614902"/>
                  </a:lnTo>
                  <a:lnTo>
                    <a:pt x="1982517" y="620461"/>
                  </a:lnTo>
                  <a:lnTo>
                    <a:pt x="1953027" y="622499"/>
                  </a:lnTo>
                  <a:close/>
                </a:path>
              </a:pathLst>
            </a:custGeom>
            <a:solidFill>
              <a:srgbClr val="EEFF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395312" y="5931187"/>
              <a:ext cx="1633855" cy="78105"/>
            </a:xfrm>
            <a:custGeom>
              <a:avLst/>
              <a:gdLst/>
              <a:ahLst/>
              <a:cxnLst/>
              <a:rect l="l" t="t" r="r" b="b"/>
              <a:pathLst>
                <a:path w="1633854" h="78104">
                  <a:moveTo>
                    <a:pt x="303037" y="77813"/>
                  </a:moveTo>
                  <a:lnTo>
                    <a:pt x="75759" y="77813"/>
                  </a:lnTo>
                  <a:lnTo>
                    <a:pt x="46270" y="75775"/>
                  </a:lnTo>
                  <a:lnTo>
                    <a:pt x="22189" y="70216"/>
                  </a:lnTo>
                  <a:lnTo>
                    <a:pt x="5953" y="61972"/>
                  </a:lnTo>
                  <a:lnTo>
                    <a:pt x="0" y="51875"/>
                  </a:lnTo>
                  <a:lnTo>
                    <a:pt x="5953" y="41779"/>
                  </a:lnTo>
                  <a:lnTo>
                    <a:pt x="22189" y="33535"/>
                  </a:lnTo>
                  <a:lnTo>
                    <a:pt x="46270" y="27976"/>
                  </a:lnTo>
                  <a:lnTo>
                    <a:pt x="75759" y="25938"/>
                  </a:lnTo>
                  <a:lnTo>
                    <a:pt x="227277" y="25938"/>
                  </a:lnTo>
                  <a:lnTo>
                    <a:pt x="256766" y="23899"/>
                  </a:lnTo>
                  <a:lnTo>
                    <a:pt x="280848" y="18341"/>
                  </a:lnTo>
                  <a:lnTo>
                    <a:pt x="297083" y="10096"/>
                  </a:lnTo>
                  <a:lnTo>
                    <a:pt x="303037" y="0"/>
                  </a:lnTo>
                  <a:lnTo>
                    <a:pt x="303037" y="77813"/>
                  </a:lnTo>
                  <a:close/>
                </a:path>
                <a:path w="1633854" h="78104">
                  <a:moveTo>
                    <a:pt x="1557515" y="77813"/>
                  </a:moveTo>
                  <a:lnTo>
                    <a:pt x="1330237" y="77813"/>
                  </a:lnTo>
                  <a:lnTo>
                    <a:pt x="1330237" y="0"/>
                  </a:lnTo>
                  <a:lnTo>
                    <a:pt x="1336191" y="10096"/>
                  </a:lnTo>
                  <a:lnTo>
                    <a:pt x="1352426" y="18341"/>
                  </a:lnTo>
                  <a:lnTo>
                    <a:pt x="1376508" y="23899"/>
                  </a:lnTo>
                  <a:lnTo>
                    <a:pt x="1405996" y="25938"/>
                  </a:lnTo>
                  <a:lnTo>
                    <a:pt x="1557515" y="25938"/>
                  </a:lnTo>
                  <a:lnTo>
                    <a:pt x="1587004" y="27976"/>
                  </a:lnTo>
                  <a:lnTo>
                    <a:pt x="1611085" y="33535"/>
                  </a:lnTo>
                  <a:lnTo>
                    <a:pt x="1627321" y="41779"/>
                  </a:lnTo>
                  <a:lnTo>
                    <a:pt x="1633274" y="51875"/>
                  </a:lnTo>
                  <a:lnTo>
                    <a:pt x="1627321" y="61972"/>
                  </a:lnTo>
                  <a:lnTo>
                    <a:pt x="1611085" y="70216"/>
                  </a:lnTo>
                  <a:lnTo>
                    <a:pt x="1587004" y="75775"/>
                  </a:lnTo>
                  <a:lnTo>
                    <a:pt x="1557515" y="77813"/>
                  </a:lnTo>
                  <a:close/>
                </a:path>
              </a:pathLst>
            </a:custGeom>
            <a:solidFill>
              <a:srgbClr val="BECB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999799" y="5905249"/>
              <a:ext cx="2424430" cy="622935"/>
            </a:xfrm>
            <a:custGeom>
              <a:avLst/>
              <a:gdLst/>
              <a:ahLst/>
              <a:cxnLst/>
              <a:rect l="l" t="t" r="r" b="b"/>
              <a:pathLst>
                <a:path w="2424429" h="622934">
                  <a:moveTo>
                    <a:pt x="0" y="0"/>
                  </a:moveTo>
                  <a:lnTo>
                    <a:pt x="622790" y="0"/>
                  </a:lnTo>
                  <a:lnTo>
                    <a:pt x="652279" y="2038"/>
                  </a:lnTo>
                  <a:lnTo>
                    <a:pt x="676360" y="7597"/>
                  </a:lnTo>
                  <a:lnTo>
                    <a:pt x="692596" y="15841"/>
                  </a:lnTo>
                  <a:lnTo>
                    <a:pt x="698549" y="25937"/>
                  </a:lnTo>
                  <a:lnTo>
                    <a:pt x="692596" y="36034"/>
                  </a:lnTo>
                  <a:lnTo>
                    <a:pt x="676360" y="44279"/>
                  </a:lnTo>
                  <a:lnTo>
                    <a:pt x="652279" y="49837"/>
                  </a:lnTo>
                  <a:lnTo>
                    <a:pt x="622790" y="51876"/>
                  </a:lnTo>
                  <a:lnTo>
                    <a:pt x="471271" y="51876"/>
                  </a:lnTo>
                  <a:lnTo>
                    <a:pt x="441782" y="53914"/>
                  </a:lnTo>
                  <a:lnTo>
                    <a:pt x="417701" y="59473"/>
                  </a:lnTo>
                  <a:lnTo>
                    <a:pt x="401465" y="67717"/>
                  </a:lnTo>
                  <a:lnTo>
                    <a:pt x="395512" y="77813"/>
                  </a:lnTo>
                  <a:lnTo>
                    <a:pt x="401465" y="87910"/>
                  </a:lnTo>
                  <a:lnTo>
                    <a:pt x="417701" y="96154"/>
                  </a:lnTo>
                  <a:lnTo>
                    <a:pt x="441782" y="101713"/>
                  </a:lnTo>
                  <a:lnTo>
                    <a:pt x="471271" y="103751"/>
                  </a:lnTo>
                  <a:lnTo>
                    <a:pt x="1953027" y="103751"/>
                  </a:lnTo>
                  <a:lnTo>
                    <a:pt x="1982517" y="101713"/>
                  </a:lnTo>
                  <a:lnTo>
                    <a:pt x="2006598" y="96154"/>
                  </a:lnTo>
                  <a:lnTo>
                    <a:pt x="2022833" y="87910"/>
                  </a:lnTo>
                  <a:lnTo>
                    <a:pt x="2028787" y="77813"/>
                  </a:lnTo>
                  <a:lnTo>
                    <a:pt x="2022833" y="67717"/>
                  </a:lnTo>
                  <a:lnTo>
                    <a:pt x="2006598" y="59473"/>
                  </a:lnTo>
                  <a:lnTo>
                    <a:pt x="1982517" y="53914"/>
                  </a:lnTo>
                  <a:lnTo>
                    <a:pt x="1953027" y="51876"/>
                  </a:lnTo>
                  <a:lnTo>
                    <a:pt x="1801509" y="51876"/>
                  </a:lnTo>
                  <a:lnTo>
                    <a:pt x="1772020" y="49837"/>
                  </a:lnTo>
                  <a:lnTo>
                    <a:pt x="1747939" y="44279"/>
                  </a:lnTo>
                  <a:lnTo>
                    <a:pt x="1731703" y="36034"/>
                  </a:lnTo>
                  <a:lnTo>
                    <a:pt x="1725749" y="25937"/>
                  </a:lnTo>
                  <a:lnTo>
                    <a:pt x="1731703" y="15841"/>
                  </a:lnTo>
                  <a:lnTo>
                    <a:pt x="1747939" y="7597"/>
                  </a:lnTo>
                  <a:lnTo>
                    <a:pt x="1772020" y="2038"/>
                  </a:lnTo>
                  <a:lnTo>
                    <a:pt x="1801509" y="0"/>
                  </a:lnTo>
                  <a:lnTo>
                    <a:pt x="2424299" y="0"/>
                  </a:lnTo>
                  <a:lnTo>
                    <a:pt x="2121262" y="259373"/>
                  </a:lnTo>
                  <a:lnTo>
                    <a:pt x="2424299" y="518747"/>
                  </a:lnTo>
                  <a:lnTo>
                    <a:pt x="2028787" y="518747"/>
                  </a:lnTo>
                  <a:lnTo>
                    <a:pt x="2028787" y="596561"/>
                  </a:lnTo>
                  <a:lnTo>
                    <a:pt x="2022833" y="606658"/>
                  </a:lnTo>
                  <a:lnTo>
                    <a:pt x="2006598" y="614902"/>
                  </a:lnTo>
                  <a:lnTo>
                    <a:pt x="1982517" y="620461"/>
                  </a:lnTo>
                  <a:lnTo>
                    <a:pt x="1953027" y="622499"/>
                  </a:lnTo>
                  <a:lnTo>
                    <a:pt x="471271" y="622499"/>
                  </a:lnTo>
                  <a:lnTo>
                    <a:pt x="441782" y="620461"/>
                  </a:lnTo>
                  <a:lnTo>
                    <a:pt x="417701" y="614902"/>
                  </a:lnTo>
                  <a:lnTo>
                    <a:pt x="401465" y="606658"/>
                  </a:lnTo>
                  <a:lnTo>
                    <a:pt x="395512" y="596561"/>
                  </a:lnTo>
                  <a:lnTo>
                    <a:pt x="395512" y="518747"/>
                  </a:lnTo>
                  <a:lnTo>
                    <a:pt x="0" y="518747"/>
                  </a:lnTo>
                  <a:lnTo>
                    <a:pt x="303037" y="259373"/>
                  </a:lnTo>
                  <a:lnTo>
                    <a:pt x="0" y="0"/>
                  </a:lnTo>
                  <a:close/>
                </a:path>
                <a:path w="2424429" h="622934">
                  <a:moveTo>
                    <a:pt x="698549" y="25937"/>
                  </a:moveTo>
                  <a:lnTo>
                    <a:pt x="698549" y="103751"/>
                  </a:lnTo>
                </a:path>
                <a:path w="2424429" h="622934">
                  <a:moveTo>
                    <a:pt x="1725749" y="103751"/>
                  </a:moveTo>
                  <a:lnTo>
                    <a:pt x="1725749" y="25937"/>
                  </a:lnTo>
                </a:path>
                <a:path w="2424429" h="622934">
                  <a:moveTo>
                    <a:pt x="395512" y="518747"/>
                  </a:moveTo>
                  <a:lnTo>
                    <a:pt x="395512" y="77813"/>
                  </a:lnTo>
                </a:path>
                <a:path w="2424429" h="622934">
                  <a:moveTo>
                    <a:pt x="2028787" y="77813"/>
                  </a:moveTo>
                  <a:lnTo>
                    <a:pt x="2028787" y="518747"/>
                  </a:lnTo>
                </a:path>
              </a:pathLst>
            </a:custGeom>
            <a:ln w="9524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3773670" y="6108419"/>
            <a:ext cx="889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4</a:t>
            </a:r>
            <a:r>
              <a:rPr sz="1800" b="1" spc="-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балла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9124" y="2208133"/>
            <a:ext cx="7298690" cy="3540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spc="200" dirty="0">
                <a:solidFill>
                  <a:srgbClr val="37761C"/>
                </a:solidFill>
                <a:latin typeface="Cambria"/>
                <a:cs typeface="Cambria"/>
              </a:rPr>
              <a:t>Эксперимент</a:t>
            </a:r>
            <a:r>
              <a:rPr sz="2400" b="1" spc="185" dirty="0">
                <a:solidFill>
                  <a:srgbClr val="37761C"/>
                </a:solidFill>
                <a:latin typeface="Cambria"/>
                <a:cs typeface="Cambria"/>
              </a:rPr>
              <a:t> </a:t>
            </a:r>
            <a:r>
              <a:rPr sz="2200" b="1" spc="50" dirty="0">
                <a:solidFill>
                  <a:srgbClr val="37761C"/>
                </a:solidFill>
                <a:latin typeface="Cambria"/>
                <a:cs typeface="Cambria"/>
              </a:rPr>
              <a:t>-</a:t>
            </a:r>
            <a:r>
              <a:rPr sz="2200" b="1" spc="235" dirty="0">
                <a:solidFill>
                  <a:srgbClr val="37761C"/>
                </a:solidFill>
                <a:latin typeface="Cambria"/>
                <a:cs typeface="Cambria"/>
              </a:rPr>
              <a:t> </a:t>
            </a:r>
            <a:r>
              <a:rPr sz="2200" spc="-30" dirty="0">
                <a:solidFill>
                  <a:srgbClr val="37761C"/>
                </a:solidFill>
                <a:latin typeface="Lucida Sans Unicode"/>
                <a:cs typeface="Lucida Sans Unicode"/>
              </a:rPr>
              <a:t>метод </a:t>
            </a:r>
            <a:r>
              <a:rPr sz="2200" spc="-10" dirty="0">
                <a:solidFill>
                  <a:srgbClr val="37761C"/>
                </a:solidFill>
                <a:latin typeface="Lucida Sans Unicode"/>
                <a:cs typeface="Lucida Sans Unicode"/>
              </a:rPr>
              <a:t>исследования, </a:t>
            </a:r>
            <a:r>
              <a:rPr sz="2200" dirty="0">
                <a:solidFill>
                  <a:srgbClr val="37761C"/>
                </a:solidFill>
                <a:latin typeface="Lucida Sans Unicode"/>
                <a:cs typeface="Lucida Sans Unicode"/>
              </a:rPr>
              <a:t>осуществляемый</a:t>
            </a:r>
            <a:r>
              <a:rPr sz="2200" spc="125" dirty="0">
                <a:solidFill>
                  <a:srgbClr val="37761C"/>
                </a:solidFill>
                <a:latin typeface="Lucida Sans Unicode"/>
                <a:cs typeface="Lucida Sans Unicode"/>
              </a:rPr>
              <a:t> </a:t>
            </a:r>
            <a:r>
              <a:rPr sz="2200" spc="160" dirty="0">
                <a:solidFill>
                  <a:srgbClr val="37761C"/>
                </a:solidFill>
                <a:latin typeface="Lucida Sans Unicode"/>
                <a:cs typeface="Lucida Sans Unicode"/>
              </a:rPr>
              <a:t>в</a:t>
            </a:r>
            <a:r>
              <a:rPr sz="2200" spc="130" dirty="0">
                <a:solidFill>
                  <a:srgbClr val="37761C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37761C"/>
                </a:solidFill>
                <a:latin typeface="Lucida Sans Unicode"/>
                <a:cs typeface="Lucida Sans Unicode"/>
              </a:rPr>
              <a:t>управляемых</a:t>
            </a:r>
            <a:r>
              <a:rPr sz="2200" spc="135" dirty="0">
                <a:solidFill>
                  <a:srgbClr val="37761C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37761C"/>
                </a:solidFill>
                <a:latin typeface="Lucida Sans Unicode"/>
                <a:cs typeface="Lucida Sans Unicode"/>
              </a:rPr>
              <a:t>условиях</a:t>
            </a:r>
            <a:r>
              <a:rPr sz="2200" spc="130" dirty="0">
                <a:solidFill>
                  <a:srgbClr val="37761C"/>
                </a:solidFill>
                <a:latin typeface="Lucida Sans Unicode"/>
                <a:cs typeface="Lucida Sans Unicode"/>
              </a:rPr>
              <a:t> </a:t>
            </a:r>
            <a:r>
              <a:rPr sz="2200" spc="-25" dirty="0">
                <a:solidFill>
                  <a:srgbClr val="37761C"/>
                </a:solidFill>
                <a:latin typeface="Lucida Sans Unicode"/>
                <a:cs typeface="Lucida Sans Unicode"/>
              </a:rPr>
              <a:t>для </a:t>
            </a:r>
            <a:r>
              <a:rPr sz="2200" dirty="0">
                <a:solidFill>
                  <a:srgbClr val="37761C"/>
                </a:solidFill>
                <a:latin typeface="Lucida Sans Unicode"/>
                <a:cs typeface="Lucida Sans Unicode"/>
              </a:rPr>
              <a:t>проверки</a:t>
            </a:r>
            <a:r>
              <a:rPr sz="2200" spc="10" dirty="0">
                <a:solidFill>
                  <a:srgbClr val="37761C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37761C"/>
                </a:solidFill>
                <a:latin typeface="Lucida Sans Unicode"/>
                <a:cs typeface="Lucida Sans Unicode"/>
              </a:rPr>
              <a:t>идей,</a:t>
            </a:r>
            <a:r>
              <a:rPr sz="2200" spc="15" dirty="0">
                <a:solidFill>
                  <a:srgbClr val="37761C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37761C"/>
                </a:solidFill>
                <a:latin typeface="Lucida Sans Unicode"/>
                <a:cs typeface="Lucida Sans Unicode"/>
              </a:rPr>
              <a:t>подтверждения</a:t>
            </a:r>
            <a:r>
              <a:rPr sz="2200" spc="10" dirty="0">
                <a:solidFill>
                  <a:srgbClr val="37761C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37761C"/>
                </a:solidFill>
                <a:latin typeface="Lucida Sans Unicode"/>
                <a:cs typeface="Lucida Sans Unicode"/>
              </a:rPr>
              <a:t>или</a:t>
            </a:r>
            <a:r>
              <a:rPr sz="2200" spc="15" dirty="0">
                <a:solidFill>
                  <a:srgbClr val="37761C"/>
                </a:solidFill>
                <a:latin typeface="Lucida Sans Unicode"/>
                <a:cs typeface="Lucida Sans Unicode"/>
              </a:rPr>
              <a:t> </a:t>
            </a:r>
            <a:r>
              <a:rPr sz="2200" spc="-10" dirty="0">
                <a:solidFill>
                  <a:srgbClr val="37761C"/>
                </a:solidFill>
                <a:latin typeface="Lucida Sans Unicode"/>
                <a:cs typeface="Lucida Sans Unicode"/>
              </a:rPr>
              <a:t>опровержения </a:t>
            </a:r>
            <a:r>
              <a:rPr sz="2200" dirty="0">
                <a:solidFill>
                  <a:srgbClr val="37761C"/>
                </a:solidFill>
                <a:latin typeface="Lucida Sans Unicode"/>
                <a:cs typeface="Lucida Sans Unicode"/>
              </a:rPr>
              <a:t>гипотезы,</a:t>
            </a:r>
            <a:r>
              <a:rPr sz="2200" spc="100" dirty="0">
                <a:solidFill>
                  <a:srgbClr val="37761C"/>
                </a:solidFill>
                <a:latin typeface="Lucida Sans Unicode"/>
                <a:cs typeface="Lucida Sans Unicode"/>
              </a:rPr>
              <a:t> </a:t>
            </a:r>
            <a:r>
              <a:rPr sz="2200" spc="75" dirty="0">
                <a:solidFill>
                  <a:srgbClr val="37761C"/>
                </a:solidFill>
                <a:latin typeface="Lucida Sans Unicode"/>
                <a:cs typeface="Lucida Sans Unicode"/>
              </a:rPr>
              <a:t>уже</a:t>
            </a:r>
            <a:r>
              <a:rPr sz="2200" spc="110" dirty="0">
                <a:solidFill>
                  <a:srgbClr val="37761C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37761C"/>
                </a:solidFill>
                <a:latin typeface="Lucida Sans Unicode"/>
                <a:cs typeface="Lucida Sans Unicode"/>
              </a:rPr>
              <a:t>возникшей</a:t>
            </a:r>
            <a:r>
              <a:rPr sz="2200" spc="100" dirty="0">
                <a:solidFill>
                  <a:srgbClr val="37761C"/>
                </a:solidFill>
                <a:latin typeface="Lucida Sans Unicode"/>
                <a:cs typeface="Lucida Sans Unicode"/>
              </a:rPr>
              <a:t> </a:t>
            </a:r>
            <a:r>
              <a:rPr sz="2200" spc="160" dirty="0">
                <a:solidFill>
                  <a:srgbClr val="37761C"/>
                </a:solidFill>
                <a:latin typeface="Lucida Sans Unicode"/>
                <a:cs typeface="Lucida Sans Unicode"/>
              </a:rPr>
              <a:t>в</a:t>
            </a:r>
            <a:r>
              <a:rPr sz="2200" spc="110" dirty="0">
                <a:solidFill>
                  <a:srgbClr val="37761C"/>
                </a:solidFill>
                <a:latin typeface="Lucida Sans Unicode"/>
                <a:cs typeface="Lucida Sans Unicode"/>
              </a:rPr>
              <a:t> </a:t>
            </a:r>
            <a:r>
              <a:rPr sz="2200" spc="-10" dirty="0">
                <a:solidFill>
                  <a:srgbClr val="37761C"/>
                </a:solidFill>
                <a:latin typeface="Lucida Sans Unicode"/>
                <a:cs typeface="Lucida Sans Unicode"/>
              </a:rPr>
              <a:t>представлении исследователя.</a:t>
            </a:r>
            <a:endParaRPr sz="22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2685"/>
              </a:spcBef>
            </a:pPr>
            <a:endParaRPr sz="2200">
              <a:latin typeface="Lucida Sans Unicode"/>
              <a:cs typeface="Lucida Sans Unicode"/>
            </a:endParaRPr>
          </a:p>
          <a:p>
            <a:pPr marL="12700" marR="1062990">
              <a:lnSpc>
                <a:spcPct val="100000"/>
              </a:lnSpc>
            </a:pPr>
            <a:r>
              <a:rPr sz="2400" b="1" spc="260" dirty="0">
                <a:solidFill>
                  <a:srgbClr val="37761C"/>
                </a:solidFill>
                <a:latin typeface="Cambria"/>
                <a:cs typeface="Cambria"/>
              </a:rPr>
              <a:t>Опыт</a:t>
            </a:r>
            <a:r>
              <a:rPr sz="2400" b="1" spc="180" dirty="0">
                <a:solidFill>
                  <a:srgbClr val="37761C"/>
                </a:solidFill>
                <a:latin typeface="Cambria"/>
                <a:cs typeface="Cambria"/>
              </a:rPr>
              <a:t> </a:t>
            </a:r>
            <a:r>
              <a:rPr sz="2200" b="1" spc="50" dirty="0">
                <a:solidFill>
                  <a:srgbClr val="37761C"/>
                </a:solidFill>
                <a:latin typeface="Cambria"/>
                <a:cs typeface="Cambria"/>
              </a:rPr>
              <a:t>-</a:t>
            </a:r>
            <a:r>
              <a:rPr sz="2200" b="1" spc="235" dirty="0">
                <a:solidFill>
                  <a:srgbClr val="37761C"/>
                </a:solidFill>
                <a:latin typeface="Cambria"/>
                <a:cs typeface="Cambria"/>
              </a:rPr>
              <a:t> </a:t>
            </a:r>
            <a:r>
              <a:rPr sz="2200" spc="-20" dirty="0">
                <a:solidFill>
                  <a:srgbClr val="37761C"/>
                </a:solidFill>
                <a:latin typeface="Lucida Sans Unicode"/>
                <a:cs typeface="Lucida Sans Unicode"/>
              </a:rPr>
              <a:t>целенаправленное</a:t>
            </a:r>
            <a:r>
              <a:rPr sz="2200" spc="-25" dirty="0">
                <a:solidFill>
                  <a:srgbClr val="37761C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37761C"/>
                </a:solidFill>
                <a:latin typeface="Lucida Sans Unicode"/>
                <a:cs typeface="Lucida Sans Unicode"/>
              </a:rPr>
              <a:t>действие,</a:t>
            </a:r>
            <a:r>
              <a:rPr sz="2200" spc="-25" dirty="0">
                <a:solidFill>
                  <a:srgbClr val="37761C"/>
                </a:solidFill>
                <a:latin typeface="Lucida Sans Unicode"/>
                <a:cs typeface="Lucida Sans Unicode"/>
              </a:rPr>
              <a:t> при </a:t>
            </a:r>
            <a:r>
              <a:rPr sz="2200" dirty="0">
                <a:solidFill>
                  <a:srgbClr val="37761C"/>
                </a:solidFill>
                <a:latin typeface="Lucida Sans Unicode"/>
                <a:cs typeface="Lucida Sans Unicode"/>
              </a:rPr>
              <a:t>успешной</a:t>
            </a:r>
            <a:r>
              <a:rPr sz="2200" spc="-40" dirty="0">
                <a:solidFill>
                  <a:srgbClr val="37761C"/>
                </a:solidFill>
                <a:latin typeface="Lucida Sans Unicode"/>
                <a:cs typeface="Lucida Sans Unicode"/>
              </a:rPr>
              <a:t> </a:t>
            </a:r>
            <a:r>
              <a:rPr sz="2200" dirty="0">
                <a:solidFill>
                  <a:srgbClr val="37761C"/>
                </a:solidFill>
                <a:latin typeface="Lucida Sans Unicode"/>
                <a:cs typeface="Lucida Sans Unicode"/>
              </a:rPr>
              <a:t>реализации</a:t>
            </a:r>
            <a:r>
              <a:rPr sz="2200" spc="-40" dirty="0">
                <a:solidFill>
                  <a:srgbClr val="37761C"/>
                </a:solidFill>
                <a:latin typeface="Lucida Sans Unicode"/>
                <a:cs typeface="Lucida Sans Unicode"/>
              </a:rPr>
              <a:t> которого</a:t>
            </a:r>
            <a:r>
              <a:rPr sz="2200" spc="-30" dirty="0">
                <a:solidFill>
                  <a:srgbClr val="37761C"/>
                </a:solidFill>
                <a:latin typeface="Lucida Sans Unicode"/>
                <a:cs typeface="Lucida Sans Unicode"/>
              </a:rPr>
              <a:t> </a:t>
            </a:r>
            <a:r>
              <a:rPr sz="2200" spc="-10" dirty="0">
                <a:solidFill>
                  <a:srgbClr val="37761C"/>
                </a:solidFill>
                <a:latin typeface="Lucida Sans Unicode"/>
                <a:cs typeface="Lucida Sans Unicode"/>
              </a:rPr>
              <a:t>происходит </a:t>
            </a:r>
            <a:r>
              <a:rPr sz="2200" dirty="0">
                <a:solidFill>
                  <a:srgbClr val="37761C"/>
                </a:solidFill>
                <a:latin typeface="Lucida Sans Unicode"/>
                <a:cs typeface="Lucida Sans Unicode"/>
              </a:rPr>
              <a:t>открытие</a:t>
            </a:r>
            <a:r>
              <a:rPr sz="2200" spc="90" dirty="0">
                <a:solidFill>
                  <a:srgbClr val="37761C"/>
                </a:solidFill>
                <a:latin typeface="Lucida Sans Unicode"/>
                <a:cs typeface="Lucida Sans Unicode"/>
              </a:rPr>
              <a:t> </a:t>
            </a:r>
            <a:r>
              <a:rPr sz="2200" spc="-20" dirty="0">
                <a:solidFill>
                  <a:srgbClr val="37761C"/>
                </a:solidFill>
                <a:latin typeface="Lucida Sans Unicode"/>
                <a:cs typeface="Lucida Sans Unicode"/>
              </a:rPr>
              <a:t>нового</a:t>
            </a:r>
            <a:r>
              <a:rPr sz="2200" spc="90" dirty="0">
                <a:solidFill>
                  <a:srgbClr val="37761C"/>
                </a:solidFill>
                <a:latin typeface="Lucida Sans Unicode"/>
                <a:cs typeface="Lucida Sans Unicode"/>
              </a:rPr>
              <a:t> </a:t>
            </a:r>
            <a:r>
              <a:rPr sz="2200" spc="-10" dirty="0">
                <a:solidFill>
                  <a:srgbClr val="37761C"/>
                </a:solidFill>
                <a:latin typeface="Lucida Sans Unicode"/>
                <a:cs typeface="Lucida Sans Unicode"/>
              </a:rPr>
              <a:t>знания.</a:t>
            </a:r>
            <a:endParaRPr sz="220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758749" y="2098350"/>
            <a:ext cx="440690" cy="3726179"/>
          </a:xfrm>
          <a:custGeom>
            <a:avLst/>
            <a:gdLst/>
            <a:ahLst/>
            <a:cxnLst/>
            <a:rect l="l" t="t" r="r" b="b"/>
            <a:pathLst>
              <a:path w="440690" h="3726179">
                <a:moveTo>
                  <a:pt x="0" y="0"/>
                </a:moveTo>
                <a:lnTo>
                  <a:pt x="43130" y="4267"/>
                </a:lnTo>
                <a:lnTo>
                  <a:pt x="84209" y="16750"/>
                </a:lnTo>
                <a:lnTo>
                  <a:pt x="122083" y="36971"/>
                </a:lnTo>
                <a:lnTo>
                  <a:pt x="155599" y="64451"/>
                </a:lnTo>
                <a:lnTo>
                  <a:pt x="183079" y="97966"/>
                </a:lnTo>
                <a:lnTo>
                  <a:pt x="203299" y="135840"/>
                </a:lnTo>
                <a:lnTo>
                  <a:pt x="215782" y="176919"/>
                </a:lnTo>
                <a:lnTo>
                  <a:pt x="220049" y="220049"/>
                </a:lnTo>
                <a:lnTo>
                  <a:pt x="220049" y="1642799"/>
                </a:lnTo>
                <a:lnTo>
                  <a:pt x="224520" y="1687147"/>
                </a:lnTo>
                <a:lnTo>
                  <a:pt x="237342" y="1728453"/>
                </a:lnTo>
                <a:lnTo>
                  <a:pt x="257631" y="1765831"/>
                </a:lnTo>
                <a:lnTo>
                  <a:pt x="284501" y="1798398"/>
                </a:lnTo>
                <a:lnTo>
                  <a:pt x="317067" y="1825268"/>
                </a:lnTo>
                <a:lnTo>
                  <a:pt x="354446" y="1845557"/>
                </a:lnTo>
                <a:lnTo>
                  <a:pt x="395752" y="1858379"/>
                </a:lnTo>
                <a:lnTo>
                  <a:pt x="440099" y="1862849"/>
                </a:lnTo>
                <a:lnTo>
                  <a:pt x="395752" y="1867320"/>
                </a:lnTo>
                <a:lnTo>
                  <a:pt x="354446" y="1880142"/>
                </a:lnTo>
                <a:lnTo>
                  <a:pt x="317067" y="1900431"/>
                </a:lnTo>
                <a:lnTo>
                  <a:pt x="284501" y="1927301"/>
                </a:lnTo>
                <a:lnTo>
                  <a:pt x="257631" y="1959868"/>
                </a:lnTo>
                <a:lnTo>
                  <a:pt x="237342" y="1997246"/>
                </a:lnTo>
                <a:lnTo>
                  <a:pt x="224520" y="2038552"/>
                </a:lnTo>
                <a:lnTo>
                  <a:pt x="220049" y="2082899"/>
                </a:lnTo>
                <a:lnTo>
                  <a:pt x="220049" y="3505649"/>
                </a:lnTo>
                <a:lnTo>
                  <a:pt x="215579" y="3549997"/>
                </a:lnTo>
                <a:lnTo>
                  <a:pt x="202757" y="3591303"/>
                </a:lnTo>
                <a:lnTo>
                  <a:pt x="182468" y="3628681"/>
                </a:lnTo>
                <a:lnTo>
                  <a:pt x="155598" y="3661248"/>
                </a:lnTo>
                <a:lnTo>
                  <a:pt x="123032" y="3688118"/>
                </a:lnTo>
                <a:lnTo>
                  <a:pt x="85653" y="3708407"/>
                </a:lnTo>
                <a:lnTo>
                  <a:pt x="44347" y="3721229"/>
                </a:lnTo>
                <a:lnTo>
                  <a:pt x="0" y="3725699"/>
                </a:lnTo>
              </a:path>
            </a:pathLst>
          </a:custGeom>
          <a:ln w="19049">
            <a:solidFill>
              <a:srgbClr val="1975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194113" y="1870488"/>
            <a:ext cx="568325" cy="418274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35890">
              <a:lnSpc>
                <a:spcPts val="2155"/>
              </a:lnSpc>
            </a:pPr>
            <a:r>
              <a:rPr sz="1800" b="1" spc="135" dirty="0">
                <a:solidFill>
                  <a:srgbClr val="37761C"/>
                </a:solidFill>
                <a:latin typeface="Cambria"/>
                <a:cs typeface="Cambria"/>
              </a:rPr>
              <a:t>взаимодействие</a:t>
            </a:r>
            <a:r>
              <a:rPr sz="1800" b="1" spc="175" dirty="0">
                <a:solidFill>
                  <a:srgbClr val="37761C"/>
                </a:solidFill>
                <a:latin typeface="Cambria"/>
                <a:cs typeface="Cambria"/>
              </a:rPr>
              <a:t> </a:t>
            </a:r>
            <a:r>
              <a:rPr sz="1800" dirty="0">
                <a:solidFill>
                  <a:srgbClr val="37761C"/>
                </a:solidFill>
                <a:latin typeface="Lucida Sans Unicode"/>
                <a:cs typeface="Lucida Sans Unicode"/>
              </a:rPr>
              <a:t>с</a:t>
            </a:r>
            <a:r>
              <a:rPr sz="1800" spc="5" dirty="0">
                <a:solidFill>
                  <a:srgbClr val="37761C"/>
                </a:solidFill>
                <a:latin typeface="Lucida Sans Unicode"/>
                <a:cs typeface="Lucida Sans Unicode"/>
              </a:rPr>
              <a:t> </a:t>
            </a:r>
            <a:r>
              <a:rPr sz="1800" dirty="0">
                <a:solidFill>
                  <a:srgbClr val="37761C"/>
                </a:solidFill>
                <a:latin typeface="Lucida Sans Unicode"/>
                <a:cs typeface="Lucida Sans Unicode"/>
              </a:rPr>
              <a:t>объектом,</a:t>
            </a:r>
            <a:r>
              <a:rPr sz="1800" spc="5" dirty="0">
                <a:solidFill>
                  <a:srgbClr val="37761C"/>
                </a:solidFill>
                <a:latin typeface="Lucida Sans Unicode"/>
                <a:cs typeface="Lucida Sans Unicode"/>
              </a:rPr>
              <a:t> </a:t>
            </a:r>
            <a:r>
              <a:rPr sz="1800" spc="-25" dirty="0">
                <a:solidFill>
                  <a:srgbClr val="37761C"/>
                </a:solidFill>
                <a:latin typeface="Lucida Sans Unicode"/>
                <a:cs typeface="Lucida Sans Unicode"/>
              </a:rPr>
              <a:t>его</a:t>
            </a:r>
            <a:endParaRPr sz="1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sz="1800" b="1" spc="85" dirty="0">
                <a:solidFill>
                  <a:srgbClr val="37761C"/>
                </a:solidFill>
                <a:latin typeface="Cambria"/>
                <a:cs typeface="Cambria"/>
              </a:rPr>
              <a:t>направление</a:t>
            </a:r>
            <a:r>
              <a:rPr sz="1800" b="1" spc="170" dirty="0">
                <a:solidFill>
                  <a:srgbClr val="37761C"/>
                </a:solidFill>
                <a:latin typeface="Cambria"/>
                <a:cs typeface="Cambria"/>
              </a:rPr>
              <a:t> </a:t>
            </a:r>
            <a:r>
              <a:rPr sz="1800" spc="120" dirty="0">
                <a:solidFill>
                  <a:srgbClr val="37761C"/>
                </a:solidFill>
                <a:latin typeface="Lucida Sans Unicode"/>
                <a:cs typeface="Lucida Sans Unicode"/>
              </a:rPr>
              <a:t>в</a:t>
            </a:r>
            <a:r>
              <a:rPr sz="1800" dirty="0">
                <a:solidFill>
                  <a:srgbClr val="37761C"/>
                </a:solidFill>
                <a:latin typeface="Lucida Sans Unicode"/>
                <a:cs typeface="Lucida Sans Unicode"/>
              </a:rPr>
              <a:t> </a:t>
            </a:r>
            <a:r>
              <a:rPr sz="1800" spc="-50" dirty="0">
                <a:solidFill>
                  <a:srgbClr val="37761C"/>
                </a:solidFill>
                <a:latin typeface="Lucida Sans Unicode"/>
                <a:cs typeface="Lucida Sans Unicode"/>
              </a:rPr>
              <a:t>определённое</a:t>
            </a:r>
            <a:r>
              <a:rPr sz="1800" dirty="0">
                <a:solidFill>
                  <a:srgbClr val="37761C"/>
                </a:solidFill>
                <a:latin typeface="Lucida Sans Unicode"/>
                <a:cs typeface="Lucida Sans Unicode"/>
              </a:rPr>
              <a:t> </a:t>
            </a:r>
            <a:r>
              <a:rPr sz="1800" spc="-10" dirty="0">
                <a:solidFill>
                  <a:srgbClr val="37761C"/>
                </a:solidFill>
                <a:latin typeface="Lucida Sans Unicode"/>
                <a:cs typeface="Lucida Sans Unicode"/>
              </a:rPr>
              <a:t>русло</a:t>
            </a:r>
            <a:endParaRPr sz="1800">
              <a:latin typeface="Lucida Sans Unicode"/>
              <a:cs typeface="Lucida Sans Unicode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325387" y="271612"/>
            <a:ext cx="2535555" cy="1515110"/>
            <a:chOff x="6325387" y="271612"/>
            <a:chExt cx="2535555" cy="1515110"/>
          </a:xfrm>
        </p:grpSpPr>
        <p:sp>
          <p:nvSpPr>
            <p:cNvPr id="6" name="object 6"/>
            <p:cNvSpPr/>
            <p:nvPr/>
          </p:nvSpPr>
          <p:spPr>
            <a:xfrm>
              <a:off x="6330150" y="276374"/>
              <a:ext cx="2526030" cy="1505585"/>
            </a:xfrm>
            <a:custGeom>
              <a:avLst/>
              <a:gdLst/>
              <a:ahLst/>
              <a:cxnLst/>
              <a:rect l="l" t="t" r="r" b="b"/>
              <a:pathLst>
                <a:path w="2526029" h="1505585">
                  <a:moveTo>
                    <a:pt x="2525699" y="1505099"/>
                  </a:moveTo>
                  <a:lnTo>
                    <a:pt x="0" y="1505099"/>
                  </a:lnTo>
                  <a:lnTo>
                    <a:pt x="0" y="0"/>
                  </a:lnTo>
                  <a:lnTo>
                    <a:pt x="2525699" y="0"/>
                  </a:lnTo>
                  <a:lnTo>
                    <a:pt x="2525699" y="15050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330150" y="276374"/>
              <a:ext cx="2526030" cy="1505585"/>
            </a:xfrm>
            <a:custGeom>
              <a:avLst/>
              <a:gdLst/>
              <a:ahLst/>
              <a:cxnLst/>
              <a:rect l="l" t="t" r="r" b="b"/>
              <a:pathLst>
                <a:path w="2526029" h="1505585">
                  <a:moveTo>
                    <a:pt x="0" y="0"/>
                  </a:moveTo>
                  <a:lnTo>
                    <a:pt x="2525699" y="0"/>
                  </a:lnTo>
                  <a:lnTo>
                    <a:pt x="2525699" y="1505099"/>
                  </a:lnTo>
                  <a:lnTo>
                    <a:pt x="0" y="1505099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34118" rIns="0" bIns="0" rtlCol="0">
            <a:spAutoFit/>
          </a:bodyPr>
          <a:lstStyle/>
          <a:p>
            <a:pPr marL="66040" marR="5080">
              <a:lnSpc>
                <a:spcPct val="100000"/>
              </a:lnSpc>
              <a:spcBef>
                <a:spcPts val="100"/>
              </a:spcBef>
            </a:pPr>
            <a:r>
              <a:rPr sz="2400" spc="140" dirty="0">
                <a:solidFill>
                  <a:srgbClr val="37761C"/>
                </a:solidFill>
              </a:rPr>
              <a:t>Наблюдение</a:t>
            </a:r>
            <a:r>
              <a:rPr sz="2400" spc="204" dirty="0">
                <a:solidFill>
                  <a:srgbClr val="37761C"/>
                </a:solidFill>
              </a:rPr>
              <a:t> </a:t>
            </a:r>
            <a:r>
              <a:rPr sz="2200" spc="50" dirty="0">
                <a:solidFill>
                  <a:srgbClr val="37761C"/>
                </a:solidFill>
              </a:rPr>
              <a:t>-</a:t>
            </a:r>
            <a:r>
              <a:rPr sz="2200" spc="260" dirty="0">
                <a:solidFill>
                  <a:srgbClr val="37761C"/>
                </a:solidFill>
              </a:rPr>
              <a:t> </a:t>
            </a:r>
            <a:r>
              <a:rPr sz="2200" b="0" spc="-20" dirty="0">
                <a:solidFill>
                  <a:srgbClr val="37761C"/>
                </a:solidFill>
                <a:latin typeface="Lucida Sans Unicode"/>
                <a:cs typeface="Lucida Sans Unicode"/>
              </a:rPr>
              <a:t>преднамеренное</a:t>
            </a:r>
            <a:r>
              <a:rPr sz="2200" b="0" dirty="0">
                <a:solidFill>
                  <a:srgbClr val="37761C"/>
                </a:solidFill>
                <a:latin typeface="Lucida Sans Unicode"/>
                <a:cs typeface="Lucida Sans Unicode"/>
              </a:rPr>
              <a:t> и</a:t>
            </a:r>
            <a:r>
              <a:rPr sz="2200" b="0" spc="-5" dirty="0">
                <a:solidFill>
                  <a:srgbClr val="37761C"/>
                </a:solidFill>
                <a:latin typeface="Lucida Sans Unicode"/>
                <a:cs typeface="Lucida Sans Unicode"/>
              </a:rPr>
              <a:t> </a:t>
            </a:r>
            <a:r>
              <a:rPr sz="2200" b="0" spc="-10" dirty="0">
                <a:solidFill>
                  <a:srgbClr val="37761C"/>
                </a:solidFill>
                <a:latin typeface="Lucida Sans Unicode"/>
                <a:cs typeface="Lucida Sans Unicode"/>
              </a:rPr>
              <a:t>целенаправленное </a:t>
            </a:r>
            <a:r>
              <a:rPr sz="2200" b="0" dirty="0">
                <a:solidFill>
                  <a:srgbClr val="37761C"/>
                </a:solidFill>
                <a:latin typeface="Lucida Sans Unicode"/>
                <a:cs typeface="Lucida Sans Unicode"/>
              </a:rPr>
              <a:t>восприятие,</a:t>
            </a:r>
            <a:r>
              <a:rPr sz="2200" b="0" spc="60" dirty="0">
                <a:solidFill>
                  <a:srgbClr val="37761C"/>
                </a:solidFill>
                <a:latin typeface="Lucida Sans Unicode"/>
                <a:cs typeface="Lucida Sans Unicode"/>
              </a:rPr>
              <a:t> </a:t>
            </a:r>
            <a:r>
              <a:rPr sz="2200" b="0" spc="-45" dirty="0">
                <a:solidFill>
                  <a:srgbClr val="37761C"/>
                </a:solidFill>
                <a:latin typeface="Lucida Sans Unicode"/>
                <a:cs typeface="Lucida Sans Unicode"/>
              </a:rPr>
              <a:t>обусловленное</a:t>
            </a:r>
            <a:r>
              <a:rPr sz="2200" b="0" spc="70" dirty="0">
                <a:solidFill>
                  <a:srgbClr val="37761C"/>
                </a:solidFill>
                <a:latin typeface="Lucida Sans Unicode"/>
                <a:cs typeface="Lucida Sans Unicode"/>
              </a:rPr>
              <a:t> </a:t>
            </a:r>
            <a:r>
              <a:rPr sz="2200" b="0" dirty="0">
                <a:solidFill>
                  <a:srgbClr val="37761C"/>
                </a:solidFill>
                <a:latin typeface="Lucida Sans Unicode"/>
                <a:cs typeface="Lucida Sans Unicode"/>
              </a:rPr>
              <a:t>задачей</a:t>
            </a:r>
            <a:r>
              <a:rPr sz="2200" b="0" spc="65" dirty="0">
                <a:solidFill>
                  <a:srgbClr val="37761C"/>
                </a:solidFill>
                <a:latin typeface="Lucida Sans Unicode"/>
                <a:cs typeface="Lucida Sans Unicode"/>
              </a:rPr>
              <a:t> </a:t>
            </a:r>
            <a:r>
              <a:rPr sz="2200" b="0" spc="-10" dirty="0">
                <a:solidFill>
                  <a:srgbClr val="37761C"/>
                </a:solidFill>
                <a:latin typeface="Lucida Sans Unicode"/>
                <a:cs typeface="Lucida Sans Unicode"/>
              </a:rPr>
              <a:t>деятельности.</a:t>
            </a:r>
            <a:endParaRPr sz="2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2696" y="4276139"/>
              <a:ext cx="2702732" cy="186867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1262" y="4264704"/>
              <a:ext cx="2726055" cy="1891664"/>
            </a:xfrm>
            <a:custGeom>
              <a:avLst/>
              <a:gdLst/>
              <a:ahLst/>
              <a:cxnLst/>
              <a:rect l="l" t="t" r="r" b="b"/>
              <a:pathLst>
                <a:path w="2726055" h="1891664">
                  <a:moveTo>
                    <a:pt x="0" y="561579"/>
                  </a:moveTo>
                  <a:lnTo>
                    <a:pt x="2416529" y="0"/>
                  </a:lnTo>
                  <a:lnTo>
                    <a:pt x="2725600" y="1329960"/>
                  </a:lnTo>
                  <a:lnTo>
                    <a:pt x="309070" y="1891539"/>
                  </a:lnTo>
                  <a:lnTo>
                    <a:pt x="0" y="561579"/>
                  </a:lnTo>
                  <a:close/>
                </a:path>
              </a:pathLst>
            </a:custGeom>
            <a:ln w="19049">
              <a:solidFill>
                <a:srgbClr val="595959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345625" y="282100"/>
              <a:ext cx="2526030" cy="1556385"/>
            </a:xfrm>
            <a:custGeom>
              <a:avLst/>
              <a:gdLst/>
              <a:ahLst/>
              <a:cxnLst/>
              <a:rect l="l" t="t" r="r" b="b"/>
              <a:pathLst>
                <a:path w="2526029" h="1556385">
                  <a:moveTo>
                    <a:pt x="2525699" y="1556099"/>
                  </a:moveTo>
                  <a:lnTo>
                    <a:pt x="0" y="1556099"/>
                  </a:lnTo>
                  <a:lnTo>
                    <a:pt x="0" y="0"/>
                  </a:lnTo>
                  <a:lnTo>
                    <a:pt x="2525699" y="0"/>
                  </a:lnTo>
                  <a:lnTo>
                    <a:pt x="2525699" y="15560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345625" y="282100"/>
              <a:ext cx="2526030" cy="1556385"/>
            </a:xfrm>
            <a:custGeom>
              <a:avLst/>
              <a:gdLst/>
              <a:ahLst/>
              <a:cxnLst/>
              <a:rect l="l" t="t" r="r" b="b"/>
              <a:pathLst>
                <a:path w="2526029" h="1556385">
                  <a:moveTo>
                    <a:pt x="0" y="0"/>
                  </a:moveTo>
                  <a:lnTo>
                    <a:pt x="2525699" y="0"/>
                  </a:lnTo>
                  <a:lnTo>
                    <a:pt x="2525699" y="1556099"/>
                  </a:lnTo>
                  <a:lnTo>
                    <a:pt x="0" y="1556099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2693" y="1104904"/>
              <a:ext cx="8218610" cy="300796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53168" y="1095379"/>
              <a:ext cx="8237855" cy="3027045"/>
            </a:xfrm>
            <a:custGeom>
              <a:avLst/>
              <a:gdLst/>
              <a:ahLst/>
              <a:cxnLst/>
              <a:rect l="l" t="t" r="r" b="b"/>
              <a:pathLst>
                <a:path w="8237855" h="3027045">
                  <a:moveTo>
                    <a:pt x="0" y="0"/>
                  </a:moveTo>
                  <a:lnTo>
                    <a:pt x="8237660" y="0"/>
                  </a:lnTo>
                  <a:lnTo>
                    <a:pt x="8237660" y="3027016"/>
                  </a:lnTo>
                  <a:lnTo>
                    <a:pt x="0" y="3027016"/>
                  </a:lnTo>
                  <a:lnTo>
                    <a:pt x="0" y="0"/>
                  </a:lnTo>
                  <a:close/>
                </a:path>
              </a:pathLst>
            </a:custGeom>
            <a:ln w="19049">
              <a:solidFill>
                <a:srgbClr val="197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487284" y="3085798"/>
              <a:ext cx="4095115" cy="342900"/>
            </a:xfrm>
            <a:custGeom>
              <a:avLst/>
              <a:gdLst/>
              <a:ahLst/>
              <a:cxnLst/>
              <a:rect l="l" t="t" r="r" b="b"/>
              <a:pathLst>
                <a:path w="4095115" h="342900">
                  <a:moveTo>
                    <a:pt x="1464393" y="0"/>
                  </a:moveTo>
                  <a:lnTo>
                    <a:pt x="4094490" y="0"/>
                  </a:lnTo>
                </a:path>
                <a:path w="4095115" h="342900">
                  <a:moveTo>
                    <a:pt x="0" y="171395"/>
                  </a:moveTo>
                  <a:lnTo>
                    <a:pt x="2213430" y="172813"/>
                  </a:lnTo>
                </a:path>
                <a:path w="4095115" h="342900">
                  <a:moveTo>
                    <a:pt x="1261402" y="342743"/>
                  </a:moveTo>
                  <a:lnTo>
                    <a:pt x="2631454" y="336503"/>
                  </a:lnTo>
                </a:path>
              </a:pathLst>
            </a:custGeom>
            <a:ln w="19049">
              <a:solidFill>
                <a:srgbClr val="197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55825">
              <a:lnSpc>
                <a:spcPct val="100000"/>
              </a:lnSpc>
              <a:spcBef>
                <a:spcPts val="100"/>
              </a:spcBef>
            </a:pPr>
            <a:r>
              <a:rPr spc="295" dirty="0"/>
              <a:t>Наблюдение</a:t>
            </a:r>
          </a:p>
        </p:txBody>
      </p:sp>
      <p:sp>
        <p:nvSpPr>
          <p:cNvPr id="11" name="object 11"/>
          <p:cNvSpPr txBox="1"/>
          <p:nvPr/>
        </p:nvSpPr>
        <p:spPr>
          <a:xfrm rot="20880000">
            <a:off x="1265635" y="6058943"/>
            <a:ext cx="1547329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sz="1800" b="1" spc="45" dirty="0">
                <a:solidFill>
                  <a:srgbClr val="78B663"/>
                </a:solidFill>
                <a:latin typeface="Roboto"/>
                <a:cs typeface="Roboto"/>
              </a:rPr>
              <a:t>СЛЕД</a:t>
            </a:r>
            <a:r>
              <a:rPr sz="2700" b="1" spc="67" baseline="1543" dirty="0">
                <a:solidFill>
                  <a:srgbClr val="78B663"/>
                </a:solidFill>
                <a:latin typeface="Roboto"/>
                <a:cs typeface="Roboto"/>
              </a:rPr>
              <a:t>ОПЫТЫ</a:t>
            </a:r>
            <a:endParaRPr sz="2700" baseline="1543">
              <a:latin typeface="Roboto"/>
              <a:cs typeface="Roboto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526703" y="4397173"/>
            <a:ext cx="5086985" cy="1806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197500"/>
                </a:solidFill>
                <a:latin typeface="Roboto"/>
                <a:cs typeface="Roboto"/>
              </a:rPr>
              <a:t>ДЕЛО</a:t>
            </a:r>
            <a:r>
              <a:rPr sz="1800" b="1" spc="215" dirty="0">
                <a:solidFill>
                  <a:srgbClr val="197500"/>
                </a:solidFill>
                <a:latin typeface="Roboto"/>
                <a:cs typeface="Roboto"/>
              </a:rPr>
              <a:t> </a:t>
            </a:r>
            <a:r>
              <a:rPr sz="1800" b="1" dirty="0">
                <a:solidFill>
                  <a:srgbClr val="197500"/>
                </a:solidFill>
                <a:latin typeface="Roboto"/>
                <a:cs typeface="Roboto"/>
              </a:rPr>
              <a:t>1.</a:t>
            </a:r>
            <a:r>
              <a:rPr sz="1800" b="1" spc="220" dirty="0">
                <a:solidFill>
                  <a:srgbClr val="197500"/>
                </a:solidFill>
                <a:latin typeface="Roboto"/>
                <a:cs typeface="Roboto"/>
              </a:rPr>
              <a:t> </a:t>
            </a:r>
            <a:r>
              <a:rPr sz="1800" spc="-25" dirty="0">
                <a:solidFill>
                  <a:srgbClr val="78B663"/>
                </a:solidFill>
                <a:latin typeface="Microsoft Sans Serif"/>
                <a:cs typeface="Microsoft Sans Serif"/>
              </a:rPr>
              <a:t>ВНИМАТЕЛЬНО</a:t>
            </a:r>
            <a:r>
              <a:rPr sz="1800" spc="145" dirty="0">
                <a:solidFill>
                  <a:srgbClr val="78B663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78B663"/>
                </a:solidFill>
                <a:latin typeface="Microsoft Sans Serif"/>
                <a:cs typeface="Microsoft Sans Serif"/>
              </a:rPr>
              <a:t>ПОСМОТРИ</a:t>
            </a:r>
            <a:r>
              <a:rPr sz="1800" spc="145" dirty="0">
                <a:solidFill>
                  <a:srgbClr val="78B663"/>
                </a:solidFill>
                <a:latin typeface="Microsoft Sans Serif"/>
                <a:cs typeface="Microsoft Sans Serif"/>
              </a:rPr>
              <a:t> </a:t>
            </a:r>
            <a:r>
              <a:rPr sz="1800" spc="-60" dirty="0">
                <a:solidFill>
                  <a:srgbClr val="78B663"/>
                </a:solidFill>
                <a:latin typeface="Microsoft Sans Serif"/>
                <a:cs typeface="Microsoft Sans Serif"/>
              </a:rPr>
              <a:t>ВОКРУГ </a:t>
            </a:r>
            <a:r>
              <a:rPr sz="1800" spc="-145" dirty="0">
                <a:solidFill>
                  <a:srgbClr val="78B663"/>
                </a:solidFill>
                <a:latin typeface="Microsoft Sans Serif"/>
                <a:cs typeface="Microsoft Sans Serif"/>
              </a:rPr>
              <a:t>СЕБЯ</a:t>
            </a:r>
            <a:r>
              <a:rPr sz="1800" spc="-10" dirty="0">
                <a:solidFill>
                  <a:srgbClr val="78B663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78B663"/>
                </a:solidFill>
                <a:latin typeface="Microsoft Sans Serif"/>
                <a:cs typeface="Microsoft Sans Serif"/>
              </a:rPr>
              <a:t>И</a:t>
            </a:r>
            <a:r>
              <a:rPr sz="1800" spc="-10" dirty="0">
                <a:solidFill>
                  <a:srgbClr val="78B663"/>
                </a:solidFill>
                <a:latin typeface="Microsoft Sans Serif"/>
                <a:cs typeface="Microsoft Sans Serif"/>
              </a:rPr>
              <a:t> </a:t>
            </a:r>
            <a:r>
              <a:rPr sz="1800" spc="-114" dirty="0">
                <a:solidFill>
                  <a:srgbClr val="78B663"/>
                </a:solidFill>
                <a:latin typeface="Microsoft Sans Serif"/>
                <a:cs typeface="Microsoft Sans Serif"/>
              </a:rPr>
              <a:t>БУДЬ</a:t>
            </a:r>
            <a:r>
              <a:rPr sz="1800" spc="-5" dirty="0">
                <a:solidFill>
                  <a:srgbClr val="78B663"/>
                </a:solidFill>
                <a:latin typeface="Microsoft Sans Serif"/>
                <a:cs typeface="Microsoft Sans Serif"/>
              </a:rPr>
              <a:t> </a:t>
            </a:r>
            <a:r>
              <a:rPr sz="1800" spc="-100" dirty="0">
                <a:solidFill>
                  <a:srgbClr val="78B663"/>
                </a:solidFill>
                <a:latin typeface="Microsoft Sans Serif"/>
                <a:cs typeface="Microsoft Sans Serif"/>
              </a:rPr>
              <a:t>ГОТОВ</a:t>
            </a:r>
            <a:r>
              <a:rPr sz="1800" spc="-10" dirty="0">
                <a:solidFill>
                  <a:srgbClr val="78B663"/>
                </a:solidFill>
                <a:latin typeface="Microsoft Sans Serif"/>
                <a:cs typeface="Microsoft Sans Serif"/>
              </a:rPr>
              <a:t> </a:t>
            </a:r>
            <a:r>
              <a:rPr sz="1800" spc="-90" dirty="0">
                <a:solidFill>
                  <a:srgbClr val="78B663"/>
                </a:solidFill>
                <a:latin typeface="Microsoft Sans Serif"/>
                <a:cs typeface="Microsoft Sans Serif"/>
              </a:rPr>
              <a:t>ОТВЕЧАТЬ</a:t>
            </a:r>
            <a:r>
              <a:rPr sz="1800" spc="-10" dirty="0">
                <a:solidFill>
                  <a:srgbClr val="78B663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78B663"/>
                </a:solidFill>
                <a:latin typeface="Microsoft Sans Serif"/>
                <a:cs typeface="Microsoft Sans Serif"/>
              </a:rPr>
              <a:t>НА</a:t>
            </a:r>
            <a:r>
              <a:rPr sz="1800" spc="-40" dirty="0">
                <a:solidFill>
                  <a:srgbClr val="78B663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78B663"/>
                </a:solidFill>
                <a:latin typeface="Microsoft Sans Serif"/>
                <a:cs typeface="Microsoft Sans Serif"/>
              </a:rPr>
              <a:t>ВОПРОСЫ.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sz="180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99700"/>
              </a:lnSpc>
              <a:spcBef>
                <a:spcPts val="5"/>
              </a:spcBef>
            </a:pPr>
            <a:r>
              <a:rPr sz="1800" b="1" dirty="0">
                <a:solidFill>
                  <a:srgbClr val="197500"/>
                </a:solidFill>
                <a:latin typeface="Roboto"/>
                <a:cs typeface="Roboto"/>
              </a:rPr>
              <a:t>ДЕЛО</a:t>
            </a:r>
            <a:r>
              <a:rPr sz="1800" b="1" spc="215" dirty="0">
                <a:solidFill>
                  <a:srgbClr val="197500"/>
                </a:solidFill>
                <a:latin typeface="Roboto"/>
                <a:cs typeface="Roboto"/>
              </a:rPr>
              <a:t> </a:t>
            </a:r>
            <a:r>
              <a:rPr sz="1800" b="1" dirty="0">
                <a:solidFill>
                  <a:srgbClr val="197500"/>
                </a:solidFill>
                <a:latin typeface="Roboto"/>
                <a:cs typeface="Roboto"/>
              </a:rPr>
              <a:t>2.</a:t>
            </a:r>
            <a:r>
              <a:rPr sz="1800" b="1" spc="220" dirty="0">
                <a:solidFill>
                  <a:srgbClr val="197500"/>
                </a:solidFill>
                <a:latin typeface="Roboto"/>
                <a:cs typeface="Roboto"/>
              </a:rPr>
              <a:t> </a:t>
            </a:r>
            <a:r>
              <a:rPr sz="1800" spc="-25" dirty="0">
                <a:solidFill>
                  <a:srgbClr val="78B663"/>
                </a:solidFill>
                <a:latin typeface="Microsoft Sans Serif"/>
                <a:cs typeface="Microsoft Sans Serif"/>
              </a:rPr>
              <a:t>ВНИМАТЕЛЬНО</a:t>
            </a:r>
            <a:r>
              <a:rPr sz="1800" spc="145" dirty="0">
                <a:solidFill>
                  <a:srgbClr val="78B663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78B663"/>
                </a:solidFill>
                <a:latin typeface="Microsoft Sans Serif"/>
                <a:cs typeface="Microsoft Sans Serif"/>
              </a:rPr>
              <a:t>ПОСМОТРИ</a:t>
            </a:r>
            <a:r>
              <a:rPr sz="1800" spc="145" dirty="0">
                <a:solidFill>
                  <a:srgbClr val="78B663"/>
                </a:solidFill>
                <a:latin typeface="Microsoft Sans Serif"/>
                <a:cs typeface="Microsoft Sans Serif"/>
              </a:rPr>
              <a:t> </a:t>
            </a:r>
            <a:r>
              <a:rPr sz="1800" spc="-60" dirty="0">
                <a:solidFill>
                  <a:srgbClr val="78B663"/>
                </a:solidFill>
                <a:latin typeface="Microsoft Sans Serif"/>
                <a:cs typeface="Microsoft Sans Serif"/>
              </a:rPr>
              <a:t>ВОКРУГ </a:t>
            </a:r>
            <a:r>
              <a:rPr sz="1800" dirty="0">
                <a:solidFill>
                  <a:srgbClr val="78B663"/>
                </a:solidFill>
                <a:latin typeface="Microsoft Sans Serif"/>
                <a:cs typeface="Microsoft Sans Serif"/>
              </a:rPr>
              <a:t>СЕБЯ</a:t>
            </a:r>
            <a:r>
              <a:rPr sz="1800" spc="340" dirty="0">
                <a:solidFill>
                  <a:srgbClr val="78B663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78B663"/>
                </a:solidFill>
                <a:latin typeface="Microsoft Sans Serif"/>
                <a:cs typeface="Microsoft Sans Serif"/>
              </a:rPr>
              <a:t>И</a:t>
            </a:r>
            <a:r>
              <a:rPr sz="1800" spc="345" dirty="0">
                <a:solidFill>
                  <a:srgbClr val="78B663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78B663"/>
                </a:solidFill>
                <a:latin typeface="Microsoft Sans Serif"/>
                <a:cs typeface="Microsoft Sans Serif"/>
              </a:rPr>
              <a:t>ОПИШИ</a:t>
            </a:r>
            <a:r>
              <a:rPr sz="1800" spc="345" dirty="0">
                <a:solidFill>
                  <a:srgbClr val="78B663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78B663"/>
                </a:solidFill>
                <a:latin typeface="Microsoft Sans Serif"/>
                <a:cs typeface="Microsoft Sans Serif"/>
              </a:rPr>
              <a:t>ТРАВЯНИСТЫЕ</a:t>
            </a:r>
            <a:r>
              <a:rPr sz="1800" spc="345" dirty="0">
                <a:solidFill>
                  <a:srgbClr val="78B663"/>
                </a:solidFill>
                <a:latin typeface="Microsoft Sans Serif"/>
                <a:cs typeface="Microsoft Sans Serif"/>
              </a:rPr>
              <a:t> </a:t>
            </a:r>
            <a:r>
              <a:rPr sz="1800" spc="-70" dirty="0">
                <a:solidFill>
                  <a:srgbClr val="78B663"/>
                </a:solidFill>
                <a:latin typeface="Microsoft Sans Serif"/>
                <a:cs typeface="Microsoft Sans Serif"/>
              </a:rPr>
              <a:t>РАСТЕНИЯ, </a:t>
            </a:r>
            <a:r>
              <a:rPr sz="1800" spc="-100" dirty="0">
                <a:solidFill>
                  <a:srgbClr val="78B663"/>
                </a:solidFill>
                <a:latin typeface="Microsoft Sans Serif"/>
                <a:cs typeface="Microsoft Sans Serif"/>
              </a:rPr>
              <a:t>КОТОРЫЕ</a:t>
            </a:r>
            <a:r>
              <a:rPr sz="1800" spc="-75" dirty="0">
                <a:solidFill>
                  <a:srgbClr val="78B663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78B663"/>
                </a:solidFill>
                <a:latin typeface="Microsoft Sans Serif"/>
                <a:cs typeface="Microsoft Sans Serif"/>
              </a:rPr>
              <a:t>УВИДИШЬ.</a:t>
            </a:r>
            <a:endParaRPr sz="1800">
              <a:latin typeface="Microsoft Sans Serif"/>
              <a:cs typeface="Microsoft Sans Serif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693380" y="4235543"/>
            <a:ext cx="1542415" cy="2249805"/>
            <a:chOff x="6693380" y="4235543"/>
            <a:chExt cx="1542415" cy="2249805"/>
          </a:xfrm>
        </p:grpSpPr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93380" y="4235543"/>
              <a:ext cx="1542030" cy="224942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67879" y="4364964"/>
              <a:ext cx="1166814" cy="69308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6345625" y="282100"/>
              <a:ext cx="2526030" cy="1556385"/>
            </a:xfrm>
            <a:custGeom>
              <a:avLst/>
              <a:gdLst/>
              <a:ahLst/>
              <a:cxnLst/>
              <a:rect l="l" t="t" r="r" b="b"/>
              <a:pathLst>
                <a:path w="2526029" h="1556385">
                  <a:moveTo>
                    <a:pt x="2525699" y="1556099"/>
                  </a:moveTo>
                  <a:lnTo>
                    <a:pt x="0" y="1556099"/>
                  </a:lnTo>
                  <a:lnTo>
                    <a:pt x="0" y="0"/>
                  </a:lnTo>
                  <a:lnTo>
                    <a:pt x="2525699" y="0"/>
                  </a:lnTo>
                  <a:lnTo>
                    <a:pt x="2525699" y="15560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345625" y="282100"/>
              <a:ext cx="2526030" cy="1556385"/>
            </a:xfrm>
            <a:custGeom>
              <a:avLst/>
              <a:gdLst/>
              <a:ahLst/>
              <a:cxnLst/>
              <a:rect l="l" t="t" r="r" b="b"/>
              <a:pathLst>
                <a:path w="2526029" h="1556385">
                  <a:moveTo>
                    <a:pt x="0" y="0"/>
                  </a:moveTo>
                  <a:lnTo>
                    <a:pt x="2525699" y="0"/>
                  </a:lnTo>
                  <a:lnTo>
                    <a:pt x="2525699" y="1556099"/>
                  </a:lnTo>
                  <a:lnTo>
                    <a:pt x="0" y="1556099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2570393" y="261756"/>
            <a:ext cx="4003675" cy="726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5" dirty="0"/>
              <a:t>Наблюдение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414799" y="1084705"/>
            <a:ext cx="2745105" cy="1910714"/>
            <a:chOff x="414799" y="1084705"/>
            <a:chExt cx="2745105" cy="1910714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5758" y="1105664"/>
              <a:ext cx="2702732" cy="1868671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24324" y="1094230"/>
              <a:ext cx="2726055" cy="1891664"/>
            </a:xfrm>
            <a:custGeom>
              <a:avLst/>
              <a:gdLst/>
              <a:ahLst/>
              <a:cxnLst/>
              <a:rect l="l" t="t" r="r" b="b"/>
              <a:pathLst>
                <a:path w="2726055" h="1891664">
                  <a:moveTo>
                    <a:pt x="0" y="561579"/>
                  </a:moveTo>
                  <a:lnTo>
                    <a:pt x="2416529" y="0"/>
                  </a:lnTo>
                  <a:lnTo>
                    <a:pt x="2725600" y="1329959"/>
                  </a:lnTo>
                  <a:lnTo>
                    <a:pt x="309070" y="1891539"/>
                  </a:lnTo>
                  <a:lnTo>
                    <a:pt x="0" y="561579"/>
                  </a:lnTo>
                  <a:close/>
                </a:path>
              </a:pathLst>
            </a:custGeom>
            <a:ln w="19049">
              <a:solidFill>
                <a:srgbClr val="595959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 rot="20880000">
            <a:off x="1238698" y="2888468"/>
            <a:ext cx="1547329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00"/>
              </a:lnSpc>
            </a:pPr>
            <a:r>
              <a:rPr sz="1800" b="1" spc="45" dirty="0">
                <a:solidFill>
                  <a:srgbClr val="78B663"/>
                </a:solidFill>
                <a:latin typeface="Roboto"/>
                <a:cs typeface="Roboto"/>
              </a:rPr>
              <a:t>СЛЕД</a:t>
            </a:r>
            <a:r>
              <a:rPr sz="2700" b="1" spc="67" baseline="1543" dirty="0">
                <a:solidFill>
                  <a:srgbClr val="78B663"/>
                </a:solidFill>
                <a:latin typeface="Roboto"/>
                <a:cs typeface="Roboto"/>
              </a:rPr>
              <a:t>ОПЫТЫ</a:t>
            </a:r>
            <a:endParaRPr sz="2700" baseline="1543">
              <a:latin typeface="Roboto"/>
              <a:cs typeface="Roboto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0955" algn="just">
              <a:lnSpc>
                <a:spcPct val="100000"/>
              </a:lnSpc>
              <a:spcBef>
                <a:spcPts val="100"/>
              </a:spcBef>
            </a:pPr>
            <a:r>
              <a:rPr b="1" dirty="0">
                <a:solidFill>
                  <a:srgbClr val="197500"/>
                </a:solidFill>
                <a:latin typeface="Roboto"/>
                <a:cs typeface="Roboto"/>
              </a:rPr>
              <a:t>ДЕЛО</a:t>
            </a:r>
            <a:r>
              <a:rPr b="1" spc="215" dirty="0">
                <a:solidFill>
                  <a:srgbClr val="197500"/>
                </a:solidFill>
                <a:latin typeface="Roboto"/>
                <a:cs typeface="Roboto"/>
              </a:rPr>
              <a:t> </a:t>
            </a:r>
            <a:r>
              <a:rPr b="1" dirty="0">
                <a:solidFill>
                  <a:srgbClr val="197500"/>
                </a:solidFill>
                <a:latin typeface="Roboto"/>
                <a:cs typeface="Roboto"/>
              </a:rPr>
              <a:t>3.</a:t>
            </a:r>
            <a:r>
              <a:rPr b="1" spc="220" dirty="0">
                <a:solidFill>
                  <a:srgbClr val="197500"/>
                </a:solidFill>
                <a:latin typeface="Roboto"/>
                <a:cs typeface="Roboto"/>
              </a:rPr>
              <a:t> </a:t>
            </a:r>
            <a:r>
              <a:rPr spc="-25" dirty="0"/>
              <a:t>ВНИМАТЕЛЬНО</a:t>
            </a:r>
            <a:r>
              <a:rPr spc="145" dirty="0"/>
              <a:t> </a:t>
            </a:r>
            <a:r>
              <a:rPr spc="-20" dirty="0"/>
              <a:t>ПОСМОТРИ</a:t>
            </a:r>
            <a:r>
              <a:rPr spc="145" dirty="0"/>
              <a:t> </a:t>
            </a:r>
            <a:r>
              <a:rPr spc="-25" dirty="0"/>
              <a:t>ВОКРУГ </a:t>
            </a:r>
            <a:r>
              <a:rPr dirty="0"/>
              <a:t>СЕБЯ</a:t>
            </a:r>
            <a:r>
              <a:rPr spc="290" dirty="0"/>
              <a:t> </a:t>
            </a:r>
            <a:r>
              <a:rPr dirty="0"/>
              <a:t>И</a:t>
            </a:r>
            <a:r>
              <a:rPr spc="295" dirty="0"/>
              <a:t> </a:t>
            </a:r>
            <a:r>
              <a:rPr spc="-10" dirty="0"/>
              <a:t>ПРИГОТОВЬСЯ</a:t>
            </a:r>
            <a:r>
              <a:rPr spc="295" dirty="0"/>
              <a:t> </a:t>
            </a:r>
            <a:r>
              <a:rPr dirty="0"/>
              <a:t>ПЕРЕЧИСЛИТЬ</a:t>
            </a:r>
            <a:r>
              <a:rPr spc="295" dirty="0"/>
              <a:t> </a:t>
            </a:r>
            <a:r>
              <a:rPr spc="-75" dirty="0"/>
              <a:t>ВСЕ </a:t>
            </a:r>
            <a:r>
              <a:rPr spc="-85" dirty="0"/>
              <a:t>ВИДЫ</a:t>
            </a:r>
            <a:r>
              <a:rPr spc="5" dirty="0"/>
              <a:t> </a:t>
            </a:r>
            <a:r>
              <a:rPr spc="-135" dirty="0"/>
              <a:t>ДЕРЕВЬЕВ,</a:t>
            </a:r>
            <a:r>
              <a:rPr spc="-75" dirty="0"/>
              <a:t> </a:t>
            </a:r>
            <a:r>
              <a:rPr spc="-105" dirty="0"/>
              <a:t>КОТОРЫЕ</a:t>
            </a:r>
            <a:r>
              <a:rPr spc="5" dirty="0"/>
              <a:t> </a:t>
            </a:r>
            <a:r>
              <a:rPr spc="-10" dirty="0"/>
              <a:t>ВСТРЕТИЛ.</a:t>
            </a:r>
          </a:p>
          <a:p>
            <a:pPr marL="12700" marR="5080" algn="just">
              <a:lnSpc>
                <a:spcPct val="100000"/>
              </a:lnSpc>
              <a:spcBef>
                <a:spcPts val="1075"/>
              </a:spcBef>
            </a:pPr>
            <a:r>
              <a:rPr b="1" dirty="0">
                <a:solidFill>
                  <a:srgbClr val="197500"/>
                </a:solidFill>
                <a:latin typeface="Roboto"/>
                <a:cs typeface="Roboto"/>
              </a:rPr>
              <a:t>ДЕЛО</a:t>
            </a:r>
            <a:r>
              <a:rPr b="1" spc="215" dirty="0">
                <a:solidFill>
                  <a:srgbClr val="197500"/>
                </a:solidFill>
                <a:latin typeface="Roboto"/>
                <a:cs typeface="Roboto"/>
              </a:rPr>
              <a:t> </a:t>
            </a:r>
            <a:r>
              <a:rPr b="1" dirty="0">
                <a:solidFill>
                  <a:srgbClr val="197500"/>
                </a:solidFill>
                <a:latin typeface="Roboto"/>
                <a:cs typeface="Roboto"/>
              </a:rPr>
              <a:t>4.</a:t>
            </a:r>
            <a:r>
              <a:rPr b="1" spc="220" dirty="0">
                <a:solidFill>
                  <a:srgbClr val="197500"/>
                </a:solidFill>
                <a:latin typeface="Roboto"/>
                <a:cs typeface="Roboto"/>
              </a:rPr>
              <a:t> </a:t>
            </a:r>
            <a:r>
              <a:rPr spc="-25" dirty="0"/>
              <a:t>ВНИМАТЕЛЬНО</a:t>
            </a:r>
            <a:r>
              <a:rPr spc="145" dirty="0"/>
              <a:t> </a:t>
            </a:r>
            <a:r>
              <a:rPr spc="-20" dirty="0"/>
              <a:t>ПОСМОТРИ</a:t>
            </a:r>
            <a:r>
              <a:rPr spc="145" dirty="0"/>
              <a:t> </a:t>
            </a:r>
            <a:r>
              <a:rPr spc="-10" dirty="0"/>
              <a:t>ВОКРУГ </a:t>
            </a:r>
            <a:r>
              <a:rPr dirty="0"/>
              <a:t>СЕБЯ</a:t>
            </a:r>
            <a:r>
              <a:rPr spc="160" dirty="0"/>
              <a:t>  </a:t>
            </a:r>
            <a:r>
              <a:rPr dirty="0"/>
              <a:t>И</a:t>
            </a:r>
            <a:r>
              <a:rPr spc="160" dirty="0"/>
              <a:t>  </a:t>
            </a:r>
            <a:r>
              <a:rPr dirty="0"/>
              <a:t>ПОДПИШИ</a:t>
            </a:r>
            <a:r>
              <a:rPr spc="165" dirty="0"/>
              <a:t>  </a:t>
            </a:r>
            <a:r>
              <a:rPr dirty="0"/>
              <a:t>НАЗВАНИЯ</a:t>
            </a:r>
            <a:r>
              <a:rPr spc="155" dirty="0"/>
              <a:t>  </a:t>
            </a:r>
            <a:r>
              <a:rPr spc="-114" dirty="0"/>
              <a:t>ДЕРЕВЬЕВ, </a:t>
            </a:r>
            <a:r>
              <a:rPr spc="-105" dirty="0"/>
              <a:t>КОТОРЫЕ</a:t>
            </a:r>
            <a:r>
              <a:rPr dirty="0"/>
              <a:t> </a:t>
            </a:r>
            <a:r>
              <a:rPr spc="-10" dirty="0"/>
              <a:t>ВСТРЕТИЛ.</a:t>
            </a:r>
          </a:p>
        </p:txBody>
      </p:sp>
      <p:grpSp>
        <p:nvGrpSpPr>
          <p:cNvPr id="11" name="object 11"/>
          <p:cNvGrpSpPr/>
          <p:nvPr/>
        </p:nvGrpSpPr>
        <p:grpSpPr>
          <a:xfrm>
            <a:off x="567625" y="915281"/>
            <a:ext cx="8159750" cy="5525770"/>
            <a:chOff x="567625" y="915281"/>
            <a:chExt cx="8159750" cy="5525770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66218" y="915281"/>
              <a:ext cx="1542030" cy="224942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01174" y="1040687"/>
              <a:ext cx="1292374" cy="8927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06325" y="3563425"/>
              <a:ext cx="3201925" cy="252102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5496799" y="3553900"/>
              <a:ext cx="3221355" cy="2540635"/>
            </a:xfrm>
            <a:custGeom>
              <a:avLst/>
              <a:gdLst/>
              <a:ahLst/>
              <a:cxnLst/>
              <a:rect l="l" t="t" r="r" b="b"/>
              <a:pathLst>
                <a:path w="3221354" h="2540635">
                  <a:moveTo>
                    <a:pt x="0" y="0"/>
                  </a:moveTo>
                  <a:lnTo>
                    <a:pt x="3220975" y="0"/>
                  </a:lnTo>
                  <a:lnTo>
                    <a:pt x="3220975" y="2540074"/>
                  </a:lnTo>
                  <a:lnTo>
                    <a:pt x="0" y="2540074"/>
                  </a:lnTo>
                  <a:lnTo>
                    <a:pt x="0" y="0"/>
                  </a:lnTo>
                  <a:close/>
                </a:path>
              </a:pathLst>
            </a:custGeom>
            <a:ln w="19049">
              <a:solidFill>
                <a:srgbClr val="197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6675" y="4268775"/>
              <a:ext cx="4724250" cy="2153025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577150" y="4259249"/>
              <a:ext cx="4743450" cy="2172335"/>
            </a:xfrm>
            <a:custGeom>
              <a:avLst/>
              <a:gdLst/>
              <a:ahLst/>
              <a:cxnLst/>
              <a:rect l="l" t="t" r="r" b="b"/>
              <a:pathLst>
                <a:path w="4743450" h="2172335">
                  <a:moveTo>
                    <a:pt x="0" y="0"/>
                  </a:moveTo>
                  <a:lnTo>
                    <a:pt x="4743300" y="0"/>
                  </a:lnTo>
                  <a:lnTo>
                    <a:pt x="4743300" y="2172075"/>
                  </a:lnTo>
                  <a:lnTo>
                    <a:pt x="0" y="2172075"/>
                  </a:lnTo>
                  <a:lnTo>
                    <a:pt x="0" y="0"/>
                  </a:lnTo>
                  <a:close/>
                </a:path>
              </a:pathLst>
            </a:custGeom>
            <a:ln w="19049">
              <a:solidFill>
                <a:srgbClr val="197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82125" y="3138300"/>
              <a:ext cx="2241324" cy="1693449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572600" y="3128775"/>
              <a:ext cx="2260600" cy="1712595"/>
            </a:xfrm>
            <a:custGeom>
              <a:avLst/>
              <a:gdLst/>
              <a:ahLst/>
              <a:cxnLst/>
              <a:rect l="l" t="t" r="r" b="b"/>
              <a:pathLst>
                <a:path w="2260600" h="1712595">
                  <a:moveTo>
                    <a:pt x="0" y="0"/>
                  </a:moveTo>
                  <a:lnTo>
                    <a:pt x="2260374" y="0"/>
                  </a:lnTo>
                  <a:lnTo>
                    <a:pt x="2260374" y="1712499"/>
                  </a:lnTo>
                  <a:lnTo>
                    <a:pt x="0" y="1712499"/>
                  </a:lnTo>
                  <a:lnTo>
                    <a:pt x="0" y="0"/>
                  </a:lnTo>
                  <a:close/>
                </a:path>
              </a:pathLst>
            </a:custGeom>
            <a:ln w="19049">
              <a:solidFill>
                <a:srgbClr val="197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6345625" y="282100"/>
              <a:ext cx="2526030" cy="1556385"/>
            </a:xfrm>
            <a:custGeom>
              <a:avLst/>
              <a:gdLst/>
              <a:ahLst/>
              <a:cxnLst/>
              <a:rect l="l" t="t" r="r" b="b"/>
              <a:pathLst>
                <a:path w="2526029" h="1556385">
                  <a:moveTo>
                    <a:pt x="2525699" y="1556099"/>
                  </a:moveTo>
                  <a:lnTo>
                    <a:pt x="0" y="1556099"/>
                  </a:lnTo>
                  <a:lnTo>
                    <a:pt x="0" y="0"/>
                  </a:lnTo>
                  <a:lnTo>
                    <a:pt x="2525699" y="0"/>
                  </a:lnTo>
                  <a:lnTo>
                    <a:pt x="2525699" y="15560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345625" y="282100"/>
              <a:ext cx="2526030" cy="1556385"/>
            </a:xfrm>
            <a:custGeom>
              <a:avLst/>
              <a:gdLst/>
              <a:ahLst/>
              <a:cxnLst/>
              <a:rect l="l" t="t" r="r" b="b"/>
              <a:pathLst>
                <a:path w="2526029" h="1556385">
                  <a:moveTo>
                    <a:pt x="0" y="0"/>
                  </a:moveTo>
                  <a:lnTo>
                    <a:pt x="2525699" y="0"/>
                  </a:lnTo>
                  <a:lnTo>
                    <a:pt x="2525699" y="1556099"/>
                  </a:lnTo>
                  <a:lnTo>
                    <a:pt x="0" y="1556099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2570393" y="261756"/>
            <a:ext cx="4003675" cy="726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95" dirty="0"/>
              <a:t>Наблюдение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84925" y="1029880"/>
            <a:ext cx="6330315" cy="1703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2890" indent="-25019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262890" algn="l"/>
              </a:tabLst>
            </a:pPr>
            <a:r>
              <a:rPr sz="1800" b="1" spc="65" dirty="0">
                <a:solidFill>
                  <a:srgbClr val="78B663"/>
                </a:solidFill>
                <a:latin typeface="Roboto"/>
                <a:cs typeface="Roboto"/>
              </a:rPr>
              <a:t>На</a:t>
            </a:r>
            <a:r>
              <a:rPr sz="1800" b="1" spc="135" dirty="0">
                <a:solidFill>
                  <a:srgbClr val="78B663"/>
                </a:solidFill>
                <a:latin typeface="Roboto"/>
                <a:cs typeface="Roboto"/>
              </a:rPr>
              <a:t> </a:t>
            </a:r>
            <a:r>
              <a:rPr sz="1800" b="1" spc="65" dirty="0">
                <a:solidFill>
                  <a:srgbClr val="78B663"/>
                </a:solidFill>
                <a:latin typeface="Roboto"/>
                <a:cs typeface="Roboto"/>
              </a:rPr>
              <a:t>какой</a:t>
            </a:r>
            <a:r>
              <a:rPr sz="1800" b="1" spc="135" dirty="0">
                <a:solidFill>
                  <a:srgbClr val="78B663"/>
                </a:solidFill>
                <a:latin typeface="Roboto"/>
                <a:cs typeface="Roboto"/>
              </a:rPr>
              <a:t> </a:t>
            </a:r>
            <a:r>
              <a:rPr sz="1800" b="1" dirty="0">
                <a:solidFill>
                  <a:srgbClr val="78B663"/>
                </a:solidFill>
                <a:latin typeface="Roboto"/>
                <a:cs typeface="Roboto"/>
              </a:rPr>
              <a:t>вопрос</a:t>
            </a:r>
            <a:r>
              <a:rPr sz="1800" b="1" spc="80" dirty="0">
                <a:solidFill>
                  <a:srgbClr val="78B663"/>
                </a:solidFill>
                <a:latin typeface="Roboto"/>
                <a:cs typeface="Roboto"/>
              </a:rPr>
              <a:t> </a:t>
            </a:r>
            <a:r>
              <a:rPr sz="1800" b="1" dirty="0">
                <a:solidFill>
                  <a:srgbClr val="78B663"/>
                </a:solidFill>
                <a:latin typeface="Roboto"/>
                <a:cs typeface="Roboto"/>
              </a:rPr>
              <a:t>должно</a:t>
            </a:r>
            <a:r>
              <a:rPr sz="1800" b="1" spc="85" dirty="0">
                <a:solidFill>
                  <a:srgbClr val="78B663"/>
                </a:solidFill>
                <a:latin typeface="Roboto"/>
                <a:cs typeface="Roboto"/>
              </a:rPr>
              <a:t> </a:t>
            </a:r>
            <a:r>
              <a:rPr sz="1800" b="1" dirty="0">
                <a:solidFill>
                  <a:srgbClr val="78B663"/>
                </a:solidFill>
                <a:latin typeface="Roboto"/>
                <a:cs typeface="Roboto"/>
              </a:rPr>
              <a:t>дать</a:t>
            </a:r>
            <a:r>
              <a:rPr sz="1800" b="1" spc="114" dirty="0">
                <a:solidFill>
                  <a:srgbClr val="78B663"/>
                </a:solidFill>
                <a:latin typeface="Roboto"/>
                <a:cs typeface="Roboto"/>
              </a:rPr>
              <a:t> </a:t>
            </a:r>
            <a:r>
              <a:rPr sz="1800" b="1" dirty="0">
                <a:solidFill>
                  <a:srgbClr val="78B663"/>
                </a:solidFill>
                <a:latin typeface="Roboto"/>
                <a:cs typeface="Roboto"/>
              </a:rPr>
              <a:t>ответ</a:t>
            </a:r>
            <a:r>
              <a:rPr sz="1800" b="1" spc="114" dirty="0">
                <a:solidFill>
                  <a:srgbClr val="78B663"/>
                </a:solidFill>
                <a:latin typeface="Roboto"/>
                <a:cs typeface="Roboto"/>
              </a:rPr>
              <a:t> </a:t>
            </a:r>
            <a:r>
              <a:rPr sz="1800" b="1" spc="-10" dirty="0">
                <a:solidFill>
                  <a:srgbClr val="78B663"/>
                </a:solidFill>
                <a:latin typeface="Roboto"/>
                <a:cs typeface="Roboto"/>
              </a:rPr>
              <a:t>наблюдение?</a:t>
            </a:r>
            <a:endParaRPr sz="1800">
              <a:latin typeface="Roboto"/>
              <a:cs typeface="Roboto"/>
            </a:endParaRPr>
          </a:p>
          <a:p>
            <a:pPr marL="262890" indent="-250190">
              <a:lnSpc>
                <a:spcPct val="100000"/>
              </a:lnSpc>
              <a:spcBef>
                <a:spcPts val="1520"/>
              </a:spcBef>
              <a:buAutoNum type="arabicPeriod"/>
              <a:tabLst>
                <a:tab pos="262890" algn="l"/>
              </a:tabLst>
            </a:pPr>
            <a:r>
              <a:rPr sz="1800" b="1" dirty="0">
                <a:solidFill>
                  <a:srgbClr val="78B663"/>
                </a:solidFill>
                <a:latin typeface="Roboto"/>
                <a:cs typeface="Roboto"/>
              </a:rPr>
              <a:t>В</a:t>
            </a:r>
            <a:r>
              <a:rPr sz="1800" b="1" spc="210" dirty="0">
                <a:solidFill>
                  <a:srgbClr val="78B663"/>
                </a:solidFill>
                <a:latin typeface="Roboto"/>
                <a:cs typeface="Roboto"/>
              </a:rPr>
              <a:t> </a:t>
            </a:r>
            <a:r>
              <a:rPr sz="1800" b="1" spc="75" dirty="0">
                <a:solidFill>
                  <a:srgbClr val="78B663"/>
                </a:solidFill>
                <a:latin typeface="Roboto"/>
                <a:cs typeface="Roboto"/>
              </a:rPr>
              <a:t>каких</a:t>
            </a:r>
            <a:r>
              <a:rPr sz="1800" b="1" spc="215" dirty="0">
                <a:solidFill>
                  <a:srgbClr val="78B663"/>
                </a:solidFill>
                <a:latin typeface="Roboto"/>
                <a:cs typeface="Roboto"/>
              </a:rPr>
              <a:t> </a:t>
            </a:r>
            <a:r>
              <a:rPr sz="1800" b="1" dirty="0">
                <a:solidFill>
                  <a:srgbClr val="78B663"/>
                </a:solidFill>
                <a:latin typeface="Roboto"/>
                <a:cs typeface="Roboto"/>
              </a:rPr>
              <a:t>условиях</a:t>
            </a:r>
            <a:r>
              <a:rPr sz="1800" b="1" spc="150" dirty="0">
                <a:solidFill>
                  <a:srgbClr val="78B663"/>
                </a:solidFill>
                <a:latin typeface="Roboto"/>
                <a:cs typeface="Roboto"/>
              </a:rPr>
              <a:t> </a:t>
            </a:r>
            <a:r>
              <a:rPr sz="1800" b="1" dirty="0">
                <a:solidFill>
                  <a:srgbClr val="78B663"/>
                </a:solidFill>
                <a:latin typeface="Roboto"/>
                <a:cs typeface="Roboto"/>
              </a:rPr>
              <a:t>должно</a:t>
            </a:r>
            <a:r>
              <a:rPr sz="1800" b="1" spc="215" dirty="0">
                <a:solidFill>
                  <a:srgbClr val="78B663"/>
                </a:solidFill>
                <a:latin typeface="Roboto"/>
                <a:cs typeface="Roboto"/>
              </a:rPr>
              <a:t> </a:t>
            </a:r>
            <a:r>
              <a:rPr sz="1800" b="1" dirty="0">
                <a:solidFill>
                  <a:srgbClr val="78B663"/>
                </a:solidFill>
                <a:latin typeface="Roboto"/>
                <a:cs typeface="Roboto"/>
              </a:rPr>
              <a:t>проводиться</a:t>
            </a:r>
            <a:r>
              <a:rPr sz="1800" b="1" spc="215" dirty="0">
                <a:solidFill>
                  <a:srgbClr val="78B663"/>
                </a:solidFill>
                <a:latin typeface="Roboto"/>
                <a:cs typeface="Roboto"/>
              </a:rPr>
              <a:t> </a:t>
            </a:r>
            <a:r>
              <a:rPr sz="1800" b="1" spc="-10" dirty="0">
                <a:solidFill>
                  <a:srgbClr val="78B663"/>
                </a:solidFill>
                <a:latin typeface="Roboto"/>
                <a:cs typeface="Roboto"/>
              </a:rPr>
              <a:t>наблюдение?</a:t>
            </a:r>
            <a:endParaRPr sz="1800">
              <a:latin typeface="Roboto"/>
              <a:cs typeface="Roboto"/>
            </a:endParaRPr>
          </a:p>
          <a:p>
            <a:pPr marL="262890" indent="-250190">
              <a:lnSpc>
                <a:spcPct val="100000"/>
              </a:lnSpc>
              <a:spcBef>
                <a:spcPts val="1525"/>
              </a:spcBef>
              <a:buAutoNum type="arabicPeriod"/>
              <a:tabLst>
                <a:tab pos="262890" algn="l"/>
              </a:tabLst>
            </a:pPr>
            <a:r>
              <a:rPr sz="1800" b="1" spc="65" dirty="0">
                <a:solidFill>
                  <a:srgbClr val="78B663"/>
                </a:solidFill>
                <a:latin typeface="Roboto"/>
                <a:cs typeface="Roboto"/>
              </a:rPr>
              <a:t>На</a:t>
            </a:r>
            <a:r>
              <a:rPr sz="1800" b="1" spc="70" dirty="0">
                <a:solidFill>
                  <a:srgbClr val="78B663"/>
                </a:solidFill>
                <a:latin typeface="Roboto"/>
                <a:cs typeface="Roboto"/>
              </a:rPr>
              <a:t> </a:t>
            </a:r>
            <a:r>
              <a:rPr sz="1800" b="1" dirty="0">
                <a:solidFill>
                  <a:srgbClr val="78B663"/>
                </a:solidFill>
                <a:latin typeface="Roboto"/>
                <a:cs typeface="Roboto"/>
              </a:rPr>
              <a:t>что</a:t>
            </a:r>
            <a:r>
              <a:rPr sz="1800" b="1" spc="95" dirty="0">
                <a:solidFill>
                  <a:srgbClr val="78B663"/>
                </a:solidFill>
                <a:latin typeface="Roboto"/>
                <a:cs typeface="Roboto"/>
              </a:rPr>
              <a:t> </a:t>
            </a:r>
            <a:r>
              <a:rPr sz="1800" b="1" spc="55" dirty="0">
                <a:solidFill>
                  <a:srgbClr val="78B663"/>
                </a:solidFill>
                <a:latin typeface="Roboto"/>
                <a:cs typeface="Roboto"/>
              </a:rPr>
              <a:t>обратить</a:t>
            </a:r>
            <a:r>
              <a:rPr sz="1800" b="1" spc="80" dirty="0">
                <a:solidFill>
                  <a:srgbClr val="78B663"/>
                </a:solidFill>
                <a:latin typeface="Roboto"/>
                <a:cs typeface="Roboto"/>
              </a:rPr>
              <a:t> внимание?</a:t>
            </a:r>
            <a:endParaRPr sz="1800">
              <a:latin typeface="Roboto"/>
              <a:cs typeface="Roboto"/>
            </a:endParaRPr>
          </a:p>
          <a:p>
            <a:pPr marL="262890" indent="-250190">
              <a:lnSpc>
                <a:spcPct val="100000"/>
              </a:lnSpc>
              <a:spcBef>
                <a:spcPts val="1525"/>
              </a:spcBef>
              <a:buAutoNum type="arabicPeriod"/>
              <a:tabLst>
                <a:tab pos="262890" algn="l"/>
              </a:tabLst>
            </a:pPr>
            <a:r>
              <a:rPr sz="1800" b="1" spc="60" dirty="0">
                <a:solidFill>
                  <a:srgbClr val="78B663"/>
                </a:solidFill>
                <a:latin typeface="Roboto"/>
                <a:cs typeface="Roboto"/>
              </a:rPr>
              <a:t>Как</a:t>
            </a:r>
            <a:r>
              <a:rPr sz="1800" b="1" spc="180" dirty="0">
                <a:solidFill>
                  <a:srgbClr val="78B663"/>
                </a:solidFill>
                <a:latin typeface="Roboto"/>
                <a:cs typeface="Roboto"/>
              </a:rPr>
              <a:t> </a:t>
            </a:r>
            <a:r>
              <a:rPr sz="1800" b="1" dirty="0">
                <a:solidFill>
                  <a:srgbClr val="78B663"/>
                </a:solidFill>
                <a:latin typeface="Roboto"/>
                <a:cs typeface="Roboto"/>
              </a:rPr>
              <a:t>зафиксировать</a:t>
            </a:r>
            <a:r>
              <a:rPr sz="1800" b="1" spc="165" dirty="0">
                <a:solidFill>
                  <a:srgbClr val="78B663"/>
                </a:solidFill>
                <a:latin typeface="Roboto"/>
                <a:cs typeface="Roboto"/>
              </a:rPr>
              <a:t> </a:t>
            </a:r>
            <a:r>
              <a:rPr sz="1800" b="1" spc="-10" dirty="0">
                <a:solidFill>
                  <a:srgbClr val="78B663"/>
                </a:solidFill>
                <a:latin typeface="Roboto"/>
                <a:cs typeface="Roboto"/>
              </a:rPr>
              <a:t>увиденное?</a:t>
            </a:r>
            <a:endParaRPr sz="1800">
              <a:latin typeface="Roboto"/>
              <a:cs typeface="Roboto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81000" y="1905000"/>
            <a:ext cx="8358505" cy="4758055"/>
            <a:chOff x="392850" y="1819150"/>
            <a:chExt cx="8358505" cy="475805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1900" y="2895275"/>
              <a:ext cx="4229099" cy="270509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02375" y="2885750"/>
              <a:ext cx="4248150" cy="2724150"/>
            </a:xfrm>
            <a:custGeom>
              <a:avLst/>
              <a:gdLst/>
              <a:ahLst/>
              <a:cxnLst/>
              <a:rect l="l" t="t" r="r" b="b"/>
              <a:pathLst>
                <a:path w="4248150" h="2724150">
                  <a:moveTo>
                    <a:pt x="0" y="0"/>
                  </a:moveTo>
                  <a:lnTo>
                    <a:pt x="4248149" y="0"/>
                  </a:lnTo>
                  <a:lnTo>
                    <a:pt x="4248149" y="2724149"/>
                  </a:lnTo>
                  <a:lnTo>
                    <a:pt x="0" y="2724149"/>
                  </a:lnTo>
                  <a:lnTo>
                    <a:pt x="0" y="0"/>
                  </a:lnTo>
                  <a:close/>
                </a:path>
              </a:pathLst>
            </a:custGeom>
            <a:ln w="19049">
              <a:solidFill>
                <a:srgbClr val="197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95025" y="5150550"/>
              <a:ext cx="2336674" cy="140744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785500" y="5141025"/>
              <a:ext cx="2355850" cy="1426845"/>
            </a:xfrm>
            <a:custGeom>
              <a:avLst/>
              <a:gdLst/>
              <a:ahLst/>
              <a:cxnLst/>
              <a:rect l="l" t="t" r="r" b="b"/>
              <a:pathLst>
                <a:path w="2355850" h="1426845">
                  <a:moveTo>
                    <a:pt x="0" y="0"/>
                  </a:moveTo>
                  <a:lnTo>
                    <a:pt x="2355724" y="0"/>
                  </a:lnTo>
                  <a:lnTo>
                    <a:pt x="2355724" y="1426499"/>
                  </a:lnTo>
                  <a:lnTo>
                    <a:pt x="0" y="1426499"/>
                  </a:lnTo>
                  <a:lnTo>
                    <a:pt x="0" y="0"/>
                  </a:lnTo>
                  <a:close/>
                </a:path>
              </a:pathLst>
            </a:custGeom>
            <a:ln w="19049">
              <a:solidFill>
                <a:srgbClr val="197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16400" y="1838200"/>
              <a:ext cx="3815699" cy="409604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906874" y="1828675"/>
              <a:ext cx="3834765" cy="4115435"/>
            </a:xfrm>
            <a:custGeom>
              <a:avLst/>
              <a:gdLst/>
              <a:ahLst/>
              <a:cxnLst/>
              <a:rect l="l" t="t" r="r" b="b"/>
              <a:pathLst>
                <a:path w="3834765" h="4115435">
                  <a:moveTo>
                    <a:pt x="0" y="0"/>
                  </a:moveTo>
                  <a:lnTo>
                    <a:pt x="3834749" y="0"/>
                  </a:lnTo>
                  <a:lnTo>
                    <a:pt x="3834749" y="4115099"/>
                  </a:lnTo>
                  <a:lnTo>
                    <a:pt x="0" y="4115099"/>
                  </a:lnTo>
                  <a:lnTo>
                    <a:pt x="0" y="0"/>
                  </a:lnTo>
                  <a:close/>
                </a:path>
              </a:pathLst>
            </a:custGeom>
            <a:ln w="19049">
              <a:solidFill>
                <a:srgbClr val="197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6345625" y="253799"/>
              <a:ext cx="2526030" cy="1556385"/>
            </a:xfrm>
            <a:custGeom>
              <a:avLst/>
              <a:gdLst/>
              <a:ahLst/>
              <a:cxnLst/>
              <a:rect l="l" t="t" r="r" b="b"/>
              <a:pathLst>
                <a:path w="2526029" h="1556385">
                  <a:moveTo>
                    <a:pt x="2525699" y="1556099"/>
                  </a:moveTo>
                  <a:lnTo>
                    <a:pt x="0" y="1556099"/>
                  </a:lnTo>
                  <a:lnTo>
                    <a:pt x="0" y="0"/>
                  </a:lnTo>
                  <a:lnTo>
                    <a:pt x="2525699" y="0"/>
                  </a:lnTo>
                  <a:lnTo>
                    <a:pt x="2525699" y="15560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345625" y="253799"/>
              <a:ext cx="2526030" cy="1556385"/>
            </a:xfrm>
            <a:custGeom>
              <a:avLst/>
              <a:gdLst/>
              <a:ahLst/>
              <a:cxnLst/>
              <a:rect l="l" t="t" r="r" b="b"/>
              <a:pathLst>
                <a:path w="2526029" h="1556385">
                  <a:moveTo>
                    <a:pt x="0" y="0"/>
                  </a:moveTo>
                  <a:lnTo>
                    <a:pt x="2525699" y="0"/>
                  </a:lnTo>
                  <a:lnTo>
                    <a:pt x="2525699" y="1556099"/>
                  </a:lnTo>
                  <a:lnTo>
                    <a:pt x="0" y="1556099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447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900" spc="345" dirty="0"/>
              <a:t>Учимся</a:t>
            </a:r>
            <a:r>
              <a:rPr sz="3900" spc="465" dirty="0"/>
              <a:t> </a:t>
            </a:r>
            <a:r>
              <a:rPr sz="3900" spc="335" dirty="0"/>
              <a:t>описывать</a:t>
            </a:r>
            <a:r>
              <a:rPr sz="3900" spc="465" dirty="0"/>
              <a:t> </a:t>
            </a:r>
            <a:r>
              <a:rPr sz="3900" spc="250" dirty="0"/>
              <a:t>увиденное</a:t>
            </a:r>
            <a:endParaRPr sz="3900"/>
          </a:p>
        </p:txBody>
      </p:sp>
      <p:grpSp>
        <p:nvGrpSpPr>
          <p:cNvPr id="6" name="object 6"/>
          <p:cNvGrpSpPr/>
          <p:nvPr/>
        </p:nvGrpSpPr>
        <p:grpSpPr>
          <a:xfrm>
            <a:off x="706024" y="1170774"/>
            <a:ext cx="7900034" cy="5029200"/>
            <a:chOff x="706024" y="1170774"/>
            <a:chExt cx="7900034" cy="502920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29425" y="2628900"/>
              <a:ext cx="2857499" cy="160019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719899" y="2619374"/>
              <a:ext cx="2876550" cy="1619250"/>
            </a:xfrm>
            <a:custGeom>
              <a:avLst/>
              <a:gdLst/>
              <a:ahLst/>
              <a:cxnLst/>
              <a:rect l="l" t="t" r="r" b="b"/>
              <a:pathLst>
                <a:path w="2876550" h="1619250">
                  <a:moveTo>
                    <a:pt x="0" y="0"/>
                  </a:moveTo>
                  <a:lnTo>
                    <a:pt x="2876549" y="0"/>
                  </a:lnTo>
                  <a:lnTo>
                    <a:pt x="2876549" y="1619249"/>
                  </a:lnTo>
                  <a:lnTo>
                    <a:pt x="0" y="1619249"/>
                  </a:lnTo>
                  <a:lnTo>
                    <a:pt x="0" y="0"/>
                  </a:lnTo>
                  <a:close/>
                </a:path>
              </a:pathLst>
            </a:custGeom>
            <a:ln w="19049">
              <a:solidFill>
                <a:srgbClr val="197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5075" y="1189824"/>
              <a:ext cx="4680199" cy="499109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15549" y="1180299"/>
              <a:ext cx="4699635" cy="5010150"/>
            </a:xfrm>
            <a:custGeom>
              <a:avLst/>
              <a:gdLst/>
              <a:ahLst/>
              <a:cxnLst/>
              <a:rect l="l" t="t" r="r" b="b"/>
              <a:pathLst>
                <a:path w="4699635" h="5010150">
                  <a:moveTo>
                    <a:pt x="0" y="0"/>
                  </a:moveTo>
                  <a:lnTo>
                    <a:pt x="4699249" y="0"/>
                  </a:lnTo>
                  <a:lnTo>
                    <a:pt x="4699249" y="5010149"/>
                  </a:lnTo>
                  <a:lnTo>
                    <a:pt x="0" y="5010149"/>
                  </a:lnTo>
                  <a:lnTo>
                    <a:pt x="0" y="0"/>
                  </a:lnTo>
                  <a:close/>
                </a:path>
              </a:pathLst>
            </a:custGeom>
            <a:ln w="19049">
              <a:solidFill>
                <a:srgbClr val="197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6345625" y="253799"/>
              <a:ext cx="2526030" cy="1556385"/>
            </a:xfrm>
            <a:custGeom>
              <a:avLst/>
              <a:gdLst/>
              <a:ahLst/>
              <a:cxnLst/>
              <a:rect l="l" t="t" r="r" b="b"/>
              <a:pathLst>
                <a:path w="2526029" h="1556385">
                  <a:moveTo>
                    <a:pt x="2525699" y="1556099"/>
                  </a:moveTo>
                  <a:lnTo>
                    <a:pt x="0" y="1556099"/>
                  </a:lnTo>
                  <a:lnTo>
                    <a:pt x="0" y="0"/>
                  </a:lnTo>
                  <a:lnTo>
                    <a:pt x="2525699" y="0"/>
                  </a:lnTo>
                  <a:lnTo>
                    <a:pt x="2525699" y="15560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345625" y="253799"/>
              <a:ext cx="2526030" cy="1556385"/>
            </a:xfrm>
            <a:custGeom>
              <a:avLst/>
              <a:gdLst/>
              <a:ahLst/>
              <a:cxnLst/>
              <a:rect l="l" t="t" r="r" b="b"/>
              <a:pathLst>
                <a:path w="2526029" h="1556385">
                  <a:moveTo>
                    <a:pt x="0" y="0"/>
                  </a:moveTo>
                  <a:lnTo>
                    <a:pt x="2525699" y="0"/>
                  </a:lnTo>
                  <a:lnTo>
                    <a:pt x="2525699" y="1556099"/>
                  </a:lnTo>
                  <a:lnTo>
                    <a:pt x="0" y="1556099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5597546" y="786589"/>
            <a:ext cx="311975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45134">
              <a:lnSpc>
                <a:spcPct val="100000"/>
              </a:lnSpc>
              <a:spcBef>
                <a:spcPts val="100"/>
              </a:spcBef>
            </a:pPr>
            <a:r>
              <a:rPr sz="4200" spc="360" dirty="0"/>
              <a:t>Учимся </a:t>
            </a:r>
            <a:r>
              <a:rPr sz="4200" spc="315" dirty="0"/>
              <a:t>объяснять</a:t>
            </a:r>
            <a:endParaRPr sz="4200"/>
          </a:p>
        </p:txBody>
      </p:sp>
      <p:sp>
        <p:nvSpPr>
          <p:cNvPr id="6" name="object 6"/>
          <p:cNvSpPr txBox="1"/>
          <p:nvPr/>
        </p:nvSpPr>
        <p:spPr>
          <a:xfrm>
            <a:off x="5884822" y="2066749"/>
            <a:ext cx="254508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8740" marR="5080" indent="-66675">
              <a:lnSpc>
                <a:spcPct val="100000"/>
              </a:lnSpc>
              <a:spcBef>
                <a:spcPts val="100"/>
              </a:spcBef>
            </a:pPr>
            <a:r>
              <a:rPr sz="4200" b="1" spc="265" dirty="0">
                <a:solidFill>
                  <a:srgbClr val="BE9000"/>
                </a:solidFill>
                <a:latin typeface="Cambria"/>
                <a:cs typeface="Cambria"/>
              </a:rPr>
              <a:t>и</a:t>
            </a:r>
            <a:r>
              <a:rPr sz="4200" b="1" spc="495" dirty="0">
                <a:solidFill>
                  <a:srgbClr val="BE9000"/>
                </a:solidFill>
                <a:latin typeface="Cambria"/>
                <a:cs typeface="Cambria"/>
              </a:rPr>
              <a:t> </a:t>
            </a:r>
            <a:r>
              <a:rPr sz="4200" b="1" spc="215" dirty="0">
                <a:solidFill>
                  <a:srgbClr val="BE9000"/>
                </a:solidFill>
                <a:latin typeface="Cambria"/>
                <a:cs typeface="Cambria"/>
              </a:rPr>
              <a:t>делать </a:t>
            </a:r>
            <a:r>
              <a:rPr sz="4200" b="1" spc="395" dirty="0">
                <a:solidFill>
                  <a:srgbClr val="BE9000"/>
                </a:solidFill>
                <a:latin typeface="Cambria"/>
                <a:cs typeface="Cambria"/>
              </a:rPr>
              <a:t>выводы</a:t>
            </a:r>
            <a:endParaRPr sz="4200">
              <a:latin typeface="Cambria"/>
              <a:cs typeface="Cambri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68298" y="325872"/>
            <a:ext cx="8439150" cy="6252845"/>
            <a:chOff x="368298" y="325872"/>
            <a:chExt cx="8439150" cy="625284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84041" y="3921371"/>
              <a:ext cx="5503168" cy="263765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273952" y="3911283"/>
              <a:ext cx="5523865" cy="2658110"/>
            </a:xfrm>
            <a:custGeom>
              <a:avLst/>
              <a:gdLst/>
              <a:ahLst/>
              <a:cxnLst/>
              <a:rect l="l" t="t" r="r" b="b"/>
              <a:pathLst>
                <a:path w="5523865" h="2658109">
                  <a:moveTo>
                    <a:pt x="0" y="328544"/>
                  </a:moveTo>
                  <a:lnTo>
                    <a:pt x="5381130" y="0"/>
                  </a:lnTo>
                  <a:lnTo>
                    <a:pt x="5523344" y="2329287"/>
                  </a:lnTo>
                  <a:lnTo>
                    <a:pt x="142214" y="2657831"/>
                  </a:lnTo>
                  <a:lnTo>
                    <a:pt x="0" y="328544"/>
                  </a:lnTo>
                  <a:close/>
                </a:path>
              </a:pathLst>
            </a:custGeom>
            <a:ln w="19049">
              <a:solidFill>
                <a:srgbClr val="197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7909" y="345483"/>
              <a:ext cx="5170930" cy="395060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77823" y="335397"/>
              <a:ext cx="5191125" cy="3971290"/>
            </a:xfrm>
            <a:custGeom>
              <a:avLst/>
              <a:gdLst/>
              <a:ahLst/>
              <a:cxnLst/>
              <a:rect l="l" t="t" r="r" b="b"/>
              <a:pathLst>
                <a:path w="5191125" h="3971290">
                  <a:moveTo>
                    <a:pt x="0" y="302238"/>
                  </a:moveTo>
                  <a:lnTo>
                    <a:pt x="4967915" y="0"/>
                  </a:lnTo>
                  <a:lnTo>
                    <a:pt x="5191102" y="3668542"/>
                  </a:lnTo>
                  <a:lnTo>
                    <a:pt x="223187" y="3970779"/>
                  </a:lnTo>
                  <a:lnTo>
                    <a:pt x="0" y="302238"/>
                  </a:lnTo>
                  <a:close/>
                </a:path>
              </a:pathLst>
            </a:custGeom>
            <a:ln w="19049">
              <a:solidFill>
                <a:srgbClr val="197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86025" y="233350"/>
              <a:ext cx="2526030" cy="1556385"/>
            </a:xfrm>
            <a:custGeom>
              <a:avLst/>
              <a:gdLst/>
              <a:ahLst/>
              <a:cxnLst/>
              <a:rect l="l" t="t" r="r" b="b"/>
              <a:pathLst>
                <a:path w="2526030" h="1556385">
                  <a:moveTo>
                    <a:pt x="2525699" y="1556099"/>
                  </a:moveTo>
                  <a:lnTo>
                    <a:pt x="0" y="1556099"/>
                  </a:lnTo>
                  <a:lnTo>
                    <a:pt x="0" y="0"/>
                  </a:lnTo>
                  <a:lnTo>
                    <a:pt x="2525699" y="0"/>
                  </a:lnTo>
                  <a:lnTo>
                    <a:pt x="2525699" y="15560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86025" y="233350"/>
              <a:ext cx="2526030" cy="1556385"/>
            </a:xfrm>
            <a:custGeom>
              <a:avLst/>
              <a:gdLst/>
              <a:ahLst/>
              <a:cxnLst/>
              <a:rect l="l" t="t" r="r" b="b"/>
              <a:pathLst>
                <a:path w="2526030" h="1556385">
                  <a:moveTo>
                    <a:pt x="0" y="0"/>
                  </a:moveTo>
                  <a:lnTo>
                    <a:pt x="2525699" y="0"/>
                  </a:lnTo>
                  <a:lnTo>
                    <a:pt x="2525699" y="1556099"/>
                  </a:lnTo>
                  <a:lnTo>
                    <a:pt x="0" y="1556099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12975">
              <a:lnSpc>
                <a:spcPct val="100000"/>
              </a:lnSpc>
              <a:spcBef>
                <a:spcPts val="100"/>
              </a:spcBef>
            </a:pPr>
            <a:r>
              <a:rPr sz="4200" spc="275" dirty="0"/>
              <a:t>Тренируемся</a:t>
            </a:r>
            <a:endParaRPr sz="4200"/>
          </a:p>
        </p:txBody>
      </p:sp>
      <p:grpSp>
        <p:nvGrpSpPr>
          <p:cNvPr id="7" name="object 7"/>
          <p:cNvGrpSpPr/>
          <p:nvPr/>
        </p:nvGrpSpPr>
        <p:grpSpPr>
          <a:xfrm>
            <a:off x="380100" y="896550"/>
            <a:ext cx="8360409" cy="5596255"/>
            <a:chOff x="380100" y="896550"/>
            <a:chExt cx="8360409" cy="559625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65225" y="915600"/>
              <a:ext cx="4055724" cy="186564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655699" y="906075"/>
              <a:ext cx="4074795" cy="1885314"/>
            </a:xfrm>
            <a:custGeom>
              <a:avLst/>
              <a:gdLst/>
              <a:ahLst/>
              <a:cxnLst/>
              <a:rect l="l" t="t" r="r" b="b"/>
              <a:pathLst>
                <a:path w="4074795" h="1885314">
                  <a:moveTo>
                    <a:pt x="0" y="0"/>
                  </a:moveTo>
                  <a:lnTo>
                    <a:pt x="4074774" y="0"/>
                  </a:lnTo>
                  <a:lnTo>
                    <a:pt x="4074774" y="1884699"/>
                  </a:lnTo>
                  <a:lnTo>
                    <a:pt x="0" y="1884699"/>
                  </a:lnTo>
                  <a:lnTo>
                    <a:pt x="0" y="0"/>
                  </a:lnTo>
                  <a:close/>
                </a:path>
              </a:pathLst>
            </a:custGeom>
            <a:ln w="19049">
              <a:solidFill>
                <a:srgbClr val="197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9150" y="1120325"/>
              <a:ext cx="4055725" cy="385344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89625" y="1110800"/>
              <a:ext cx="4074795" cy="3872865"/>
            </a:xfrm>
            <a:custGeom>
              <a:avLst/>
              <a:gdLst/>
              <a:ahLst/>
              <a:cxnLst/>
              <a:rect l="l" t="t" r="r" b="b"/>
              <a:pathLst>
                <a:path w="4074795" h="3872865">
                  <a:moveTo>
                    <a:pt x="0" y="0"/>
                  </a:moveTo>
                  <a:lnTo>
                    <a:pt x="4074775" y="0"/>
                  </a:lnTo>
                  <a:lnTo>
                    <a:pt x="4074775" y="3872499"/>
                  </a:lnTo>
                  <a:lnTo>
                    <a:pt x="0" y="3872499"/>
                  </a:lnTo>
                  <a:lnTo>
                    <a:pt x="0" y="0"/>
                  </a:lnTo>
                  <a:close/>
                </a:path>
              </a:pathLst>
            </a:custGeom>
            <a:ln w="19049">
              <a:solidFill>
                <a:srgbClr val="197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20350" y="3050250"/>
              <a:ext cx="4055724" cy="3423174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010824" y="3040724"/>
              <a:ext cx="4074795" cy="3442335"/>
            </a:xfrm>
            <a:custGeom>
              <a:avLst/>
              <a:gdLst/>
              <a:ahLst/>
              <a:cxnLst/>
              <a:rect l="l" t="t" r="r" b="b"/>
              <a:pathLst>
                <a:path w="4074795" h="3442335">
                  <a:moveTo>
                    <a:pt x="0" y="0"/>
                  </a:moveTo>
                  <a:lnTo>
                    <a:pt x="4074774" y="0"/>
                  </a:lnTo>
                  <a:lnTo>
                    <a:pt x="4074774" y="3442224"/>
                  </a:lnTo>
                  <a:lnTo>
                    <a:pt x="0" y="3442224"/>
                  </a:lnTo>
                  <a:lnTo>
                    <a:pt x="0" y="0"/>
                  </a:lnTo>
                  <a:close/>
                </a:path>
              </a:pathLst>
            </a:custGeom>
            <a:ln w="19049">
              <a:solidFill>
                <a:srgbClr val="197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066800" y="228600"/>
            <a:ext cx="5440390" cy="890924"/>
          </a:xfrm>
          <a:prstGeom prst="rect">
            <a:avLst/>
          </a:prstGeom>
        </p:spPr>
        <p:txBody>
          <a:bodyPr vert="horz" wrap="square" lIns="0" tIns="181268" rIns="0" bIns="0" rtlCol="0">
            <a:spAutoFit/>
          </a:bodyPr>
          <a:lstStyle/>
          <a:p>
            <a:pPr marL="2566670">
              <a:lnSpc>
                <a:spcPct val="100000"/>
              </a:lnSpc>
              <a:spcBef>
                <a:spcPts val="100"/>
              </a:spcBef>
            </a:pPr>
            <a:r>
              <a:rPr spc="520" dirty="0"/>
              <a:t>Опыты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32649" y="1261674"/>
            <a:ext cx="8170545" cy="4926965"/>
            <a:chOff x="332649" y="1261674"/>
            <a:chExt cx="8170545" cy="492696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1700" y="1280725"/>
              <a:ext cx="5965624" cy="290706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42174" y="1271199"/>
              <a:ext cx="5984875" cy="2926715"/>
            </a:xfrm>
            <a:custGeom>
              <a:avLst/>
              <a:gdLst/>
              <a:ahLst/>
              <a:cxnLst/>
              <a:rect l="l" t="t" r="r" b="b"/>
              <a:pathLst>
                <a:path w="5984875" h="2926715">
                  <a:moveTo>
                    <a:pt x="0" y="0"/>
                  </a:moveTo>
                  <a:lnTo>
                    <a:pt x="5984674" y="0"/>
                  </a:lnTo>
                  <a:lnTo>
                    <a:pt x="5984674" y="2926116"/>
                  </a:lnTo>
                  <a:lnTo>
                    <a:pt x="0" y="2926116"/>
                  </a:lnTo>
                  <a:lnTo>
                    <a:pt x="0" y="0"/>
                  </a:lnTo>
                  <a:close/>
                </a:path>
              </a:pathLst>
            </a:custGeom>
            <a:ln w="19049">
              <a:solidFill>
                <a:srgbClr val="197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41674" y="4763823"/>
              <a:ext cx="3441850" cy="140557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032149" y="4754298"/>
              <a:ext cx="3461385" cy="1424940"/>
            </a:xfrm>
            <a:custGeom>
              <a:avLst/>
              <a:gdLst/>
              <a:ahLst/>
              <a:cxnLst/>
              <a:rect l="l" t="t" r="r" b="b"/>
              <a:pathLst>
                <a:path w="3461384" h="1424939">
                  <a:moveTo>
                    <a:pt x="0" y="0"/>
                  </a:moveTo>
                  <a:lnTo>
                    <a:pt x="3460900" y="0"/>
                  </a:lnTo>
                  <a:lnTo>
                    <a:pt x="3460900" y="1424623"/>
                  </a:lnTo>
                  <a:lnTo>
                    <a:pt x="0" y="1424623"/>
                  </a:lnTo>
                  <a:lnTo>
                    <a:pt x="0" y="0"/>
                  </a:lnTo>
                  <a:close/>
                </a:path>
              </a:pathLst>
            </a:custGeom>
            <a:ln w="19049">
              <a:solidFill>
                <a:srgbClr val="197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4075" y="4763825"/>
              <a:ext cx="3441850" cy="140557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24549" y="4754300"/>
              <a:ext cx="3461385" cy="1424940"/>
            </a:xfrm>
            <a:custGeom>
              <a:avLst/>
              <a:gdLst/>
              <a:ahLst/>
              <a:cxnLst/>
              <a:rect l="l" t="t" r="r" b="b"/>
              <a:pathLst>
                <a:path w="3461385" h="1424939">
                  <a:moveTo>
                    <a:pt x="0" y="0"/>
                  </a:moveTo>
                  <a:lnTo>
                    <a:pt x="3460900" y="0"/>
                  </a:lnTo>
                  <a:lnTo>
                    <a:pt x="3460900" y="1424622"/>
                  </a:lnTo>
                  <a:lnTo>
                    <a:pt x="0" y="1424622"/>
                  </a:lnTo>
                  <a:lnTo>
                    <a:pt x="0" y="0"/>
                  </a:lnTo>
                  <a:close/>
                </a:path>
              </a:pathLst>
            </a:custGeom>
            <a:ln w="19049">
              <a:solidFill>
                <a:srgbClr val="197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46337" y="4429538"/>
            <a:ext cx="321691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План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опыта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(дорисуй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необходимое)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508952" y="4214138"/>
            <a:ext cx="250761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4365" marR="5080" indent="-622300">
              <a:lnSpc>
                <a:spcPct val="100000"/>
              </a:lnSpc>
              <a:spcBef>
                <a:spcPts val="100"/>
              </a:spcBef>
            </a:pPr>
            <a:r>
              <a:rPr sz="1400" b="1" spc="-25" dirty="0">
                <a:latin typeface="Arial"/>
                <a:cs typeface="Arial"/>
              </a:rPr>
              <a:t>Результаты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опыта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(дорисуй необходимое)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074506" y="5249462"/>
            <a:ext cx="868575" cy="434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270600" y="225499"/>
              <a:ext cx="2526030" cy="1556385"/>
            </a:xfrm>
            <a:custGeom>
              <a:avLst/>
              <a:gdLst/>
              <a:ahLst/>
              <a:cxnLst/>
              <a:rect l="l" t="t" r="r" b="b"/>
              <a:pathLst>
                <a:path w="2526030" h="1556385">
                  <a:moveTo>
                    <a:pt x="2525699" y="1556099"/>
                  </a:moveTo>
                  <a:lnTo>
                    <a:pt x="0" y="1556099"/>
                  </a:lnTo>
                  <a:lnTo>
                    <a:pt x="0" y="0"/>
                  </a:lnTo>
                  <a:lnTo>
                    <a:pt x="2525699" y="0"/>
                  </a:lnTo>
                  <a:lnTo>
                    <a:pt x="2525699" y="15560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70600" y="225499"/>
              <a:ext cx="2526030" cy="1556385"/>
            </a:xfrm>
            <a:custGeom>
              <a:avLst/>
              <a:gdLst/>
              <a:ahLst/>
              <a:cxnLst/>
              <a:rect l="l" t="t" r="r" b="b"/>
              <a:pathLst>
                <a:path w="2526030" h="1556385">
                  <a:moveTo>
                    <a:pt x="0" y="0"/>
                  </a:moveTo>
                  <a:lnTo>
                    <a:pt x="2525699" y="0"/>
                  </a:lnTo>
                  <a:lnTo>
                    <a:pt x="2525699" y="1556099"/>
                  </a:lnTo>
                  <a:lnTo>
                    <a:pt x="0" y="1556099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12225" y="3972688"/>
              <a:ext cx="1223600" cy="12236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3187" y="454525"/>
              <a:ext cx="2276474" cy="142874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98425" y="449762"/>
              <a:ext cx="2286000" cy="1438275"/>
            </a:xfrm>
            <a:custGeom>
              <a:avLst/>
              <a:gdLst/>
              <a:ahLst/>
              <a:cxnLst/>
              <a:rect l="l" t="t" r="r" b="b"/>
              <a:pathLst>
                <a:path w="2286000" h="1438275">
                  <a:moveTo>
                    <a:pt x="0" y="0"/>
                  </a:moveTo>
                  <a:lnTo>
                    <a:pt x="2285999" y="0"/>
                  </a:lnTo>
                  <a:lnTo>
                    <a:pt x="2285999" y="1438274"/>
                  </a:lnTo>
                  <a:lnTo>
                    <a:pt x="0" y="1438274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1975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741424" y="454525"/>
              <a:ext cx="0" cy="1429385"/>
            </a:xfrm>
            <a:custGeom>
              <a:avLst/>
              <a:gdLst/>
              <a:ahLst/>
              <a:cxnLst/>
              <a:rect l="l" t="t" r="r" b="b"/>
              <a:pathLst>
                <a:path h="1429385">
                  <a:moveTo>
                    <a:pt x="0" y="0"/>
                  </a:moveTo>
                  <a:lnTo>
                    <a:pt x="0" y="1428899"/>
                  </a:lnTo>
                </a:path>
              </a:pathLst>
            </a:custGeom>
            <a:ln w="9524">
              <a:solidFill>
                <a:srgbClr val="197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54037" y="454525"/>
              <a:ext cx="2209639" cy="142890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549274" y="449762"/>
              <a:ext cx="2219325" cy="1438910"/>
            </a:xfrm>
            <a:custGeom>
              <a:avLst/>
              <a:gdLst/>
              <a:ahLst/>
              <a:cxnLst/>
              <a:rect l="l" t="t" r="r" b="b"/>
              <a:pathLst>
                <a:path w="2219325" h="1438910">
                  <a:moveTo>
                    <a:pt x="0" y="0"/>
                  </a:moveTo>
                  <a:lnTo>
                    <a:pt x="2219164" y="0"/>
                  </a:lnTo>
                  <a:lnTo>
                    <a:pt x="2219164" y="1438425"/>
                  </a:lnTo>
                  <a:lnTo>
                    <a:pt x="0" y="1438425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1975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508737" y="454525"/>
              <a:ext cx="0" cy="1429385"/>
            </a:xfrm>
            <a:custGeom>
              <a:avLst/>
              <a:gdLst/>
              <a:ahLst/>
              <a:cxnLst/>
              <a:rect l="l" t="t" r="r" b="b"/>
              <a:pathLst>
                <a:path h="1429385">
                  <a:moveTo>
                    <a:pt x="0" y="0"/>
                  </a:moveTo>
                  <a:lnTo>
                    <a:pt x="0" y="1428899"/>
                  </a:lnTo>
                </a:path>
              </a:pathLst>
            </a:custGeom>
            <a:ln w="9524">
              <a:solidFill>
                <a:srgbClr val="197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55838" y="5308680"/>
              <a:ext cx="1179560" cy="113617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95877" y="4764000"/>
              <a:ext cx="758573" cy="95190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521412" y="454512"/>
              <a:ext cx="2209649" cy="142889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516650" y="449750"/>
              <a:ext cx="2219325" cy="1438910"/>
            </a:xfrm>
            <a:custGeom>
              <a:avLst/>
              <a:gdLst/>
              <a:ahLst/>
              <a:cxnLst/>
              <a:rect l="l" t="t" r="r" b="b"/>
              <a:pathLst>
                <a:path w="2219325" h="1438910">
                  <a:moveTo>
                    <a:pt x="0" y="0"/>
                  </a:moveTo>
                  <a:lnTo>
                    <a:pt x="2219174" y="0"/>
                  </a:lnTo>
                  <a:lnTo>
                    <a:pt x="2219174" y="1438424"/>
                  </a:lnTo>
                  <a:lnTo>
                    <a:pt x="0" y="1438424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1975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751337" y="454512"/>
              <a:ext cx="0" cy="1429385"/>
            </a:xfrm>
            <a:custGeom>
              <a:avLst/>
              <a:gdLst/>
              <a:ahLst/>
              <a:cxnLst/>
              <a:rect l="l" t="t" r="r" b="b"/>
              <a:pathLst>
                <a:path h="1429385">
                  <a:moveTo>
                    <a:pt x="0" y="0"/>
                  </a:moveTo>
                  <a:lnTo>
                    <a:pt x="0" y="1428899"/>
                  </a:lnTo>
                </a:path>
              </a:pathLst>
            </a:custGeom>
            <a:ln w="9524">
              <a:solidFill>
                <a:srgbClr val="197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13374" y="4584427"/>
              <a:ext cx="1264211" cy="122359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855120" y="4817424"/>
              <a:ext cx="1179550" cy="75758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50825" y="2257000"/>
              <a:ext cx="2276475" cy="1428899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646062" y="2252237"/>
              <a:ext cx="2286000" cy="1438910"/>
            </a:xfrm>
            <a:custGeom>
              <a:avLst/>
              <a:gdLst/>
              <a:ahLst/>
              <a:cxnLst/>
              <a:rect l="l" t="t" r="r" b="b"/>
              <a:pathLst>
                <a:path w="2286000" h="1438910">
                  <a:moveTo>
                    <a:pt x="0" y="0"/>
                  </a:moveTo>
                  <a:lnTo>
                    <a:pt x="2286000" y="0"/>
                  </a:lnTo>
                  <a:lnTo>
                    <a:pt x="2286000" y="1438424"/>
                  </a:lnTo>
                  <a:lnTo>
                    <a:pt x="0" y="1438424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1975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741424" y="2257000"/>
              <a:ext cx="0" cy="1429385"/>
            </a:xfrm>
            <a:custGeom>
              <a:avLst/>
              <a:gdLst/>
              <a:ahLst/>
              <a:cxnLst/>
              <a:rect l="l" t="t" r="r" b="b"/>
              <a:pathLst>
                <a:path h="1429385">
                  <a:moveTo>
                    <a:pt x="0" y="0"/>
                  </a:moveTo>
                  <a:lnTo>
                    <a:pt x="0" y="1428899"/>
                  </a:lnTo>
                </a:path>
              </a:pathLst>
            </a:custGeom>
            <a:ln w="9524">
              <a:solidFill>
                <a:srgbClr val="197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554050" y="2257000"/>
              <a:ext cx="2209624" cy="1428899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3549287" y="2252237"/>
              <a:ext cx="2219325" cy="1438910"/>
            </a:xfrm>
            <a:custGeom>
              <a:avLst/>
              <a:gdLst/>
              <a:ahLst/>
              <a:cxnLst/>
              <a:rect l="l" t="t" r="r" b="b"/>
              <a:pathLst>
                <a:path w="2219325" h="1438910">
                  <a:moveTo>
                    <a:pt x="0" y="0"/>
                  </a:moveTo>
                  <a:lnTo>
                    <a:pt x="2219149" y="0"/>
                  </a:lnTo>
                  <a:lnTo>
                    <a:pt x="2219149" y="1438424"/>
                  </a:lnTo>
                  <a:lnTo>
                    <a:pt x="0" y="1438424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1975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524424" y="2257000"/>
              <a:ext cx="0" cy="1429385"/>
            </a:xfrm>
            <a:custGeom>
              <a:avLst/>
              <a:gdLst/>
              <a:ahLst/>
              <a:cxnLst/>
              <a:rect l="l" t="t" r="r" b="b"/>
              <a:pathLst>
                <a:path h="1429385">
                  <a:moveTo>
                    <a:pt x="0" y="0"/>
                  </a:moveTo>
                  <a:lnTo>
                    <a:pt x="0" y="1428899"/>
                  </a:lnTo>
                </a:path>
              </a:pathLst>
            </a:custGeom>
            <a:ln w="9524">
              <a:solidFill>
                <a:srgbClr val="197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521450" y="2266600"/>
              <a:ext cx="2209624" cy="1419299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6516687" y="2261837"/>
              <a:ext cx="2219325" cy="1429385"/>
            </a:xfrm>
            <a:custGeom>
              <a:avLst/>
              <a:gdLst/>
              <a:ahLst/>
              <a:cxnLst/>
              <a:rect l="l" t="t" r="r" b="b"/>
              <a:pathLst>
                <a:path w="2219325" h="1429385">
                  <a:moveTo>
                    <a:pt x="0" y="0"/>
                  </a:moveTo>
                  <a:lnTo>
                    <a:pt x="2219149" y="0"/>
                  </a:lnTo>
                  <a:lnTo>
                    <a:pt x="2219149" y="1428824"/>
                  </a:lnTo>
                  <a:lnTo>
                    <a:pt x="0" y="1428824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1975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460974" y="2261799"/>
              <a:ext cx="0" cy="1429385"/>
            </a:xfrm>
            <a:custGeom>
              <a:avLst/>
              <a:gdLst/>
              <a:ahLst/>
              <a:cxnLst/>
              <a:rect l="l" t="t" r="r" b="b"/>
              <a:pathLst>
                <a:path h="1429385">
                  <a:moveTo>
                    <a:pt x="0" y="0"/>
                  </a:moveTo>
                  <a:lnTo>
                    <a:pt x="0" y="1428899"/>
                  </a:lnTo>
                </a:path>
              </a:pathLst>
            </a:custGeom>
            <a:ln w="9524">
              <a:solidFill>
                <a:srgbClr val="197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27010" y="225238"/>
            <a:ext cx="8279765" cy="874137"/>
          </a:xfrm>
          <a:prstGeom prst="rect">
            <a:avLst/>
          </a:prstGeom>
        </p:spPr>
        <p:txBody>
          <a:bodyPr vert="horz" wrap="square" lIns="0" tIns="164643" rIns="0" bIns="0" rtlCol="0">
            <a:spAutoFit/>
          </a:bodyPr>
          <a:lstStyle/>
          <a:p>
            <a:pPr marL="1993264" algn="l">
              <a:lnSpc>
                <a:spcPct val="100000"/>
              </a:lnSpc>
              <a:spcBef>
                <a:spcPts val="100"/>
              </a:spcBef>
            </a:pPr>
            <a:r>
              <a:rPr lang="ru-RU" spc="245" dirty="0" smtClean="0"/>
              <a:t>    </a:t>
            </a:r>
            <a:r>
              <a:rPr spc="245" smtClean="0"/>
              <a:t>Условия</a:t>
            </a:r>
            <a:endParaRPr spc="245" dirty="0"/>
          </a:p>
        </p:txBody>
      </p:sp>
      <p:grpSp>
        <p:nvGrpSpPr>
          <p:cNvPr id="3" name="object 3"/>
          <p:cNvGrpSpPr/>
          <p:nvPr/>
        </p:nvGrpSpPr>
        <p:grpSpPr>
          <a:xfrm>
            <a:off x="394074" y="1367237"/>
            <a:ext cx="8140700" cy="4951095"/>
            <a:chOff x="394074" y="1367237"/>
            <a:chExt cx="8140700" cy="495109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53837" y="1592337"/>
              <a:ext cx="1680299" cy="16802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39687" y="1514925"/>
              <a:ext cx="553750" cy="16802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85000" y="1367237"/>
              <a:ext cx="1750524" cy="175052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9075" y="3854125"/>
              <a:ext cx="3574549" cy="159662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4074" y="1669749"/>
              <a:ext cx="1680299" cy="152546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56600" y="3484190"/>
              <a:ext cx="3778149" cy="283405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248125" y="1556750"/>
              <a:ext cx="1286619" cy="1596623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0762" y="1199237"/>
              <a:ext cx="4102974" cy="210824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91237" y="1189712"/>
              <a:ext cx="4122420" cy="2127885"/>
            </a:xfrm>
            <a:custGeom>
              <a:avLst/>
              <a:gdLst/>
              <a:ahLst/>
              <a:cxnLst/>
              <a:rect l="l" t="t" r="r" b="b"/>
              <a:pathLst>
                <a:path w="4122420" h="2127885">
                  <a:moveTo>
                    <a:pt x="0" y="0"/>
                  </a:moveTo>
                  <a:lnTo>
                    <a:pt x="4122024" y="0"/>
                  </a:lnTo>
                  <a:lnTo>
                    <a:pt x="4122024" y="2127299"/>
                  </a:lnTo>
                  <a:lnTo>
                    <a:pt x="0" y="2127299"/>
                  </a:lnTo>
                  <a:lnTo>
                    <a:pt x="0" y="0"/>
                  </a:lnTo>
                  <a:close/>
                </a:path>
              </a:pathLst>
            </a:custGeom>
            <a:ln w="19049">
              <a:solidFill>
                <a:srgbClr val="3776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04463" y="4028021"/>
              <a:ext cx="1594694" cy="228851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84920" y="4159691"/>
              <a:ext cx="1206663" cy="70512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43363" y="4027937"/>
              <a:ext cx="1594736" cy="228866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46789" y="4159618"/>
              <a:ext cx="1206684" cy="81552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82315" y="4027937"/>
              <a:ext cx="1594736" cy="228866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96198" y="4136148"/>
              <a:ext cx="1049876" cy="65779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61700" y="1545600"/>
              <a:ext cx="4102974" cy="2155774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652174" y="1536075"/>
              <a:ext cx="4122420" cy="2174875"/>
            </a:xfrm>
            <a:custGeom>
              <a:avLst/>
              <a:gdLst/>
              <a:ahLst/>
              <a:cxnLst/>
              <a:rect l="l" t="t" r="r" b="b"/>
              <a:pathLst>
                <a:path w="4122420" h="2174875">
                  <a:moveTo>
                    <a:pt x="0" y="0"/>
                  </a:moveTo>
                  <a:lnTo>
                    <a:pt x="4122024" y="0"/>
                  </a:lnTo>
                  <a:lnTo>
                    <a:pt x="4122024" y="2174824"/>
                  </a:lnTo>
                  <a:lnTo>
                    <a:pt x="0" y="2174824"/>
                  </a:lnTo>
                  <a:lnTo>
                    <a:pt x="0" y="0"/>
                  </a:lnTo>
                  <a:close/>
                </a:path>
              </a:pathLst>
            </a:custGeom>
            <a:ln w="19049">
              <a:solidFill>
                <a:srgbClr val="37761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 descr="$PPTXTitle"/>
          <p:cNvSpPr txBox="1">
            <a:spLocks noGrp="1"/>
          </p:cNvSpPr>
          <p:nvPr>
            <p:ph type="title"/>
          </p:nvPr>
        </p:nvSpPr>
        <p:spPr>
          <a:xfrm>
            <a:off x="427010" y="225238"/>
            <a:ext cx="8279765" cy="768036"/>
          </a:xfrm>
          <a:prstGeom prst="rect">
            <a:avLst/>
          </a:prstGeom>
        </p:spPr>
        <p:txBody>
          <a:bodyPr vert="horz" wrap="square" lIns="0" tIns="59568" rIns="0" bIns="0" rtlCol="0">
            <a:spAutoFit/>
          </a:bodyPr>
          <a:lstStyle/>
          <a:p>
            <a:pPr marL="2359025" algn="l">
              <a:lnSpc>
                <a:spcPct val="100000"/>
              </a:lnSpc>
              <a:spcBef>
                <a:spcPts val="100"/>
              </a:spcBef>
            </a:pPr>
            <a:r>
              <a:rPr lang="ru-RU" spc="520" dirty="0" smtClean="0"/>
              <a:t>   </a:t>
            </a:r>
            <a:r>
              <a:rPr spc="520" smtClean="0"/>
              <a:t>Опыты</a:t>
            </a:r>
            <a:endParaRPr spc="52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27010" y="225238"/>
            <a:ext cx="8279765" cy="909605"/>
          </a:xfrm>
          <a:prstGeom prst="rect">
            <a:avLst/>
          </a:prstGeom>
        </p:spPr>
        <p:txBody>
          <a:bodyPr vert="horz" wrap="square" lIns="0" tIns="199768" rIns="0" bIns="0" rtlCol="0">
            <a:spAutoFit/>
          </a:bodyPr>
          <a:lstStyle/>
          <a:p>
            <a:pPr marL="499109" algn="ctr">
              <a:lnSpc>
                <a:spcPct val="100000"/>
              </a:lnSpc>
              <a:spcBef>
                <a:spcPts val="100"/>
              </a:spcBef>
            </a:pPr>
            <a:r>
              <a:rPr spc="400" dirty="0"/>
              <a:t>Зависимости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40400" y="1223036"/>
            <a:ext cx="8121650" cy="2794000"/>
            <a:chOff x="740400" y="1223036"/>
            <a:chExt cx="8121650" cy="2794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0400" y="1600774"/>
              <a:ext cx="2504425" cy="18282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03825" y="1255449"/>
              <a:ext cx="2563049" cy="251887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10870" y="1223036"/>
              <a:ext cx="3051108" cy="2793526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836284" y="3896074"/>
            <a:ext cx="1701164" cy="118808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065" marR="5080" indent="635" algn="ctr">
              <a:lnSpc>
                <a:spcPct val="100400"/>
              </a:lnSpc>
              <a:spcBef>
                <a:spcPts val="85"/>
              </a:spcBef>
            </a:pPr>
            <a:r>
              <a:rPr sz="2500" b="1" dirty="0">
                <a:latin typeface="Arial"/>
                <a:cs typeface="Arial"/>
              </a:rPr>
              <a:t>Почва</a:t>
            </a:r>
            <a:r>
              <a:rPr sz="2500" b="1" spc="-145" dirty="0">
                <a:latin typeface="Arial"/>
                <a:cs typeface="Arial"/>
              </a:rPr>
              <a:t> </a:t>
            </a:r>
            <a:r>
              <a:rPr sz="1700" spc="-50" dirty="0">
                <a:latin typeface="Microsoft Sans Serif"/>
                <a:cs typeface="Microsoft Sans Serif"/>
              </a:rPr>
              <a:t>- </a:t>
            </a:r>
            <a:r>
              <a:rPr sz="1700" spc="-10" dirty="0">
                <a:latin typeface="Microsoft Sans Serif"/>
                <a:cs typeface="Microsoft Sans Serif"/>
              </a:rPr>
              <a:t>комковатая, плодородная, тяжелая,</a:t>
            </a:r>
            <a:r>
              <a:rPr sz="1700" spc="-75" dirty="0">
                <a:latin typeface="Microsoft Sans Serif"/>
                <a:cs typeface="Microsoft Sans Serif"/>
              </a:rPr>
              <a:t> </a:t>
            </a:r>
            <a:r>
              <a:rPr sz="1700" spc="-20" dirty="0">
                <a:latin typeface="Microsoft Sans Serif"/>
                <a:cs typeface="Microsoft Sans Serif"/>
              </a:rPr>
              <a:t>темная</a:t>
            </a:r>
            <a:endParaRPr sz="17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45341" y="3834650"/>
            <a:ext cx="1732914" cy="118808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8270" marR="121920" indent="1270" algn="ctr">
              <a:lnSpc>
                <a:spcPct val="100499"/>
              </a:lnSpc>
              <a:spcBef>
                <a:spcPts val="85"/>
              </a:spcBef>
            </a:pPr>
            <a:r>
              <a:rPr sz="2500" b="1" dirty="0">
                <a:latin typeface="Arial"/>
                <a:cs typeface="Arial"/>
              </a:rPr>
              <a:t>Снег</a:t>
            </a:r>
            <a:r>
              <a:rPr sz="2500" b="1" spc="-15" dirty="0">
                <a:latin typeface="Arial"/>
                <a:cs typeface="Arial"/>
              </a:rPr>
              <a:t> </a:t>
            </a:r>
            <a:r>
              <a:rPr sz="1700" spc="-50" dirty="0">
                <a:latin typeface="Microsoft Sans Serif"/>
                <a:cs typeface="Microsoft Sans Serif"/>
              </a:rPr>
              <a:t>- </a:t>
            </a:r>
            <a:r>
              <a:rPr sz="1700" dirty="0">
                <a:latin typeface="Microsoft Sans Serif"/>
                <a:cs typeface="Microsoft Sans Serif"/>
              </a:rPr>
              <a:t>белый,</a:t>
            </a:r>
            <a:r>
              <a:rPr sz="1700" spc="-100" dirty="0">
                <a:latin typeface="Microsoft Sans Serif"/>
                <a:cs typeface="Microsoft Sans Serif"/>
              </a:rPr>
              <a:t> </a:t>
            </a:r>
            <a:r>
              <a:rPr sz="1700" spc="-25" dirty="0">
                <a:latin typeface="Microsoft Sans Serif"/>
                <a:cs typeface="Microsoft Sans Serif"/>
              </a:rPr>
              <a:t>лёгкий, </a:t>
            </a:r>
            <a:r>
              <a:rPr sz="1700" spc="-10" dirty="0">
                <a:latin typeface="Microsoft Sans Serif"/>
                <a:cs typeface="Microsoft Sans Serif"/>
              </a:rPr>
              <a:t>рыхлый,</a:t>
            </a:r>
            <a:endParaRPr sz="170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</a:pPr>
            <a:r>
              <a:rPr sz="1700" spc="-10" dirty="0">
                <a:latin typeface="Microsoft Sans Serif"/>
                <a:cs typeface="Microsoft Sans Serif"/>
              </a:rPr>
              <a:t>кристаллический</a:t>
            </a:r>
            <a:endParaRPr sz="17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087511" y="3834650"/>
            <a:ext cx="2497455" cy="118808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5080" indent="528320">
              <a:lnSpc>
                <a:spcPct val="101099"/>
              </a:lnSpc>
              <a:spcBef>
                <a:spcPts val="65"/>
              </a:spcBef>
            </a:pPr>
            <a:r>
              <a:rPr sz="2500" b="1" dirty="0">
                <a:latin typeface="Arial"/>
                <a:cs typeface="Arial"/>
              </a:rPr>
              <a:t>Щебень</a:t>
            </a:r>
            <a:r>
              <a:rPr sz="2500" b="1" spc="-114" dirty="0">
                <a:latin typeface="Arial"/>
                <a:cs typeface="Arial"/>
              </a:rPr>
              <a:t> </a:t>
            </a:r>
            <a:r>
              <a:rPr sz="1700" spc="-50" dirty="0">
                <a:latin typeface="Microsoft Sans Serif"/>
                <a:cs typeface="Microsoft Sans Serif"/>
              </a:rPr>
              <a:t>- </a:t>
            </a:r>
            <a:r>
              <a:rPr sz="1700" spc="-10" dirty="0">
                <a:latin typeface="Microsoft Sans Serif"/>
                <a:cs typeface="Microsoft Sans Serif"/>
              </a:rPr>
              <a:t>тяжелый,</a:t>
            </a:r>
            <a:r>
              <a:rPr sz="1700" spc="-75" dirty="0">
                <a:latin typeface="Microsoft Sans Serif"/>
                <a:cs typeface="Microsoft Sans Serif"/>
              </a:rPr>
              <a:t> </a:t>
            </a:r>
            <a:r>
              <a:rPr sz="1700" spc="-20" dirty="0">
                <a:latin typeface="Microsoft Sans Serif"/>
                <a:cs typeface="Microsoft Sans Serif"/>
              </a:rPr>
              <a:t>разноцветный,</a:t>
            </a:r>
            <a:endParaRPr sz="1700">
              <a:latin typeface="Microsoft Sans Serif"/>
              <a:cs typeface="Microsoft Sans Serif"/>
            </a:endParaRPr>
          </a:p>
          <a:p>
            <a:pPr marL="888365" marR="241935" indent="-640080">
              <a:lnSpc>
                <a:spcPct val="100000"/>
              </a:lnSpc>
            </a:pPr>
            <a:r>
              <a:rPr sz="1700" dirty="0">
                <a:latin typeface="Microsoft Sans Serif"/>
                <a:cs typeface="Microsoft Sans Serif"/>
              </a:rPr>
              <a:t>сыпучий,</a:t>
            </a:r>
            <a:r>
              <a:rPr sz="1700" spc="-4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с</a:t>
            </a:r>
            <a:r>
              <a:rPr sz="1700" spc="-40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острыми краями</a:t>
            </a:r>
            <a:endParaRPr sz="1700">
              <a:latin typeface="Microsoft Sans Serif"/>
              <a:cs typeface="Microsoft Sans Serif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718875" y="5128822"/>
            <a:ext cx="7635875" cy="1355090"/>
            <a:chOff x="718875" y="5128822"/>
            <a:chExt cx="7635875" cy="1355090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54250" y="5128822"/>
              <a:ext cx="2035499" cy="13544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18875" y="5128825"/>
              <a:ext cx="2035499" cy="13544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18675" y="5128825"/>
              <a:ext cx="2035499" cy="1354499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63649" y="634600"/>
              <a:ext cx="749550" cy="138182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44698" y="634589"/>
              <a:ext cx="749550" cy="136013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08924" y="634600"/>
              <a:ext cx="749550" cy="138182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857000" y="2016424"/>
              <a:ext cx="461009" cy="440690"/>
            </a:xfrm>
            <a:custGeom>
              <a:avLst/>
              <a:gdLst/>
              <a:ahLst/>
              <a:cxnLst/>
              <a:rect l="l" t="t" r="r" b="b"/>
              <a:pathLst>
                <a:path w="461010" h="440689">
                  <a:moveTo>
                    <a:pt x="230249" y="440099"/>
                  </a:moveTo>
                  <a:lnTo>
                    <a:pt x="183846" y="435629"/>
                  </a:lnTo>
                  <a:lnTo>
                    <a:pt x="140626" y="422807"/>
                  </a:lnTo>
                  <a:lnTo>
                    <a:pt x="101515" y="402518"/>
                  </a:lnTo>
                  <a:lnTo>
                    <a:pt x="67438" y="375648"/>
                  </a:lnTo>
                  <a:lnTo>
                    <a:pt x="39323" y="343082"/>
                  </a:lnTo>
                  <a:lnTo>
                    <a:pt x="18094" y="305703"/>
                  </a:lnTo>
                  <a:lnTo>
                    <a:pt x="4677" y="264397"/>
                  </a:lnTo>
                  <a:lnTo>
                    <a:pt x="0" y="220049"/>
                  </a:lnTo>
                  <a:lnTo>
                    <a:pt x="4677" y="175702"/>
                  </a:lnTo>
                  <a:lnTo>
                    <a:pt x="18094" y="134396"/>
                  </a:lnTo>
                  <a:lnTo>
                    <a:pt x="39323" y="97017"/>
                  </a:lnTo>
                  <a:lnTo>
                    <a:pt x="67438" y="64451"/>
                  </a:lnTo>
                  <a:lnTo>
                    <a:pt x="101515" y="37581"/>
                  </a:lnTo>
                  <a:lnTo>
                    <a:pt x="140626" y="17292"/>
                  </a:lnTo>
                  <a:lnTo>
                    <a:pt x="183846" y="4470"/>
                  </a:lnTo>
                  <a:lnTo>
                    <a:pt x="230249" y="0"/>
                  </a:lnTo>
                  <a:lnTo>
                    <a:pt x="275379" y="4267"/>
                  </a:lnTo>
                  <a:lnTo>
                    <a:pt x="318362" y="16750"/>
                  </a:lnTo>
                  <a:lnTo>
                    <a:pt x="357992" y="36971"/>
                  </a:lnTo>
                  <a:lnTo>
                    <a:pt x="393061" y="64451"/>
                  </a:lnTo>
                  <a:lnTo>
                    <a:pt x="421815" y="97966"/>
                  </a:lnTo>
                  <a:lnTo>
                    <a:pt x="442973" y="135840"/>
                  </a:lnTo>
                  <a:lnTo>
                    <a:pt x="456034" y="176919"/>
                  </a:lnTo>
                  <a:lnTo>
                    <a:pt x="460499" y="220049"/>
                  </a:lnTo>
                  <a:lnTo>
                    <a:pt x="455822" y="264397"/>
                  </a:lnTo>
                  <a:lnTo>
                    <a:pt x="442405" y="305703"/>
                  </a:lnTo>
                  <a:lnTo>
                    <a:pt x="421176" y="343082"/>
                  </a:lnTo>
                  <a:lnTo>
                    <a:pt x="393061" y="375648"/>
                  </a:lnTo>
                  <a:lnTo>
                    <a:pt x="358984" y="402518"/>
                  </a:lnTo>
                  <a:lnTo>
                    <a:pt x="319873" y="422807"/>
                  </a:lnTo>
                  <a:lnTo>
                    <a:pt x="276653" y="435629"/>
                  </a:lnTo>
                  <a:lnTo>
                    <a:pt x="230249" y="440099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857000" y="2016424"/>
              <a:ext cx="461009" cy="440690"/>
            </a:xfrm>
            <a:custGeom>
              <a:avLst/>
              <a:gdLst/>
              <a:ahLst/>
              <a:cxnLst/>
              <a:rect l="l" t="t" r="r" b="b"/>
              <a:pathLst>
                <a:path w="461010" h="440689">
                  <a:moveTo>
                    <a:pt x="0" y="220049"/>
                  </a:moveTo>
                  <a:lnTo>
                    <a:pt x="4677" y="175702"/>
                  </a:lnTo>
                  <a:lnTo>
                    <a:pt x="18094" y="134396"/>
                  </a:lnTo>
                  <a:lnTo>
                    <a:pt x="39323" y="97017"/>
                  </a:lnTo>
                  <a:lnTo>
                    <a:pt x="67438" y="64451"/>
                  </a:lnTo>
                  <a:lnTo>
                    <a:pt x="101515" y="37581"/>
                  </a:lnTo>
                  <a:lnTo>
                    <a:pt x="140626" y="17292"/>
                  </a:lnTo>
                  <a:lnTo>
                    <a:pt x="183846" y="4470"/>
                  </a:lnTo>
                  <a:lnTo>
                    <a:pt x="230249" y="0"/>
                  </a:lnTo>
                  <a:lnTo>
                    <a:pt x="275379" y="4267"/>
                  </a:lnTo>
                  <a:lnTo>
                    <a:pt x="318362" y="16750"/>
                  </a:lnTo>
                  <a:lnTo>
                    <a:pt x="357992" y="36971"/>
                  </a:lnTo>
                  <a:lnTo>
                    <a:pt x="393061" y="64451"/>
                  </a:lnTo>
                  <a:lnTo>
                    <a:pt x="421815" y="97966"/>
                  </a:lnTo>
                  <a:lnTo>
                    <a:pt x="442973" y="135840"/>
                  </a:lnTo>
                  <a:lnTo>
                    <a:pt x="456034" y="176919"/>
                  </a:lnTo>
                  <a:lnTo>
                    <a:pt x="460499" y="220049"/>
                  </a:lnTo>
                  <a:lnTo>
                    <a:pt x="455822" y="264397"/>
                  </a:lnTo>
                  <a:lnTo>
                    <a:pt x="442405" y="305703"/>
                  </a:lnTo>
                  <a:lnTo>
                    <a:pt x="421176" y="343082"/>
                  </a:lnTo>
                  <a:lnTo>
                    <a:pt x="393061" y="375648"/>
                  </a:lnTo>
                  <a:lnTo>
                    <a:pt x="358984" y="402518"/>
                  </a:lnTo>
                  <a:lnTo>
                    <a:pt x="319873" y="422807"/>
                  </a:lnTo>
                  <a:lnTo>
                    <a:pt x="276653" y="435629"/>
                  </a:lnTo>
                  <a:lnTo>
                    <a:pt x="230249" y="440099"/>
                  </a:lnTo>
                  <a:lnTo>
                    <a:pt x="183846" y="435629"/>
                  </a:lnTo>
                  <a:lnTo>
                    <a:pt x="140626" y="422807"/>
                  </a:lnTo>
                  <a:lnTo>
                    <a:pt x="101515" y="402518"/>
                  </a:lnTo>
                  <a:lnTo>
                    <a:pt x="67438" y="375648"/>
                  </a:lnTo>
                  <a:lnTo>
                    <a:pt x="39323" y="343082"/>
                  </a:lnTo>
                  <a:lnTo>
                    <a:pt x="18094" y="305703"/>
                  </a:lnTo>
                  <a:lnTo>
                    <a:pt x="4677" y="264397"/>
                  </a:lnTo>
                  <a:lnTo>
                    <a:pt x="0" y="220049"/>
                  </a:lnTo>
                  <a:close/>
                </a:path>
              </a:pathLst>
            </a:custGeom>
            <a:ln w="9524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053449" y="2016424"/>
              <a:ext cx="461009" cy="440690"/>
            </a:xfrm>
            <a:custGeom>
              <a:avLst/>
              <a:gdLst/>
              <a:ahLst/>
              <a:cxnLst/>
              <a:rect l="l" t="t" r="r" b="b"/>
              <a:pathLst>
                <a:path w="461010" h="440689">
                  <a:moveTo>
                    <a:pt x="230249" y="440099"/>
                  </a:moveTo>
                  <a:lnTo>
                    <a:pt x="183846" y="435629"/>
                  </a:lnTo>
                  <a:lnTo>
                    <a:pt x="140626" y="422807"/>
                  </a:lnTo>
                  <a:lnTo>
                    <a:pt x="101514" y="402518"/>
                  </a:lnTo>
                  <a:lnTo>
                    <a:pt x="67438" y="375648"/>
                  </a:lnTo>
                  <a:lnTo>
                    <a:pt x="39323" y="343082"/>
                  </a:lnTo>
                  <a:lnTo>
                    <a:pt x="18094" y="305703"/>
                  </a:lnTo>
                  <a:lnTo>
                    <a:pt x="4677" y="264397"/>
                  </a:lnTo>
                  <a:lnTo>
                    <a:pt x="0" y="220049"/>
                  </a:lnTo>
                  <a:lnTo>
                    <a:pt x="4677" y="175702"/>
                  </a:lnTo>
                  <a:lnTo>
                    <a:pt x="18094" y="134396"/>
                  </a:lnTo>
                  <a:lnTo>
                    <a:pt x="39323" y="97017"/>
                  </a:lnTo>
                  <a:lnTo>
                    <a:pt x="67438" y="64451"/>
                  </a:lnTo>
                  <a:lnTo>
                    <a:pt x="101514" y="37581"/>
                  </a:lnTo>
                  <a:lnTo>
                    <a:pt x="140626" y="17292"/>
                  </a:lnTo>
                  <a:lnTo>
                    <a:pt x="183846" y="4470"/>
                  </a:lnTo>
                  <a:lnTo>
                    <a:pt x="230249" y="0"/>
                  </a:lnTo>
                  <a:lnTo>
                    <a:pt x="275379" y="4267"/>
                  </a:lnTo>
                  <a:lnTo>
                    <a:pt x="318362" y="16750"/>
                  </a:lnTo>
                  <a:lnTo>
                    <a:pt x="357992" y="36971"/>
                  </a:lnTo>
                  <a:lnTo>
                    <a:pt x="393061" y="64451"/>
                  </a:lnTo>
                  <a:lnTo>
                    <a:pt x="421815" y="97966"/>
                  </a:lnTo>
                  <a:lnTo>
                    <a:pt x="442973" y="135840"/>
                  </a:lnTo>
                  <a:lnTo>
                    <a:pt x="456034" y="176919"/>
                  </a:lnTo>
                  <a:lnTo>
                    <a:pt x="460499" y="220049"/>
                  </a:lnTo>
                  <a:lnTo>
                    <a:pt x="455822" y="264397"/>
                  </a:lnTo>
                  <a:lnTo>
                    <a:pt x="442405" y="305703"/>
                  </a:lnTo>
                  <a:lnTo>
                    <a:pt x="421176" y="343082"/>
                  </a:lnTo>
                  <a:lnTo>
                    <a:pt x="393061" y="375648"/>
                  </a:lnTo>
                  <a:lnTo>
                    <a:pt x="358985" y="402518"/>
                  </a:lnTo>
                  <a:lnTo>
                    <a:pt x="319873" y="422807"/>
                  </a:lnTo>
                  <a:lnTo>
                    <a:pt x="276653" y="435629"/>
                  </a:lnTo>
                  <a:lnTo>
                    <a:pt x="230249" y="440099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053449" y="2016424"/>
              <a:ext cx="461009" cy="440690"/>
            </a:xfrm>
            <a:custGeom>
              <a:avLst/>
              <a:gdLst/>
              <a:ahLst/>
              <a:cxnLst/>
              <a:rect l="l" t="t" r="r" b="b"/>
              <a:pathLst>
                <a:path w="461010" h="440689">
                  <a:moveTo>
                    <a:pt x="0" y="220049"/>
                  </a:moveTo>
                  <a:lnTo>
                    <a:pt x="4677" y="175702"/>
                  </a:lnTo>
                  <a:lnTo>
                    <a:pt x="18094" y="134396"/>
                  </a:lnTo>
                  <a:lnTo>
                    <a:pt x="39323" y="97017"/>
                  </a:lnTo>
                  <a:lnTo>
                    <a:pt x="67438" y="64451"/>
                  </a:lnTo>
                  <a:lnTo>
                    <a:pt x="101514" y="37581"/>
                  </a:lnTo>
                  <a:lnTo>
                    <a:pt x="140626" y="17292"/>
                  </a:lnTo>
                  <a:lnTo>
                    <a:pt x="183846" y="4470"/>
                  </a:lnTo>
                  <a:lnTo>
                    <a:pt x="230249" y="0"/>
                  </a:lnTo>
                  <a:lnTo>
                    <a:pt x="275379" y="4267"/>
                  </a:lnTo>
                  <a:lnTo>
                    <a:pt x="318362" y="16750"/>
                  </a:lnTo>
                  <a:lnTo>
                    <a:pt x="357992" y="36971"/>
                  </a:lnTo>
                  <a:lnTo>
                    <a:pt x="393061" y="64451"/>
                  </a:lnTo>
                  <a:lnTo>
                    <a:pt x="421815" y="97966"/>
                  </a:lnTo>
                  <a:lnTo>
                    <a:pt x="442973" y="135840"/>
                  </a:lnTo>
                  <a:lnTo>
                    <a:pt x="456034" y="176919"/>
                  </a:lnTo>
                  <a:lnTo>
                    <a:pt x="460499" y="220049"/>
                  </a:lnTo>
                  <a:lnTo>
                    <a:pt x="455822" y="264397"/>
                  </a:lnTo>
                  <a:lnTo>
                    <a:pt x="442405" y="305703"/>
                  </a:lnTo>
                  <a:lnTo>
                    <a:pt x="421176" y="343082"/>
                  </a:lnTo>
                  <a:lnTo>
                    <a:pt x="393061" y="375648"/>
                  </a:lnTo>
                  <a:lnTo>
                    <a:pt x="358985" y="402518"/>
                  </a:lnTo>
                  <a:lnTo>
                    <a:pt x="319873" y="422807"/>
                  </a:lnTo>
                  <a:lnTo>
                    <a:pt x="276653" y="435629"/>
                  </a:lnTo>
                  <a:lnTo>
                    <a:pt x="230249" y="440099"/>
                  </a:lnTo>
                  <a:lnTo>
                    <a:pt x="183846" y="435629"/>
                  </a:lnTo>
                  <a:lnTo>
                    <a:pt x="140626" y="422807"/>
                  </a:lnTo>
                  <a:lnTo>
                    <a:pt x="101514" y="402518"/>
                  </a:lnTo>
                  <a:lnTo>
                    <a:pt x="67438" y="375648"/>
                  </a:lnTo>
                  <a:lnTo>
                    <a:pt x="39323" y="343082"/>
                  </a:lnTo>
                  <a:lnTo>
                    <a:pt x="18094" y="305703"/>
                  </a:lnTo>
                  <a:lnTo>
                    <a:pt x="4677" y="264397"/>
                  </a:lnTo>
                  <a:lnTo>
                    <a:pt x="0" y="220049"/>
                  </a:lnTo>
                  <a:close/>
                </a:path>
              </a:pathLst>
            </a:custGeom>
            <a:ln w="9524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89974" y="634589"/>
              <a:ext cx="749549" cy="136013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089224" y="2018075"/>
              <a:ext cx="461009" cy="440690"/>
            </a:xfrm>
            <a:custGeom>
              <a:avLst/>
              <a:gdLst/>
              <a:ahLst/>
              <a:cxnLst/>
              <a:rect l="l" t="t" r="r" b="b"/>
              <a:pathLst>
                <a:path w="461009" h="440689">
                  <a:moveTo>
                    <a:pt x="230249" y="440099"/>
                  </a:moveTo>
                  <a:lnTo>
                    <a:pt x="183846" y="435629"/>
                  </a:lnTo>
                  <a:lnTo>
                    <a:pt x="140626" y="422807"/>
                  </a:lnTo>
                  <a:lnTo>
                    <a:pt x="101514" y="402518"/>
                  </a:lnTo>
                  <a:lnTo>
                    <a:pt x="67438" y="375648"/>
                  </a:lnTo>
                  <a:lnTo>
                    <a:pt x="39323" y="343082"/>
                  </a:lnTo>
                  <a:lnTo>
                    <a:pt x="18094" y="305703"/>
                  </a:lnTo>
                  <a:lnTo>
                    <a:pt x="4677" y="264397"/>
                  </a:lnTo>
                  <a:lnTo>
                    <a:pt x="0" y="220049"/>
                  </a:lnTo>
                  <a:lnTo>
                    <a:pt x="4677" y="175702"/>
                  </a:lnTo>
                  <a:lnTo>
                    <a:pt x="18094" y="134396"/>
                  </a:lnTo>
                  <a:lnTo>
                    <a:pt x="39323" y="97017"/>
                  </a:lnTo>
                  <a:lnTo>
                    <a:pt x="67438" y="64451"/>
                  </a:lnTo>
                  <a:lnTo>
                    <a:pt x="101514" y="37581"/>
                  </a:lnTo>
                  <a:lnTo>
                    <a:pt x="140626" y="17292"/>
                  </a:lnTo>
                  <a:lnTo>
                    <a:pt x="183846" y="4470"/>
                  </a:lnTo>
                  <a:lnTo>
                    <a:pt x="230249" y="0"/>
                  </a:lnTo>
                  <a:lnTo>
                    <a:pt x="275379" y="4267"/>
                  </a:lnTo>
                  <a:lnTo>
                    <a:pt x="318362" y="16750"/>
                  </a:lnTo>
                  <a:lnTo>
                    <a:pt x="357992" y="36971"/>
                  </a:lnTo>
                  <a:lnTo>
                    <a:pt x="393061" y="64451"/>
                  </a:lnTo>
                  <a:lnTo>
                    <a:pt x="421815" y="97966"/>
                  </a:lnTo>
                  <a:lnTo>
                    <a:pt x="442973" y="135840"/>
                  </a:lnTo>
                  <a:lnTo>
                    <a:pt x="456034" y="176919"/>
                  </a:lnTo>
                  <a:lnTo>
                    <a:pt x="460499" y="220049"/>
                  </a:lnTo>
                  <a:lnTo>
                    <a:pt x="455822" y="264397"/>
                  </a:lnTo>
                  <a:lnTo>
                    <a:pt x="442405" y="305703"/>
                  </a:lnTo>
                  <a:lnTo>
                    <a:pt x="421176" y="343082"/>
                  </a:lnTo>
                  <a:lnTo>
                    <a:pt x="393061" y="375648"/>
                  </a:lnTo>
                  <a:lnTo>
                    <a:pt x="358985" y="402518"/>
                  </a:lnTo>
                  <a:lnTo>
                    <a:pt x="319873" y="422807"/>
                  </a:lnTo>
                  <a:lnTo>
                    <a:pt x="276653" y="435629"/>
                  </a:lnTo>
                  <a:lnTo>
                    <a:pt x="230249" y="440099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089224" y="2018075"/>
              <a:ext cx="461009" cy="440690"/>
            </a:xfrm>
            <a:custGeom>
              <a:avLst/>
              <a:gdLst/>
              <a:ahLst/>
              <a:cxnLst/>
              <a:rect l="l" t="t" r="r" b="b"/>
              <a:pathLst>
                <a:path w="461009" h="440689">
                  <a:moveTo>
                    <a:pt x="0" y="220049"/>
                  </a:moveTo>
                  <a:lnTo>
                    <a:pt x="4677" y="175702"/>
                  </a:lnTo>
                  <a:lnTo>
                    <a:pt x="18094" y="134396"/>
                  </a:lnTo>
                  <a:lnTo>
                    <a:pt x="39323" y="97017"/>
                  </a:lnTo>
                  <a:lnTo>
                    <a:pt x="67438" y="64451"/>
                  </a:lnTo>
                  <a:lnTo>
                    <a:pt x="101514" y="37581"/>
                  </a:lnTo>
                  <a:lnTo>
                    <a:pt x="140626" y="17292"/>
                  </a:lnTo>
                  <a:lnTo>
                    <a:pt x="183846" y="4470"/>
                  </a:lnTo>
                  <a:lnTo>
                    <a:pt x="230249" y="0"/>
                  </a:lnTo>
                  <a:lnTo>
                    <a:pt x="275379" y="4267"/>
                  </a:lnTo>
                  <a:lnTo>
                    <a:pt x="318362" y="16750"/>
                  </a:lnTo>
                  <a:lnTo>
                    <a:pt x="357992" y="36971"/>
                  </a:lnTo>
                  <a:lnTo>
                    <a:pt x="393061" y="64451"/>
                  </a:lnTo>
                  <a:lnTo>
                    <a:pt x="421815" y="97966"/>
                  </a:lnTo>
                  <a:lnTo>
                    <a:pt x="442973" y="135840"/>
                  </a:lnTo>
                  <a:lnTo>
                    <a:pt x="456034" y="176919"/>
                  </a:lnTo>
                  <a:lnTo>
                    <a:pt x="460499" y="220049"/>
                  </a:lnTo>
                  <a:lnTo>
                    <a:pt x="455822" y="264397"/>
                  </a:lnTo>
                  <a:lnTo>
                    <a:pt x="442405" y="305703"/>
                  </a:lnTo>
                  <a:lnTo>
                    <a:pt x="421176" y="343082"/>
                  </a:lnTo>
                  <a:lnTo>
                    <a:pt x="393061" y="375648"/>
                  </a:lnTo>
                  <a:lnTo>
                    <a:pt x="358985" y="402518"/>
                  </a:lnTo>
                  <a:lnTo>
                    <a:pt x="319873" y="422807"/>
                  </a:lnTo>
                  <a:lnTo>
                    <a:pt x="276653" y="435629"/>
                  </a:lnTo>
                  <a:lnTo>
                    <a:pt x="230249" y="440099"/>
                  </a:lnTo>
                  <a:lnTo>
                    <a:pt x="183846" y="435629"/>
                  </a:lnTo>
                  <a:lnTo>
                    <a:pt x="140626" y="422807"/>
                  </a:lnTo>
                  <a:lnTo>
                    <a:pt x="101514" y="402518"/>
                  </a:lnTo>
                  <a:lnTo>
                    <a:pt x="67438" y="375648"/>
                  </a:lnTo>
                  <a:lnTo>
                    <a:pt x="39323" y="343082"/>
                  </a:lnTo>
                  <a:lnTo>
                    <a:pt x="18094" y="305703"/>
                  </a:lnTo>
                  <a:lnTo>
                    <a:pt x="4677" y="264397"/>
                  </a:lnTo>
                  <a:lnTo>
                    <a:pt x="0" y="220049"/>
                  </a:lnTo>
                  <a:close/>
                </a:path>
              </a:pathLst>
            </a:custGeom>
            <a:ln w="9524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6242389" y="2093471"/>
            <a:ext cx="12573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600" b="1" spc="-50" dirty="0">
                <a:latin typeface="Arial"/>
                <a:cs typeface="Arial"/>
              </a:rPr>
              <a:t>1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7230887" y="2000812"/>
            <a:ext cx="470534" cy="450215"/>
            <a:chOff x="7230887" y="2000812"/>
            <a:chExt cx="470534" cy="450215"/>
          </a:xfrm>
        </p:grpSpPr>
        <p:sp>
          <p:nvSpPr>
            <p:cNvPr id="15" name="object 15"/>
            <p:cNvSpPr/>
            <p:nvPr/>
          </p:nvSpPr>
          <p:spPr>
            <a:xfrm>
              <a:off x="7235649" y="2005575"/>
              <a:ext cx="461009" cy="440690"/>
            </a:xfrm>
            <a:custGeom>
              <a:avLst/>
              <a:gdLst/>
              <a:ahLst/>
              <a:cxnLst/>
              <a:rect l="l" t="t" r="r" b="b"/>
              <a:pathLst>
                <a:path w="461009" h="440689">
                  <a:moveTo>
                    <a:pt x="230249" y="440099"/>
                  </a:moveTo>
                  <a:lnTo>
                    <a:pt x="183846" y="435629"/>
                  </a:lnTo>
                  <a:lnTo>
                    <a:pt x="140626" y="422807"/>
                  </a:lnTo>
                  <a:lnTo>
                    <a:pt x="101515" y="402518"/>
                  </a:lnTo>
                  <a:lnTo>
                    <a:pt x="67438" y="375648"/>
                  </a:lnTo>
                  <a:lnTo>
                    <a:pt x="39323" y="343082"/>
                  </a:lnTo>
                  <a:lnTo>
                    <a:pt x="18094" y="305703"/>
                  </a:lnTo>
                  <a:lnTo>
                    <a:pt x="4677" y="264397"/>
                  </a:lnTo>
                  <a:lnTo>
                    <a:pt x="0" y="220049"/>
                  </a:lnTo>
                  <a:lnTo>
                    <a:pt x="4677" y="175702"/>
                  </a:lnTo>
                  <a:lnTo>
                    <a:pt x="18094" y="134396"/>
                  </a:lnTo>
                  <a:lnTo>
                    <a:pt x="39323" y="97017"/>
                  </a:lnTo>
                  <a:lnTo>
                    <a:pt x="67438" y="64451"/>
                  </a:lnTo>
                  <a:lnTo>
                    <a:pt x="101515" y="37581"/>
                  </a:lnTo>
                  <a:lnTo>
                    <a:pt x="140626" y="17292"/>
                  </a:lnTo>
                  <a:lnTo>
                    <a:pt x="183846" y="4470"/>
                  </a:lnTo>
                  <a:lnTo>
                    <a:pt x="230249" y="0"/>
                  </a:lnTo>
                  <a:lnTo>
                    <a:pt x="275379" y="4267"/>
                  </a:lnTo>
                  <a:lnTo>
                    <a:pt x="318363" y="16750"/>
                  </a:lnTo>
                  <a:lnTo>
                    <a:pt x="357993" y="36971"/>
                  </a:lnTo>
                  <a:lnTo>
                    <a:pt x="393061" y="64451"/>
                  </a:lnTo>
                  <a:lnTo>
                    <a:pt x="421815" y="97966"/>
                  </a:lnTo>
                  <a:lnTo>
                    <a:pt x="442973" y="135840"/>
                  </a:lnTo>
                  <a:lnTo>
                    <a:pt x="456034" y="176919"/>
                  </a:lnTo>
                  <a:lnTo>
                    <a:pt x="460499" y="220049"/>
                  </a:lnTo>
                  <a:lnTo>
                    <a:pt x="455822" y="264397"/>
                  </a:lnTo>
                  <a:lnTo>
                    <a:pt x="442405" y="305703"/>
                  </a:lnTo>
                  <a:lnTo>
                    <a:pt x="421176" y="343082"/>
                  </a:lnTo>
                  <a:lnTo>
                    <a:pt x="393061" y="375648"/>
                  </a:lnTo>
                  <a:lnTo>
                    <a:pt x="358984" y="402518"/>
                  </a:lnTo>
                  <a:lnTo>
                    <a:pt x="319873" y="422807"/>
                  </a:lnTo>
                  <a:lnTo>
                    <a:pt x="276653" y="435629"/>
                  </a:lnTo>
                  <a:lnTo>
                    <a:pt x="230249" y="440099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235649" y="2005575"/>
              <a:ext cx="461009" cy="440690"/>
            </a:xfrm>
            <a:custGeom>
              <a:avLst/>
              <a:gdLst/>
              <a:ahLst/>
              <a:cxnLst/>
              <a:rect l="l" t="t" r="r" b="b"/>
              <a:pathLst>
                <a:path w="461009" h="440689">
                  <a:moveTo>
                    <a:pt x="0" y="220049"/>
                  </a:moveTo>
                  <a:lnTo>
                    <a:pt x="4677" y="175702"/>
                  </a:lnTo>
                  <a:lnTo>
                    <a:pt x="18094" y="134396"/>
                  </a:lnTo>
                  <a:lnTo>
                    <a:pt x="39323" y="97017"/>
                  </a:lnTo>
                  <a:lnTo>
                    <a:pt x="67438" y="64451"/>
                  </a:lnTo>
                  <a:lnTo>
                    <a:pt x="101515" y="37581"/>
                  </a:lnTo>
                  <a:lnTo>
                    <a:pt x="140626" y="17292"/>
                  </a:lnTo>
                  <a:lnTo>
                    <a:pt x="183846" y="4470"/>
                  </a:lnTo>
                  <a:lnTo>
                    <a:pt x="230249" y="0"/>
                  </a:lnTo>
                  <a:lnTo>
                    <a:pt x="275379" y="4267"/>
                  </a:lnTo>
                  <a:lnTo>
                    <a:pt x="318363" y="16750"/>
                  </a:lnTo>
                  <a:lnTo>
                    <a:pt x="357993" y="36971"/>
                  </a:lnTo>
                  <a:lnTo>
                    <a:pt x="393061" y="64451"/>
                  </a:lnTo>
                  <a:lnTo>
                    <a:pt x="421815" y="97966"/>
                  </a:lnTo>
                  <a:lnTo>
                    <a:pt x="442973" y="135840"/>
                  </a:lnTo>
                  <a:lnTo>
                    <a:pt x="456034" y="176919"/>
                  </a:lnTo>
                  <a:lnTo>
                    <a:pt x="460499" y="220049"/>
                  </a:lnTo>
                  <a:lnTo>
                    <a:pt x="455822" y="264397"/>
                  </a:lnTo>
                  <a:lnTo>
                    <a:pt x="442405" y="305703"/>
                  </a:lnTo>
                  <a:lnTo>
                    <a:pt x="421176" y="343082"/>
                  </a:lnTo>
                  <a:lnTo>
                    <a:pt x="393061" y="375648"/>
                  </a:lnTo>
                  <a:lnTo>
                    <a:pt x="358984" y="402518"/>
                  </a:lnTo>
                  <a:lnTo>
                    <a:pt x="319873" y="422807"/>
                  </a:lnTo>
                  <a:lnTo>
                    <a:pt x="276653" y="435629"/>
                  </a:lnTo>
                  <a:lnTo>
                    <a:pt x="230249" y="440099"/>
                  </a:lnTo>
                  <a:lnTo>
                    <a:pt x="183846" y="435629"/>
                  </a:lnTo>
                  <a:lnTo>
                    <a:pt x="140626" y="422807"/>
                  </a:lnTo>
                  <a:lnTo>
                    <a:pt x="101515" y="402518"/>
                  </a:lnTo>
                  <a:lnTo>
                    <a:pt x="67438" y="375648"/>
                  </a:lnTo>
                  <a:lnTo>
                    <a:pt x="39323" y="343082"/>
                  </a:lnTo>
                  <a:lnTo>
                    <a:pt x="18094" y="305703"/>
                  </a:lnTo>
                  <a:lnTo>
                    <a:pt x="4677" y="264397"/>
                  </a:lnTo>
                  <a:lnTo>
                    <a:pt x="0" y="220049"/>
                  </a:lnTo>
                  <a:close/>
                </a:path>
              </a:pathLst>
            </a:custGeom>
            <a:ln w="9524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7388813" y="2080972"/>
            <a:ext cx="12573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600" b="1" spc="-50" dirty="0">
                <a:latin typeface="Arial"/>
                <a:cs typeface="Arial"/>
              </a:rPr>
              <a:t>2</a:t>
            </a:r>
            <a:endParaRPr sz="16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886924" y="2091821"/>
            <a:ext cx="1535430" cy="7054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3189">
              <a:lnSpc>
                <a:spcPct val="100000"/>
              </a:lnSpc>
              <a:spcBef>
                <a:spcPts val="100"/>
              </a:spcBef>
              <a:tabLst>
                <a:tab pos="1319530" algn="l"/>
              </a:tabLst>
            </a:pPr>
            <a:r>
              <a:rPr sz="1600" b="1" spc="-50" dirty="0">
                <a:latin typeface="Arial"/>
                <a:cs typeface="Arial"/>
              </a:rPr>
              <a:t>1</a:t>
            </a:r>
            <a:r>
              <a:rPr sz="1600" b="1" dirty="0">
                <a:latin typeface="Arial"/>
                <a:cs typeface="Arial"/>
              </a:rPr>
              <a:t>	</a:t>
            </a:r>
            <a:r>
              <a:rPr sz="1600" b="1" spc="-50" dirty="0">
                <a:latin typeface="Arial"/>
                <a:cs typeface="Arial"/>
              </a:rPr>
              <a:t>2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750"/>
              </a:spcBef>
            </a:pPr>
            <a:r>
              <a:rPr sz="1400" spc="-20" dirty="0">
                <a:latin typeface="Microsoft Sans Serif"/>
                <a:cs typeface="Microsoft Sans Serif"/>
              </a:rPr>
              <a:t>понедельник,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утро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240824" y="2547437"/>
            <a:ext cx="11220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spc="-20" dirty="0">
                <a:latin typeface="Microsoft Sans Serif"/>
                <a:cs typeface="Microsoft Sans Serif"/>
              </a:rPr>
              <a:t>вторник,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утро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58675" y="1108361"/>
            <a:ext cx="5277485" cy="4760595"/>
            <a:chOff x="458675" y="1108361"/>
            <a:chExt cx="5277485" cy="4760595"/>
          </a:xfrm>
        </p:grpSpPr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67293" y="1108361"/>
              <a:ext cx="868575" cy="43430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8675" y="4042024"/>
              <a:ext cx="749550" cy="138182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87748" y="4052865"/>
              <a:ext cx="749550" cy="1360134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552025" y="5423849"/>
              <a:ext cx="461009" cy="440690"/>
            </a:xfrm>
            <a:custGeom>
              <a:avLst/>
              <a:gdLst/>
              <a:ahLst/>
              <a:cxnLst/>
              <a:rect l="l" t="t" r="r" b="b"/>
              <a:pathLst>
                <a:path w="461009" h="440689">
                  <a:moveTo>
                    <a:pt x="230249" y="440099"/>
                  </a:moveTo>
                  <a:lnTo>
                    <a:pt x="183846" y="435629"/>
                  </a:lnTo>
                  <a:lnTo>
                    <a:pt x="140626" y="422807"/>
                  </a:lnTo>
                  <a:lnTo>
                    <a:pt x="101515" y="402518"/>
                  </a:lnTo>
                  <a:lnTo>
                    <a:pt x="67438" y="375648"/>
                  </a:lnTo>
                  <a:lnTo>
                    <a:pt x="39323" y="343081"/>
                  </a:lnTo>
                  <a:lnTo>
                    <a:pt x="18094" y="305703"/>
                  </a:lnTo>
                  <a:lnTo>
                    <a:pt x="4677" y="264397"/>
                  </a:lnTo>
                  <a:lnTo>
                    <a:pt x="0" y="220049"/>
                  </a:lnTo>
                  <a:lnTo>
                    <a:pt x="4677" y="175702"/>
                  </a:lnTo>
                  <a:lnTo>
                    <a:pt x="18094" y="134396"/>
                  </a:lnTo>
                  <a:lnTo>
                    <a:pt x="39323" y="97018"/>
                  </a:lnTo>
                  <a:lnTo>
                    <a:pt x="67438" y="64451"/>
                  </a:lnTo>
                  <a:lnTo>
                    <a:pt x="101515" y="37581"/>
                  </a:lnTo>
                  <a:lnTo>
                    <a:pt x="140626" y="17292"/>
                  </a:lnTo>
                  <a:lnTo>
                    <a:pt x="183846" y="4470"/>
                  </a:lnTo>
                  <a:lnTo>
                    <a:pt x="230249" y="0"/>
                  </a:lnTo>
                  <a:lnTo>
                    <a:pt x="275379" y="4267"/>
                  </a:lnTo>
                  <a:lnTo>
                    <a:pt x="318362" y="16750"/>
                  </a:lnTo>
                  <a:lnTo>
                    <a:pt x="357992" y="36970"/>
                  </a:lnTo>
                  <a:lnTo>
                    <a:pt x="393061" y="64451"/>
                  </a:lnTo>
                  <a:lnTo>
                    <a:pt x="421815" y="97966"/>
                  </a:lnTo>
                  <a:lnTo>
                    <a:pt x="442973" y="135840"/>
                  </a:lnTo>
                  <a:lnTo>
                    <a:pt x="456034" y="176919"/>
                  </a:lnTo>
                  <a:lnTo>
                    <a:pt x="460499" y="220049"/>
                  </a:lnTo>
                  <a:lnTo>
                    <a:pt x="455822" y="264397"/>
                  </a:lnTo>
                  <a:lnTo>
                    <a:pt x="442405" y="305703"/>
                  </a:lnTo>
                  <a:lnTo>
                    <a:pt x="421176" y="343081"/>
                  </a:lnTo>
                  <a:lnTo>
                    <a:pt x="393061" y="375648"/>
                  </a:lnTo>
                  <a:lnTo>
                    <a:pt x="358984" y="402518"/>
                  </a:lnTo>
                  <a:lnTo>
                    <a:pt x="319873" y="422807"/>
                  </a:lnTo>
                  <a:lnTo>
                    <a:pt x="276653" y="435629"/>
                  </a:lnTo>
                  <a:lnTo>
                    <a:pt x="230249" y="440099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52025" y="5423850"/>
              <a:ext cx="461009" cy="440690"/>
            </a:xfrm>
            <a:custGeom>
              <a:avLst/>
              <a:gdLst/>
              <a:ahLst/>
              <a:cxnLst/>
              <a:rect l="l" t="t" r="r" b="b"/>
              <a:pathLst>
                <a:path w="461009" h="440689">
                  <a:moveTo>
                    <a:pt x="0" y="220049"/>
                  </a:moveTo>
                  <a:lnTo>
                    <a:pt x="4677" y="175702"/>
                  </a:lnTo>
                  <a:lnTo>
                    <a:pt x="18094" y="134396"/>
                  </a:lnTo>
                  <a:lnTo>
                    <a:pt x="39323" y="97018"/>
                  </a:lnTo>
                  <a:lnTo>
                    <a:pt x="67438" y="64451"/>
                  </a:lnTo>
                  <a:lnTo>
                    <a:pt x="101515" y="37581"/>
                  </a:lnTo>
                  <a:lnTo>
                    <a:pt x="140626" y="17292"/>
                  </a:lnTo>
                  <a:lnTo>
                    <a:pt x="183846" y="4470"/>
                  </a:lnTo>
                  <a:lnTo>
                    <a:pt x="230249" y="0"/>
                  </a:lnTo>
                  <a:lnTo>
                    <a:pt x="275379" y="4267"/>
                  </a:lnTo>
                  <a:lnTo>
                    <a:pt x="318362" y="16750"/>
                  </a:lnTo>
                  <a:lnTo>
                    <a:pt x="357992" y="36970"/>
                  </a:lnTo>
                  <a:lnTo>
                    <a:pt x="393061" y="64451"/>
                  </a:lnTo>
                  <a:lnTo>
                    <a:pt x="421815" y="97966"/>
                  </a:lnTo>
                  <a:lnTo>
                    <a:pt x="442973" y="135840"/>
                  </a:lnTo>
                  <a:lnTo>
                    <a:pt x="456034" y="176919"/>
                  </a:lnTo>
                  <a:lnTo>
                    <a:pt x="460499" y="220049"/>
                  </a:lnTo>
                  <a:lnTo>
                    <a:pt x="455822" y="264397"/>
                  </a:lnTo>
                  <a:lnTo>
                    <a:pt x="442405" y="305703"/>
                  </a:lnTo>
                  <a:lnTo>
                    <a:pt x="421176" y="343081"/>
                  </a:lnTo>
                  <a:lnTo>
                    <a:pt x="393061" y="375648"/>
                  </a:lnTo>
                  <a:lnTo>
                    <a:pt x="358984" y="402518"/>
                  </a:lnTo>
                  <a:lnTo>
                    <a:pt x="319873" y="422807"/>
                  </a:lnTo>
                  <a:lnTo>
                    <a:pt x="276653" y="435629"/>
                  </a:lnTo>
                  <a:lnTo>
                    <a:pt x="230249" y="440099"/>
                  </a:lnTo>
                  <a:lnTo>
                    <a:pt x="183846" y="435629"/>
                  </a:lnTo>
                  <a:lnTo>
                    <a:pt x="140626" y="422807"/>
                  </a:lnTo>
                  <a:lnTo>
                    <a:pt x="101515" y="402518"/>
                  </a:lnTo>
                  <a:lnTo>
                    <a:pt x="67438" y="375648"/>
                  </a:lnTo>
                  <a:lnTo>
                    <a:pt x="39323" y="343081"/>
                  </a:lnTo>
                  <a:lnTo>
                    <a:pt x="18094" y="305703"/>
                  </a:lnTo>
                  <a:lnTo>
                    <a:pt x="4677" y="264397"/>
                  </a:lnTo>
                  <a:lnTo>
                    <a:pt x="0" y="220049"/>
                  </a:lnTo>
                  <a:close/>
                </a:path>
              </a:pathLst>
            </a:custGeom>
            <a:ln w="9524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748474" y="5423849"/>
              <a:ext cx="461009" cy="440690"/>
            </a:xfrm>
            <a:custGeom>
              <a:avLst/>
              <a:gdLst/>
              <a:ahLst/>
              <a:cxnLst/>
              <a:rect l="l" t="t" r="r" b="b"/>
              <a:pathLst>
                <a:path w="461010" h="440689">
                  <a:moveTo>
                    <a:pt x="230249" y="440099"/>
                  </a:moveTo>
                  <a:lnTo>
                    <a:pt x="183846" y="435629"/>
                  </a:lnTo>
                  <a:lnTo>
                    <a:pt x="140626" y="422807"/>
                  </a:lnTo>
                  <a:lnTo>
                    <a:pt x="101515" y="402518"/>
                  </a:lnTo>
                  <a:lnTo>
                    <a:pt x="67438" y="375648"/>
                  </a:lnTo>
                  <a:lnTo>
                    <a:pt x="39323" y="343081"/>
                  </a:lnTo>
                  <a:lnTo>
                    <a:pt x="18094" y="305703"/>
                  </a:lnTo>
                  <a:lnTo>
                    <a:pt x="4677" y="264397"/>
                  </a:lnTo>
                  <a:lnTo>
                    <a:pt x="0" y="220049"/>
                  </a:lnTo>
                  <a:lnTo>
                    <a:pt x="4677" y="175702"/>
                  </a:lnTo>
                  <a:lnTo>
                    <a:pt x="18094" y="134396"/>
                  </a:lnTo>
                  <a:lnTo>
                    <a:pt x="39323" y="97018"/>
                  </a:lnTo>
                  <a:lnTo>
                    <a:pt x="67438" y="64451"/>
                  </a:lnTo>
                  <a:lnTo>
                    <a:pt x="101515" y="37581"/>
                  </a:lnTo>
                  <a:lnTo>
                    <a:pt x="140626" y="17292"/>
                  </a:lnTo>
                  <a:lnTo>
                    <a:pt x="183846" y="4470"/>
                  </a:lnTo>
                  <a:lnTo>
                    <a:pt x="230249" y="0"/>
                  </a:lnTo>
                  <a:lnTo>
                    <a:pt x="275379" y="4267"/>
                  </a:lnTo>
                  <a:lnTo>
                    <a:pt x="318362" y="16750"/>
                  </a:lnTo>
                  <a:lnTo>
                    <a:pt x="357992" y="36970"/>
                  </a:lnTo>
                  <a:lnTo>
                    <a:pt x="393061" y="64451"/>
                  </a:lnTo>
                  <a:lnTo>
                    <a:pt x="421815" y="97966"/>
                  </a:lnTo>
                  <a:lnTo>
                    <a:pt x="442973" y="135840"/>
                  </a:lnTo>
                  <a:lnTo>
                    <a:pt x="456034" y="176919"/>
                  </a:lnTo>
                  <a:lnTo>
                    <a:pt x="460499" y="220049"/>
                  </a:lnTo>
                  <a:lnTo>
                    <a:pt x="455822" y="264397"/>
                  </a:lnTo>
                  <a:lnTo>
                    <a:pt x="442405" y="305703"/>
                  </a:lnTo>
                  <a:lnTo>
                    <a:pt x="421176" y="343081"/>
                  </a:lnTo>
                  <a:lnTo>
                    <a:pt x="393061" y="375648"/>
                  </a:lnTo>
                  <a:lnTo>
                    <a:pt x="358984" y="402518"/>
                  </a:lnTo>
                  <a:lnTo>
                    <a:pt x="319873" y="422807"/>
                  </a:lnTo>
                  <a:lnTo>
                    <a:pt x="276653" y="435629"/>
                  </a:lnTo>
                  <a:lnTo>
                    <a:pt x="230249" y="440099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748474" y="5423850"/>
              <a:ext cx="461009" cy="440690"/>
            </a:xfrm>
            <a:custGeom>
              <a:avLst/>
              <a:gdLst/>
              <a:ahLst/>
              <a:cxnLst/>
              <a:rect l="l" t="t" r="r" b="b"/>
              <a:pathLst>
                <a:path w="461010" h="440689">
                  <a:moveTo>
                    <a:pt x="0" y="220049"/>
                  </a:moveTo>
                  <a:lnTo>
                    <a:pt x="4677" y="175702"/>
                  </a:lnTo>
                  <a:lnTo>
                    <a:pt x="18094" y="134396"/>
                  </a:lnTo>
                  <a:lnTo>
                    <a:pt x="39323" y="97018"/>
                  </a:lnTo>
                  <a:lnTo>
                    <a:pt x="67438" y="64451"/>
                  </a:lnTo>
                  <a:lnTo>
                    <a:pt x="101515" y="37581"/>
                  </a:lnTo>
                  <a:lnTo>
                    <a:pt x="140626" y="17292"/>
                  </a:lnTo>
                  <a:lnTo>
                    <a:pt x="183846" y="4470"/>
                  </a:lnTo>
                  <a:lnTo>
                    <a:pt x="230249" y="0"/>
                  </a:lnTo>
                  <a:lnTo>
                    <a:pt x="275379" y="4267"/>
                  </a:lnTo>
                  <a:lnTo>
                    <a:pt x="318362" y="16750"/>
                  </a:lnTo>
                  <a:lnTo>
                    <a:pt x="357992" y="36970"/>
                  </a:lnTo>
                  <a:lnTo>
                    <a:pt x="393061" y="64451"/>
                  </a:lnTo>
                  <a:lnTo>
                    <a:pt x="421815" y="97966"/>
                  </a:lnTo>
                  <a:lnTo>
                    <a:pt x="442973" y="135840"/>
                  </a:lnTo>
                  <a:lnTo>
                    <a:pt x="456034" y="176919"/>
                  </a:lnTo>
                  <a:lnTo>
                    <a:pt x="460499" y="220049"/>
                  </a:lnTo>
                  <a:lnTo>
                    <a:pt x="455822" y="264397"/>
                  </a:lnTo>
                  <a:lnTo>
                    <a:pt x="442405" y="305703"/>
                  </a:lnTo>
                  <a:lnTo>
                    <a:pt x="421176" y="343081"/>
                  </a:lnTo>
                  <a:lnTo>
                    <a:pt x="393061" y="375648"/>
                  </a:lnTo>
                  <a:lnTo>
                    <a:pt x="358984" y="402518"/>
                  </a:lnTo>
                  <a:lnTo>
                    <a:pt x="319873" y="422807"/>
                  </a:lnTo>
                  <a:lnTo>
                    <a:pt x="276653" y="435629"/>
                  </a:lnTo>
                  <a:lnTo>
                    <a:pt x="230249" y="440099"/>
                  </a:lnTo>
                  <a:lnTo>
                    <a:pt x="183846" y="435629"/>
                  </a:lnTo>
                  <a:lnTo>
                    <a:pt x="140626" y="422807"/>
                  </a:lnTo>
                  <a:lnTo>
                    <a:pt x="101515" y="402518"/>
                  </a:lnTo>
                  <a:lnTo>
                    <a:pt x="67438" y="375648"/>
                  </a:lnTo>
                  <a:lnTo>
                    <a:pt x="39323" y="343081"/>
                  </a:lnTo>
                  <a:lnTo>
                    <a:pt x="18094" y="305703"/>
                  </a:lnTo>
                  <a:lnTo>
                    <a:pt x="4677" y="264397"/>
                  </a:lnTo>
                  <a:lnTo>
                    <a:pt x="0" y="220049"/>
                  </a:lnTo>
                  <a:close/>
                </a:path>
              </a:pathLst>
            </a:custGeom>
            <a:ln w="9524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082249" y="5423849"/>
              <a:ext cx="461009" cy="440690"/>
            </a:xfrm>
            <a:custGeom>
              <a:avLst/>
              <a:gdLst/>
              <a:ahLst/>
              <a:cxnLst/>
              <a:rect l="l" t="t" r="r" b="b"/>
              <a:pathLst>
                <a:path w="461010" h="440689">
                  <a:moveTo>
                    <a:pt x="230249" y="440099"/>
                  </a:moveTo>
                  <a:lnTo>
                    <a:pt x="183846" y="435629"/>
                  </a:lnTo>
                  <a:lnTo>
                    <a:pt x="140626" y="422807"/>
                  </a:lnTo>
                  <a:lnTo>
                    <a:pt x="101514" y="402518"/>
                  </a:lnTo>
                  <a:lnTo>
                    <a:pt x="67438" y="375648"/>
                  </a:lnTo>
                  <a:lnTo>
                    <a:pt x="39323" y="343081"/>
                  </a:lnTo>
                  <a:lnTo>
                    <a:pt x="18094" y="305703"/>
                  </a:lnTo>
                  <a:lnTo>
                    <a:pt x="4677" y="264397"/>
                  </a:lnTo>
                  <a:lnTo>
                    <a:pt x="0" y="220049"/>
                  </a:lnTo>
                  <a:lnTo>
                    <a:pt x="4677" y="175702"/>
                  </a:lnTo>
                  <a:lnTo>
                    <a:pt x="18094" y="134396"/>
                  </a:lnTo>
                  <a:lnTo>
                    <a:pt x="39323" y="97018"/>
                  </a:lnTo>
                  <a:lnTo>
                    <a:pt x="67438" y="64451"/>
                  </a:lnTo>
                  <a:lnTo>
                    <a:pt x="101514" y="37581"/>
                  </a:lnTo>
                  <a:lnTo>
                    <a:pt x="140626" y="17292"/>
                  </a:lnTo>
                  <a:lnTo>
                    <a:pt x="183846" y="4470"/>
                  </a:lnTo>
                  <a:lnTo>
                    <a:pt x="230249" y="0"/>
                  </a:lnTo>
                  <a:lnTo>
                    <a:pt x="275379" y="4267"/>
                  </a:lnTo>
                  <a:lnTo>
                    <a:pt x="318362" y="16750"/>
                  </a:lnTo>
                  <a:lnTo>
                    <a:pt x="357992" y="36970"/>
                  </a:lnTo>
                  <a:lnTo>
                    <a:pt x="393061" y="64451"/>
                  </a:lnTo>
                  <a:lnTo>
                    <a:pt x="421815" y="97966"/>
                  </a:lnTo>
                  <a:lnTo>
                    <a:pt x="442973" y="135840"/>
                  </a:lnTo>
                  <a:lnTo>
                    <a:pt x="456034" y="176919"/>
                  </a:lnTo>
                  <a:lnTo>
                    <a:pt x="460499" y="220049"/>
                  </a:lnTo>
                  <a:lnTo>
                    <a:pt x="455822" y="264397"/>
                  </a:lnTo>
                  <a:lnTo>
                    <a:pt x="442405" y="305703"/>
                  </a:lnTo>
                  <a:lnTo>
                    <a:pt x="421176" y="343081"/>
                  </a:lnTo>
                  <a:lnTo>
                    <a:pt x="393061" y="375648"/>
                  </a:lnTo>
                  <a:lnTo>
                    <a:pt x="358985" y="402518"/>
                  </a:lnTo>
                  <a:lnTo>
                    <a:pt x="319873" y="422807"/>
                  </a:lnTo>
                  <a:lnTo>
                    <a:pt x="276653" y="435629"/>
                  </a:lnTo>
                  <a:lnTo>
                    <a:pt x="230249" y="440099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082249" y="5423850"/>
              <a:ext cx="461009" cy="440690"/>
            </a:xfrm>
            <a:custGeom>
              <a:avLst/>
              <a:gdLst/>
              <a:ahLst/>
              <a:cxnLst/>
              <a:rect l="l" t="t" r="r" b="b"/>
              <a:pathLst>
                <a:path w="461010" h="440689">
                  <a:moveTo>
                    <a:pt x="0" y="220049"/>
                  </a:moveTo>
                  <a:lnTo>
                    <a:pt x="4677" y="175702"/>
                  </a:lnTo>
                  <a:lnTo>
                    <a:pt x="18094" y="134396"/>
                  </a:lnTo>
                  <a:lnTo>
                    <a:pt x="39323" y="97018"/>
                  </a:lnTo>
                  <a:lnTo>
                    <a:pt x="67438" y="64451"/>
                  </a:lnTo>
                  <a:lnTo>
                    <a:pt x="101514" y="37581"/>
                  </a:lnTo>
                  <a:lnTo>
                    <a:pt x="140626" y="17292"/>
                  </a:lnTo>
                  <a:lnTo>
                    <a:pt x="183846" y="4470"/>
                  </a:lnTo>
                  <a:lnTo>
                    <a:pt x="230249" y="0"/>
                  </a:lnTo>
                  <a:lnTo>
                    <a:pt x="275379" y="4267"/>
                  </a:lnTo>
                  <a:lnTo>
                    <a:pt x="318362" y="16750"/>
                  </a:lnTo>
                  <a:lnTo>
                    <a:pt x="357992" y="36970"/>
                  </a:lnTo>
                  <a:lnTo>
                    <a:pt x="393061" y="64451"/>
                  </a:lnTo>
                  <a:lnTo>
                    <a:pt x="421815" y="97966"/>
                  </a:lnTo>
                  <a:lnTo>
                    <a:pt x="442973" y="135840"/>
                  </a:lnTo>
                  <a:lnTo>
                    <a:pt x="456034" y="176919"/>
                  </a:lnTo>
                  <a:lnTo>
                    <a:pt x="460499" y="220049"/>
                  </a:lnTo>
                  <a:lnTo>
                    <a:pt x="455822" y="264397"/>
                  </a:lnTo>
                  <a:lnTo>
                    <a:pt x="442405" y="305703"/>
                  </a:lnTo>
                  <a:lnTo>
                    <a:pt x="421176" y="343081"/>
                  </a:lnTo>
                  <a:lnTo>
                    <a:pt x="393061" y="375648"/>
                  </a:lnTo>
                  <a:lnTo>
                    <a:pt x="358985" y="402518"/>
                  </a:lnTo>
                  <a:lnTo>
                    <a:pt x="319873" y="422807"/>
                  </a:lnTo>
                  <a:lnTo>
                    <a:pt x="276653" y="435629"/>
                  </a:lnTo>
                  <a:lnTo>
                    <a:pt x="230249" y="440099"/>
                  </a:lnTo>
                  <a:lnTo>
                    <a:pt x="183846" y="435629"/>
                  </a:lnTo>
                  <a:lnTo>
                    <a:pt x="140626" y="422807"/>
                  </a:lnTo>
                  <a:lnTo>
                    <a:pt x="101514" y="402518"/>
                  </a:lnTo>
                  <a:lnTo>
                    <a:pt x="67438" y="375648"/>
                  </a:lnTo>
                  <a:lnTo>
                    <a:pt x="39323" y="343081"/>
                  </a:lnTo>
                  <a:lnTo>
                    <a:pt x="18094" y="305703"/>
                  </a:lnTo>
                  <a:lnTo>
                    <a:pt x="4677" y="264397"/>
                  </a:lnTo>
                  <a:lnTo>
                    <a:pt x="0" y="220049"/>
                  </a:lnTo>
                  <a:close/>
                </a:path>
              </a:pathLst>
            </a:custGeom>
            <a:ln w="9524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4235413" y="5499247"/>
            <a:ext cx="12573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600" b="1" spc="-50" dirty="0">
                <a:latin typeface="Arial"/>
                <a:cs typeface="Arial"/>
              </a:rPr>
              <a:t>1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5273937" y="5419087"/>
            <a:ext cx="470534" cy="450215"/>
            <a:chOff x="5273937" y="5419087"/>
            <a:chExt cx="470534" cy="450215"/>
          </a:xfrm>
        </p:grpSpPr>
        <p:sp>
          <p:nvSpPr>
            <p:cNvPr id="32" name="object 32"/>
            <p:cNvSpPr/>
            <p:nvPr/>
          </p:nvSpPr>
          <p:spPr>
            <a:xfrm>
              <a:off x="5278699" y="5423849"/>
              <a:ext cx="461009" cy="440690"/>
            </a:xfrm>
            <a:custGeom>
              <a:avLst/>
              <a:gdLst/>
              <a:ahLst/>
              <a:cxnLst/>
              <a:rect l="l" t="t" r="r" b="b"/>
              <a:pathLst>
                <a:path w="461010" h="440689">
                  <a:moveTo>
                    <a:pt x="230249" y="440099"/>
                  </a:moveTo>
                  <a:lnTo>
                    <a:pt x="183846" y="435629"/>
                  </a:lnTo>
                  <a:lnTo>
                    <a:pt x="140626" y="422807"/>
                  </a:lnTo>
                  <a:lnTo>
                    <a:pt x="101514" y="402518"/>
                  </a:lnTo>
                  <a:lnTo>
                    <a:pt x="67438" y="375648"/>
                  </a:lnTo>
                  <a:lnTo>
                    <a:pt x="39323" y="343081"/>
                  </a:lnTo>
                  <a:lnTo>
                    <a:pt x="18094" y="305703"/>
                  </a:lnTo>
                  <a:lnTo>
                    <a:pt x="4677" y="264397"/>
                  </a:lnTo>
                  <a:lnTo>
                    <a:pt x="0" y="220049"/>
                  </a:lnTo>
                  <a:lnTo>
                    <a:pt x="4677" y="175702"/>
                  </a:lnTo>
                  <a:lnTo>
                    <a:pt x="18094" y="134396"/>
                  </a:lnTo>
                  <a:lnTo>
                    <a:pt x="39323" y="97018"/>
                  </a:lnTo>
                  <a:lnTo>
                    <a:pt x="67438" y="64451"/>
                  </a:lnTo>
                  <a:lnTo>
                    <a:pt x="101514" y="37581"/>
                  </a:lnTo>
                  <a:lnTo>
                    <a:pt x="140626" y="17292"/>
                  </a:lnTo>
                  <a:lnTo>
                    <a:pt x="183846" y="4470"/>
                  </a:lnTo>
                  <a:lnTo>
                    <a:pt x="230249" y="0"/>
                  </a:lnTo>
                  <a:lnTo>
                    <a:pt x="275379" y="4267"/>
                  </a:lnTo>
                  <a:lnTo>
                    <a:pt x="318362" y="16750"/>
                  </a:lnTo>
                  <a:lnTo>
                    <a:pt x="357992" y="36970"/>
                  </a:lnTo>
                  <a:lnTo>
                    <a:pt x="393061" y="64451"/>
                  </a:lnTo>
                  <a:lnTo>
                    <a:pt x="421815" y="97966"/>
                  </a:lnTo>
                  <a:lnTo>
                    <a:pt x="442973" y="135840"/>
                  </a:lnTo>
                  <a:lnTo>
                    <a:pt x="456034" y="176919"/>
                  </a:lnTo>
                  <a:lnTo>
                    <a:pt x="460499" y="220049"/>
                  </a:lnTo>
                  <a:lnTo>
                    <a:pt x="455822" y="264397"/>
                  </a:lnTo>
                  <a:lnTo>
                    <a:pt x="442405" y="305703"/>
                  </a:lnTo>
                  <a:lnTo>
                    <a:pt x="421176" y="343081"/>
                  </a:lnTo>
                  <a:lnTo>
                    <a:pt x="393061" y="375648"/>
                  </a:lnTo>
                  <a:lnTo>
                    <a:pt x="358985" y="402518"/>
                  </a:lnTo>
                  <a:lnTo>
                    <a:pt x="319873" y="422807"/>
                  </a:lnTo>
                  <a:lnTo>
                    <a:pt x="276653" y="435629"/>
                  </a:lnTo>
                  <a:lnTo>
                    <a:pt x="230249" y="440099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278699" y="5423849"/>
              <a:ext cx="461009" cy="440690"/>
            </a:xfrm>
            <a:custGeom>
              <a:avLst/>
              <a:gdLst/>
              <a:ahLst/>
              <a:cxnLst/>
              <a:rect l="l" t="t" r="r" b="b"/>
              <a:pathLst>
                <a:path w="461010" h="440689">
                  <a:moveTo>
                    <a:pt x="0" y="220049"/>
                  </a:moveTo>
                  <a:lnTo>
                    <a:pt x="4677" y="175702"/>
                  </a:lnTo>
                  <a:lnTo>
                    <a:pt x="18094" y="134396"/>
                  </a:lnTo>
                  <a:lnTo>
                    <a:pt x="39323" y="97018"/>
                  </a:lnTo>
                  <a:lnTo>
                    <a:pt x="67438" y="64451"/>
                  </a:lnTo>
                  <a:lnTo>
                    <a:pt x="101514" y="37581"/>
                  </a:lnTo>
                  <a:lnTo>
                    <a:pt x="140626" y="17292"/>
                  </a:lnTo>
                  <a:lnTo>
                    <a:pt x="183846" y="4470"/>
                  </a:lnTo>
                  <a:lnTo>
                    <a:pt x="230249" y="0"/>
                  </a:lnTo>
                  <a:lnTo>
                    <a:pt x="275379" y="4267"/>
                  </a:lnTo>
                  <a:lnTo>
                    <a:pt x="318362" y="16750"/>
                  </a:lnTo>
                  <a:lnTo>
                    <a:pt x="357992" y="36970"/>
                  </a:lnTo>
                  <a:lnTo>
                    <a:pt x="393061" y="64451"/>
                  </a:lnTo>
                  <a:lnTo>
                    <a:pt x="421815" y="97966"/>
                  </a:lnTo>
                  <a:lnTo>
                    <a:pt x="442973" y="135840"/>
                  </a:lnTo>
                  <a:lnTo>
                    <a:pt x="456034" y="176919"/>
                  </a:lnTo>
                  <a:lnTo>
                    <a:pt x="460499" y="220049"/>
                  </a:lnTo>
                  <a:lnTo>
                    <a:pt x="455822" y="264397"/>
                  </a:lnTo>
                  <a:lnTo>
                    <a:pt x="442405" y="305703"/>
                  </a:lnTo>
                  <a:lnTo>
                    <a:pt x="421176" y="343081"/>
                  </a:lnTo>
                  <a:lnTo>
                    <a:pt x="393061" y="375648"/>
                  </a:lnTo>
                  <a:lnTo>
                    <a:pt x="358985" y="402518"/>
                  </a:lnTo>
                  <a:lnTo>
                    <a:pt x="319873" y="422807"/>
                  </a:lnTo>
                  <a:lnTo>
                    <a:pt x="276653" y="435629"/>
                  </a:lnTo>
                  <a:lnTo>
                    <a:pt x="230249" y="440099"/>
                  </a:lnTo>
                  <a:lnTo>
                    <a:pt x="183846" y="435629"/>
                  </a:lnTo>
                  <a:lnTo>
                    <a:pt x="140626" y="422807"/>
                  </a:lnTo>
                  <a:lnTo>
                    <a:pt x="101514" y="402518"/>
                  </a:lnTo>
                  <a:lnTo>
                    <a:pt x="67438" y="375648"/>
                  </a:lnTo>
                  <a:lnTo>
                    <a:pt x="39323" y="343081"/>
                  </a:lnTo>
                  <a:lnTo>
                    <a:pt x="18094" y="305703"/>
                  </a:lnTo>
                  <a:lnTo>
                    <a:pt x="4677" y="264397"/>
                  </a:lnTo>
                  <a:lnTo>
                    <a:pt x="0" y="220049"/>
                  </a:lnTo>
                  <a:close/>
                </a:path>
              </a:pathLst>
            </a:custGeom>
            <a:ln w="9524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5431863" y="5499247"/>
            <a:ext cx="12573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600" b="1" spc="-50" dirty="0">
                <a:latin typeface="Arial"/>
                <a:cs typeface="Arial"/>
              </a:rPr>
              <a:t>2</a:t>
            </a:r>
            <a:endParaRPr sz="16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92050" y="5499247"/>
            <a:ext cx="1535430" cy="741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3030">
              <a:lnSpc>
                <a:spcPct val="100000"/>
              </a:lnSpc>
              <a:spcBef>
                <a:spcPts val="100"/>
              </a:spcBef>
              <a:tabLst>
                <a:tab pos="1309370" algn="l"/>
              </a:tabLst>
            </a:pPr>
            <a:r>
              <a:rPr sz="1600" b="1" spc="-50" dirty="0">
                <a:latin typeface="Arial"/>
                <a:cs typeface="Arial"/>
              </a:rPr>
              <a:t>1</a:t>
            </a:r>
            <a:r>
              <a:rPr sz="1600" b="1" dirty="0">
                <a:latin typeface="Arial"/>
                <a:cs typeface="Arial"/>
              </a:rPr>
              <a:t>	</a:t>
            </a:r>
            <a:r>
              <a:rPr sz="1600" b="1" spc="-50" dirty="0">
                <a:latin typeface="Arial"/>
                <a:cs typeface="Arial"/>
              </a:rPr>
              <a:t>2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95"/>
              </a:spcBef>
            </a:pP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1400" spc="-20" dirty="0">
                <a:latin typeface="Microsoft Sans Serif"/>
                <a:cs typeface="Microsoft Sans Serif"/>
              </a:rPr>
              <a:t>понедельник,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утро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283875" y="6001563"/>
            <a:ext cx="11220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spc="-20" dirty="0">
                <a:latin typeface="Microsoft Sans Serif"/>
                <a:cs typeface="Microsoft Sans Serif"/>
              </a:rPr>
              <a:t>вторник,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утро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390800" y="553449"/>
            <a:ext cx="7654290" cy="5884545"/>
            <a:chOff x="390800" y="553449"/>
            <a:chExt cx="7654290" cy="5884545"/>
          </a:xfrm>
        </p:grpSpPr>
        <p:pic>
          <p:nvPicPr>
            <p:cNvPr id="38" name="object 3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36924" y="3264075"/>
              <a:ext cx="1206799" cy="1569174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84150" y="4133150"/>
              <a:ext cx="524824" cy="1290699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70574" y="3323412"/>
              <a:ext cx="1206799" cy="1569174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75674" y="4133150"/>
              <a:ext cx="524824" cy="1245124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24018" y="4561349"/>
              <a:ext cx="868575" cy="434300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400325" y="562974"/>
              <a:ext cx="7635240" cy="5865495"/>
            </a:xfrm>
            <a:custGeom>
              <a:avLst/>
              <a:gdLst/>
              <a:ahLst/>
              <a:cxnLst/>
              <a:rect l="l" t="t" r="r" b="b"/>
              <a:pathLst>
                <a:path w="7635240" h="5865495">
                  <a:moveTo>
                    <a:pt x="2158624" y="0"/>
                  </a:moveTo>
                  <a:lnTo>
                    <a:pt x="7634824" y="0"/>
                  </a:lnTo>
                  <a:lnTo>
                    <a:pt x="7634824" y="2329499"/>
                  </a:lnTo>
                  <a:lnTo>
                    <a:pt x="2158624" y="2329499"/>
                  </a:lnTo>
                  <a:lnTo>
                    <a:pt x="2158624" y="0"/>
                  </a:lnTo>
                  <a:close/>
                </a:path>
                <a:path w="7635240" h="5865495">
                  <a:moveTo>
                    <a:pt x="0" y="2686354"/>
                  </a:moveTo>
                  <a:lnTo>
                    <a:pt x="6149399" y="2686354"/>
                  </a:lnTo>
                  <a:lnTo>
                    <a:pt x="6149399" y="5865154"/>
                  </a:lnTo>
                  <a:lnTo>
                    <a:pt x="0" y="5865154"/>
                  </a:lnTo>
                  <a:lnTo>
                    <a:pt x="0" y="2686354"/>
                  </a:lnTo>
                  <a:close/>
                </a:path>
              </a:pathLst>
            </a:custGeom>
            <a:ln w="19049">
              <a:solidFill>
                <a:srgbClr val="197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2381701" y="5908775"/>
            <a:ext cx="975122" cy="607476"/>
          </a:xfrm>
          <a:custGeom>
            <a:avLst/>
            <a:gdLst/>
            <a:ahLst/>
            <a:cxnLst/>
            <a:rect l="l" t="t" r="r" b="b"/>
            <a:pathLst>
              <a:path w="3000375" h="1477645">
                <a:moveTo>
                  <a:pt x="0" y="0"/>
                </a:moveTo>
                <a:lnTo>
                  <a:pt x="2999999" y="0"/>
                </a:lnTo>
                <a:lnTo>
                  <a:pt x="2999999" y="1477499"/>
                </a:lnTo>
                <a:lnTo>
                  <a:pt x="0" y="14774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1975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649950" y="1278663"/>
            <a:ext cx="284416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735330" algn="l"/>
                <a:tab pos="2367280" algn="l"/>
              </a:tabLst>
            </a:pP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1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жаркий</a:t>
            </a:r>
            <a:r>
              <a:rPr sz="1400" spc="1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солнечный</a:t>
            </a:r>
            <a:r>
              <a:rPr sz="1400" spc="1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день</a:t>
            </a:r>
            <a:r>
              <a:rPr sz="1400" spc="13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Тимур взял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металлическую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35" dirty="0">
                <a:latin typeface="Microsoft Sans Serif"/>
                <a:cs typeface="Microsoft Sans Serif"/>
              </a:rPr>
              <a:t>банку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49950" y="1705383"/>
            <a:ext cx="28467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551815" algn="l"/>
                <a:tab pos="1489710" algn="l"/>
                <a:tab pos="2113915" algn="l"/>
              </a:tabLst>
            </a:pPr>
            <a:r>
              <a:rPr sz="1400" dirty="0">
                <a:latin typeface="Microsoft Sans Serif"/>
                <a:cs typeface="Microsoft Sans Serif"/>
              </a:rPr>
              <a:t>объёмом</a:t>
            </a:r>
            <a:r>
              <a:rPr sz="1400" spc="18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2</a:t>
            </a:r>
            <a:r>
              <a:rPr sz="1400" spc="18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литра,</a:t>
            </a:r>
            <a:r>
              <a:rPr sz="1400" spc="18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налил</a:t>
            </a:r>
            <a:r>
              <a:rPr sz="1400" spc="18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18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нее</a:t>
            </a:r>
            <a:r>
              <a:rPr sz="1400" spc="185" dirty="0">
                <a:latin typeface="Microsoft Sans Serif"/>
                <a:cs typeface="Microsoft Sans Serif"/>
              </a:rPr>
              <a:t> </a:t>
            </a:r>
            <a:r>
              <a:rPr sz="1400" spc="-50" dirty="0">
                <a:latin typeface="Microsoft Sans Serif"/>
                <a:cs typeface="Microsoft Sans Serif"/>
              </a:rPr>
              <a:t>1 </a:t>
            </a:r>
            <a:r>
              <a:rPr sz="1400" spc="-20" dirty="0">
                <a:latin typeface="Microsoft Sans Serif"/>
                <a:cs typeface="Microsoft Sans Serif"/>
              </a:rPr>
              <a:t>литр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холодной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20" dirty="0">
                <a:latin typeface="Microsoft Sans Serif"/>
                <a:cs typeface="Microsoft Sans Serif"/>
              </a:rPr>
              <a:t>воды.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20" dirty="0">
                <a:latin typeface="Microsoft Sans Serif"/>
                <a:cs typeface="Microsoft Sans Serif"/>
              </a:rPr>
              <a:t>Мальчик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49950" y="2132103"/>
            <a:ext cx="28530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17575" algn="l"/>
                <a:tab pos="1698625" algn="l"/>
                <a:tab pos="2740025" algn="l"/>
              </a:tabLst>
            </a:pPr>
            <a:r>
              <a:rPr sz="1400" spc="-10" dirty="0">
                <a:latin typeface="Microsoft Sans Serif"/>
                <a:cs typeface="Microsoft Sans Serif"/>
              </a:rPr>
              <a:t>закрыл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20" dirty="0">
                <a:latin typeface="Microsoft Sans Serif"/>
                <a:cs typeface="Microsoft Sans Serif"/>
              </a:rPr>
              <a:t>банку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крышкой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50" dirty="0">
                <a:latin typeface="Microsoft Sans Serif"/>
                <a:cs typeface="Microsoft Sans Serif"/>
              </a:rPr>
              <a:t>и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49950" y="2345463"/>
            <a:ext cx="196659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Microsoft Sans Serif"/>
                <a:cs typeface="Microsoft Sans Serif"/>
              </a:rPr>
              <a:t>поставил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на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солнышко.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197574" y="3371374"/>
            <a:ext cx="3000375" cy="1477645"/>
          </a:xfrm>
          <a:custGeom>
            <a:avLst/>
            <a:gdLst/>
            <a:ahLst/>
            <a:cxnLst/>
            <a:rect l="l" t="t" r="r" b="b"/>
            <a:pathLst>
              <a:path w="3000375" h="1477645">
                <a:moveTo>
                  <a:pt x="0" y="0"/>
                </a:moveTo>
                <a:lnTo>
                  <a:pt x="2999999" y="0"/>
                </a:lnTo>
                <a:lnTo>
                  <a:pt x="2999999" y="1477499"/>
                </a:lnTo>
                <a:lnTo>
                  <a:pt x="0" y="14774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1975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270600" y="3437288"/>
            <a:ext cx="285686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310" dirty="0">
                <a:latin typeface="Microsoft Sans Serif"/>
                <a:cs typeface="Microsoft Sans Serif"/>
              </a:rPr>
              <a:t>   </a:t>
            </a:r>
            <a:r>
              <a:rPr sz="1400" dirty="0">
                <a:latin typeface="Microsoft Sans Serif"/>
                <a:cs typeface="Microsoft Sans Serif"/>
              </a:rPr>
              <a:t>жаркий</a:t>
            </a:r>
            <a:r>
              <a:rPr sz="1400" spc="310" dirty="0">
                <a:latin typeface="Microsoft Sans Serif"/>
                <a:cs typeface="Microsoft Sans Serif"/>
              </a:rPr>
              <a:t>   </a:t>
            </a:r>
            <a:r>
              <a:rPr sz="1400" dirty="0">
                <a:latin typeface="Microsoft Sans Serif"/>
                <a:cs typeface="Microsoft Sans Serif"/>
              </a:rPr>
              <a:t>солнечный</a:t>
            </a:r>
            <a:r>
              <a:rPr sz="1400" spc="310" dirty="0">
                <a:latin typeface="Microsoft Sans Serif"/>
                <a:cs typeface="Microsoft Sans Serif"/>
              </a:rPr>
              <a:t>   </a:t>
            </a:r>
            <a:r>
              <a:rPr sz="1400" spc="-20" dirty="0">
                <a:latin typeface="Microsoft Sans Serif"/>
                <a:cs typeface="Microsoft Sans Serif"/>
              </a:rPr>
              <a:t>день </a:t>
            </a:r>
            <a:r>
              <a:rPr sz="1400" dirty="0">
                <a:latin typeface="Microsoft Sans Serif"/>
                <a:cs typeface="Microsoft Sans Serif"/>
              </a:rPr>
              <a:t>Максим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взял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керамическую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банку </a:t>
            </a:r>
            <a:r>
              <a:rPr sz="1400" dirty="0">
                <a:latin typeface="Microsoft Sans Serif"/>
                <a:cs typeface="Microsoft Sans Serif"/>
              </a:rPr>
              <a:t>объёмом</a:t>
            </a:r>
            <a:r>
              <a:rPr sz="1400" spc="18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2</a:t>
            </a:r>
            <a:r>
              <a:rPr sz="1400" spc="18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литра,</a:t>
            </a:r>
            <a:r>
              <a:rPr sz="1400" spc="18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налил</a:t>
            </a:r>
            <a:r>
              <a:rPr sz="1400" spc="18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18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нее</a:t>
            </a:r>
            <a:r>
              <a:rPr sz="1400" spc="185" dirty="0">
                <a:latin typeface="Microsoft Sans Serif"/>
                <a:cs typeface="Microsoft Sans Serif"/>
              </a:rPr>
              <a:t> </a:t>
            </a:r>
            <a:r>
              <a:rPr sz="1400" spc="-50" dirty="0">
                <a:latin typeface="Microsoft Sans Serif"/>
                <a:cs typeface="Microsoft Sans Serif"/>
              </a:rPr>
              <a:t>1 </a:t>
            </a:r>
            <a:r>
              <a:rPr sz="1400" dirty="0">
                <a:latin typeface="Microsoft Sans Serif"/>
                <a:cs typeface="Microsoft Sans Serif"/>
              </a:rPr>
              <a:t>литр</a:t>
            </a:r>
            <a:r>
              <a:rPr sz="1400" spc="215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холодной</a:t>
            </a:r>
            <a:r>
              <a:rPr sz="1400" spc="220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воды.</a:t>
            </a:r>
            <a:r>
              <a:rPr sz="1400" spc="220" dirty="0">
                <a:latin typeface="Microsoft Sans Serif"/>
                <a:cs typeface="Microsoft Sans Serif"/>
              </a:rPr>
              <a:t>  </a:t>
            </a:r>
            <a:r>
              <a:rPr sz="1400" spc="-10" dirty="0">
                <a:latin typeface="Microsoft Sans Serif"/>
                <a:cs typeface="Microsoft Sans Serif"/>
              </a:rPr>
              <a:t>Мальчик </a:t>
            </a:r>
            <a:r>
              <a:rPr sz="1400" dirty="0">
                <a:latin typeface="Microsoft Sans Serif"/>
                <a:cs typeface="Microsoft Sans Serif"/>
              </a:rPr>
              <a:t>закрыл</a:t>
            </a:r>
            <a:r>
              <a:rPr sz="1400" spc="400" dirty="0">
                <a:latin typeface="Microsoft Sans Serif"/>
                <a:cs typeface="Microsoft Sans Serif"/>
              </a:rPr>
              <a:t>   </a:t>
            </a:r>
            <a:r>
              <a:rPr sz="1400" dirty="0">
                <a:latin typeface="Microsoft Sans Serif"/>
                <a:cs typeface="Microsoft Sans Serif"/>
              </a:rPr>
              <a:t>банку</a:t>
            </a:r>
            <a:r>
              <a:rPr sz="1400" spc="409" dirty="0">
                <a:latin typeface="Microsoft Sans Serif"/>
                <a:cs typeface="Microsoft Sans Serif"/>
              </a:rPr>
              <a:t>   </a:t>
            </a:r>
            <a:r>
              <a:rPr sz="1400" dirty="0">
                <a:latin typeface="Microsoft Sans Serif"/>
                <a:cs typeface="Microsoft Sans Serif"/>
              </a:rPr>
              <a:t>крышкой</a:t>
            </a:r>
            <a:r>
              <a:rPr sz="1400" spc="409" dirty="0">
                <a:latin typeface="Microsoft Sans Serif"/>
                <a:cs typeface="Microsoft Sans Serif"/>
              </a:rPr>
              <a:t>   </a:t>
            </a:r>
            <a:r>
              <a:rPr sz="1400" spc="-50" dirty="0">
                <a:latin typeface="Microsoft Sans Serif"/>
                <a:cs typeface="Microsoft Sans Serif"/>
              </a:rPr>
              <a:t>и </a:t>
            </a:r>
            <a:r>
              <a:rPr sz="1400" dirty="0">
                <a:latin typeface="Microsoft Sans Serif"/>
                <a:cs typeface="Microsoft Sans Serif"/>
              </a:rPr>
              <a:t>поставил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на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солнышко.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0774" y="1911874"/>
            <a:ext cx="3000375" cy="1262380"/>
          </a:xfrm>
          <a:prstGeom prst="rect">
            <a:avLst/>
          </a:prstGeom>
          <a:ln w="9524">
            <a:solidFill>
              <a:srgbClr val="197500"/>
            </a:solidFill>
          </a:ln>
        </p:spPr>
        <p:txBody>
          <a:bodyPr vert="horz" wrap="square" lIns="0" tIns="78740" rIns="0" bIns="0" rtlCol="0">
            <a:spAutoFit/>
          </a:bodyPr>
          <a:lstStyle/>
          <a:p>
            <a:pPr marL="85725" marR="85090" algn="just">
              <a:lnSpc>
                <a:spcPct val="100000"/>
              </a:lnSpc>
              <a:spcBef>
                <a:spcPts val="620"/>
              </a:spcBef>
            </a:pP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17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жаркий</a:t>
            </a:r>
            <a:r>
              <a:rPr sz="1400" spc="17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солнечный</a:t>
            </a:r>
            <a:r>
              <a:rPr sz="1400" spc="17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день</a:t>
            </a:r>
            <a:r>
              <a:rPr sz="1400" spc="17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Антон </a:t>
            </a:r>
            <a:r>
              <a:rPr sz="1400" dirty="0">
                <a:latin typeface="Microsoft Sans Serif"/>
                <a:cs typeface="Microsoft Sans Serif"/>
              </a:rPr>
              <a:t>взял</a:t>
            </a:r>
            <a:r>
              <a:rPr sz="1400" spc="484" dirty="0">
                <a:latin typeface="Microsoft Sans Serif"/>
                <a:cs typeface="Microsoft Sans Serif"/>
              </a:rPr>
              <a:t>   </a:t>
            </a:r>
            <a:r>
              <a:rPr sz="1400" dirty="0">
                <a:latin typeface="Microsoft Sans Serif"/>
                <a:cs typeface="Microsoft Sans Serif"/>
              </a:rPr>
              <a:t>металлическую</a:t>
            </a:r>
            <a:r>
              <a:rPr sz="1400" spc="490" dirty="0">
                <a:latin typeface="Microsoft Sans Serif"/>
                <a:cs typeface="Microsoft Sans Serif"/>
              </a:rPr>
              <a:t>   </a:t>
            </a:r>
            <a:r>
              <a:rPr sz="1400" spc="-20" dirty="0">
                <a:latin typeface="Microsoft Sans Serif"/>
                <a:cs typeface="Microsoft Sans Serif"/>
              </a:rPr>
              <a:t>банку </a:t>
            </a:r>
            <a:r>
              <a:rPr sz="1400" dirty="0">
                <a:latin typeface="Microsoft Sans Serif"/>
                <a:cs typeface="Microsoft Sans Serif"/>
              </a:rPr>
              <a:t>объёмом</a:t>
            </a:r>
            <a:r>
              <a:rPr sz="1400" spc="18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2</a:t>
            </a:r>
            <a:r>
              <a:rPr sz="1400" spc="18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литра,</a:t>
            </a:r>
            <a:r>
              <a:rPr sz="1400" spc="18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налил</a:t>
            </a:r>
            <a:r>
              <a:rPr sz="1400" spc="18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18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нее</a:t>
            </a:r>
            <a:r>
              <a:rPr sz="1400" spc="185" dirty="0">
                <a:latin typeface="Microsoft Sans Serif"/>
                <a:cs typeface="Microsoft Sans Serif"/>
              </a:rPr>
              <a:t> </a:t>
            </a:r>
            <a:r>
              <a:rPr sz="1400" spc="-50" dirty="0">
                <a:latin typeface="Microsoft Sans Serif"/>
                <a:cs typeface="Microsoft Sans Serif"/>
              </a:rPr>
              <a:t>1 </a:t>
            </a:r>
            <a:r>
              <a:rPr sz="1400" dirty="0">
                <a:latin typeface="Microsoft Sans Serif"/>
                <a:cs typeface="Microsoft Sans Serif"/>
              </a:rPr>
              <a:t>литр</a:t>
            </a:r>
            <a:r>
              <a:rPr sz="1400" spc="3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холодной</a:t>
            </a:r>
            <a:r>
              <a:rPr sz="1400" spc="3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воды</a:t>
            </a:r>
            <a:r>
              <a:rPr sz="1400" spc="3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32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поставил банку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на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солнышко.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75624" y="2444600"/>
            <a:ext cx="3000375" cy="1477645"/>
          </a:xfrm>
          <a:prstGeom prst="rect">
            <a:avLst/>
          </a:prstGeom>
          <a:solidFill>
            <a:srgbClr val="FFFFFF"/>
          </a:solidFill>
          <a:ln w="9524">
            <a:solidFill>
              <a:srgbClr val="197500"/>
            </a:solidFill>
          </a:ln>
        </p:spPr>
        <p:txBody>
          <a:bodyPr vert="horz" wrap="square" lIns="0" tIns="78740" rIns="0" bIns="0" rtlCol="0">
            <a:spAutoFit/>
          </a:bodyPr>
          <a:lstStyle/>
          <a:p>
            <a:pPr marL="85725" marR="79375" algn="just">
              <a:lnSpc>
                <a:spcPct val="100000"/>
              </a:lnSpc>
              <a:spcBef>
                <a:spcPts val="620"/>
              </a:spcBef>
            </a:pP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19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жаркий</a:t>
            </a:r>
            <a:r>
              <a:rPr sz="1400" spc="20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солнечный</a:t>
            </a:r>
            <a:r>
              <a:rPr sz="1400" spc="19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день</a:t>
            </a:r>
            <a:r>
              <a:rPr sz="1400" spc="20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Игорь </a:t>
            </a:r>
            <a:r>
              <a:rPr sz="1400" dirty="0">
                <a:latin typeface="Microsoft Sans Serif"/>
                <a:cs typeface="Microsoft Sans Serif"/>
              </a:rPr>
              <a:t>взял</a:t>
            </a:r>
            <a:r>
              <a:rPr sz="1400" spc="484" dirty="0">
                <a:latin typeface="Microsoft Sans Serif"/>
                <a:cs typeface="Microsoft Sans Serif"/>
              </a:rPr>
              <a:t>   </a:t>
            </a:r>
            <a:r>
              <a:rPr sz="1400" dirty="0">
                <a:latin typeface="Microsoft Sans Serif"/>
                <a:cs typeface="Microsoft Sans Serif"/>
              </a:rPr>
              <a:t>металлическую</a:t>
            </a:r>
            <a:r>
              <a:rPr sz="1400" spc="490" dirty="0">
                <a:latin typeface="Microsoft Sans Serif"/>
                <a:cs typeface="Microsoft Sans Serif"/>
              </a:rPr>
              <a:t>   </a:t>
            </a:r>
            <a:r>
              <a:rPr sz="1400" spc="-20" dirty="0">
                <a:latin typeface="Microsoft Sans Serif"/>
                <a:cs typeface="Microsoft Sans Serif"/>
              </a:rPr>
              <a:t>банку </a:t>
            </a:r>
            <a:r>
              <a:rPr sz="1400" dirty="0">
                <a:latin typeface="Microsoft Sans Serif"/>
                <a:cs typeface="Microsoft Sans Serif"/>
              </a:rPr>
              <a:t>объёмом</a:t>
            </a:r>
            <a:r>
              <a:rPr sz="1400" spc="18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2</a:t>
            </a:r>
            <a:r>
              <a:rPr sz="1400" spc="18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литра,</a:t>
            </a:r>
            <a:r>
              <a:rPr sz="1400" spc="18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налил</a:t>
            </a:r>
            <a:r>
              <a:rPr sz="1400" spc="18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18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нее</a:t>
            </a:r>
            <a:r>
              <a:rPr sz="1400" spc="185" dirty="0">
                <a:latin typeface="Microsoft Sans Serif"/>
                <a:cs typeface="Microsoft Sans Serif"/>
              </a:rPr>
              <a:t> </a:t>
            </a:r>
            <a:r>
              <a:rPr sz="1400" spc="-50" dirty="0">
                <a:latin typeface="Microsoft Sans Serif"/>
                <a:cs typeface="Microsoft Sans Serif"/>
              </a:rPr>
              <a:t>1 </a:t>
            </a:r>
            <a:r>
              <a:rPr sz="1400" dirty="0">
                <a:latin typeface="Microsoft Sans Serif"/>
                <a:cs typeface="Microsoft Sans Serif"/>
              </a:rPr>
              <a:t>литр</a:t>
            </a:r>
            <a:r>
              <a:rPr sz="1400" spc="215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холодной</a:t>
            </a:r>
            <a:r>
              <a:rPr sz="1400" spc="220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воды.</a:t>
            </a:r>
            <a:r>
              <a:rPr sz="1400" spc="220" dirty="0">
                <a:latin typeface="Microsoft Sans Serif"/>
                <a:cs typeface="Microsoft Sans Serif"/>
              </a:rPr>
              <a:t>  </a:t>
            </a:r>
            <a:r>
              <a:rPr sz="1400" spc="-10" dirty="0">
                <a:latin typeface="Microsoft Sans Serif"/>
                <a:cs typeface="Microsoft Sans Serif"/>
              </a:rPr>
              <a:t>Мальчик </a:t>
            </a:r>
            <a:r>
              <a:rPr sz="1400" dirty="0">
                <a:latin typeface="Microsoft Sans Serif"/>
                <a:cs typeface="Microsoft Sans Serif"/>
              </a:rPr>
              <a:t>закрыл</a:t>
            </a:r>
            <a:r>
              <a:rPr sz="1400" spc="400" dirty="0">
                <a:latin typeface="Microsoft Sans Serif"/>
                <a:cs typeface="Microsoft Sans Serif"/>
              </a:rPr>
              <a:t>   </a:t>
            </a:r>
            <a:r>
              <a:rPr sz="1400" dirty="0">
                <a:latin typeface="Microsoft Sans Serif"/>
                <a:cs typeface="Microsoft Sans Serif"/>
              </a:rPr>
              <a:t>банку</a:t>
            </a:r>
            <a:r>
              <a:rPr sz="1400" spc="409" dirty="0">
                <a:latin typeface="Microsoft Sans Serif"/>
                <a:cs typeface="Microsoft Sans Serif"/>
              </a:rPr>
              <a:t>   </a:t>
            </a:r>
            <a:r>
              <a:rPr sz="1400" dirty="0">
                <a:latin typeface="Microsoft Sans Serif"/>
                <a:cs typeface="Microsoft Sans Serif"/>
              </a:rPr>
              <a:t>крышкой</a:t>
            </a:r>
            <a:r>
              <a:rPr sz="1400" spc="409" dirty="0">
                <a:latin typeface="Microsoft Sans Serif"/>
                <a:cs typeface="Microsoft Sans Serif"/>
              </a:rPr>
              <a:t>   </a:t>
            </a:r>
            <a:r>
              <a:rPr sz="1400" spc="-50" dirty="0">
                <a:latin typeface="Microsoft Sans Serif"/>
                <a:cs typeface="Microsoft Sans Serif"/>
              </a:rPr>
              <a:t>и </a:t>
            </a:r>
            <a:r>
              <a:rPr sz="1400" dirty="0">
                <a:latin typeface="Microsoft Sans Serif"/>
                <a:cs typeface="Microsoft Sans Serif"/>
              </a:rPr>
              <a:t>поставил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тень.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393462" y="4649662"/>
            <a:ext cx="3009900" cy="1487170"/>
            <a:chOff x="4393462" y="4649662"/>
            <a:chExt cx="3009900" cy="1487170"/>
          </a:xfrm>
        </p:grpSpPr>
        <p:sp>
          <p:nvSpPr>
            <p:cNvPr id="14" name="object 14"/>
            <p:cNvSpPr/>
            <p:nvPr/>
          </p:nvSpPr>
          <p:spPr>
            <a:xfrm>
              <a:off x="4398224" y="4654424"/>
              <a:ext cx="3000375" cy="1477645"/>
            </a:xfrm>
            <a:custGeom>
              <a:avLst/>
              <a:gdLst/>
              <a:ahLst/>
              <a:cxnLst/>
              <a:rect l="l" t="t" r="r" b="b"/>
              <a:pathLst>
                <a:path w="3000375" h="1477645">
                  <a:moveTo>
                    <a:pt x="2999999" y="1477499"/>
                  </a:moveTo>
                  <a:lnTo>
                    <a:pt x="0" y="1477499"/>
                  </a:lnTo>
                  <a:lnTo>
                    <a:pt x="0" y="0"/>
                  </a:lnTo>
                  <a:lnTo>
                    <a:pt x="2999999" y="0"/>
                  </a:lnTo>
                  <a:lnTo>
                    <a:pt x="2999999" y="14774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398224" y="4654424"/>
              <a:ext cx="3000375" cy="1477645"/>
            </a:xfrm>
            <a:custGeom>
              <a:avLst/>
              <a:gdLst/>
              <a:ahLst/>
              <a:cxnLst/>
              <a:rect l="l" t="t" r="r" b="b"/>
              <a:pathLst>
                <a:path w="3000375" h="1477645">
                  <a:moveTo>
                    <a:pt x="0" y="0"/>
                  </a:moveTo>
                  <a:lnTo>
                    <a:pt x="2999999" y="0"/>
                  </a:lnTo>
                  <a:lnTo>
                    <a:pt x="2999999" y="1477499"/>
                  </a:lnTo>
                  <a:lnTo>
                    <a:pt x="0" y="1477499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197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4471250" y="4720338"/>
            <a:ext cx="284416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1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жаркий</a:t>
            </a:r>
            <a:r>
              <a:rPr sz="1400" spc="1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солнечный</a:t>
            </a:r>
            <a:r>
              <a:rPr sz="1400" spc="1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день</a:t>
            </a:r>
            <a:r>
              <a:rPr sz="1400" spc="12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Данил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71250" y="4933698"/>
            <a:ext cx="284416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35330" algn="l"/>
                <a:tab pos="2367280" algn="l"/>
              </a:tabLst>
            </a:pPr>
            <a:r>
              <a:rPr sz="1400" spc="-20" dirty="0">
                <a:latin typeface="Microsoft Sans Serif"/>
                <a:cs typeface="Microsoft Sans Serif"/>
              </a:rPr>
              <a:t>взял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металлическую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20" dirty="0">
                <a:latin typeface="Microsoft Sans Serif"/>
                <a:cs typeface="Microsoft Sans Serif"/>
              </a:rPr>
              <a:t>банку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471250" y="5147057"/>
            <a:ext cx="284670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Microsoft Sans Serif"/>
                <a:cs typeface="Microsoft Sans Serif"/>
              </a:rPr>
              <a:t>объёмом</a:t>
            </a:r>
            <a:r>
              <a:rPr sz="1400" spc="18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2</a:t>
            </a:r>
            <a:r>
              <a:rPr sz="1400" spc="18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литра,</a:t>
            </a:r>
            <a:r>
              <a:rPr sz="1400" spc="18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налил</a:t>
            </a:r>
            <a:r>
              <a:rPr sz="1400" spc="18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18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нее</a:t>
            </a:r>
            <a:r>
              <a:rPr sz="1400" spc="185" dirty="0">
                <a:latin typeface="Microsoft Sans Serif"/>
                <a:cs typeface="Microsoft Sans Serif"/>
              </a:rPr>
              <a:t> </a:t>
            </a:r>
            <a:r>
              <a:rPr sz="1400" spc="-50" dirty="0">
                <a:latin typeface="Microsoft Sans Serif"/>
                <a:cs typeface="Microsoft Sans Serif"/>
              </a:rPr>
              <a:t>1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471250" y="5360418"/>
            <a:ext cx="6140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spc="-20" dirty="0">
                <a:latin typeface="Microsoft Sans Serif"/>
                <a:cs typeface="Microsoft Sans Serif"/>
              </a:rPr>
              <a:t>литр </a:t>
            </a:r>
            <a:r>
              <a:rPr sz="1400" spc="-35" dirty="0">
                <a:latin typeface="Microsoft Sans Serif"/>
                <a:cs typeface="Microsoft Sans Serif"/>
              </a:rPr>
              <a:t>закрыл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081040" y="5360418"/>
            <a:ext cx="224282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7975" marR="5080" indent="-295910">
              <a:lnSpc>
                <a:spcPct val="100000"/>
              </a:lnSpc>
              <a:spcBef>
                <a:spcPts val="100"/>
              </a:spcBef>
              <a:tabLst>
                <a:tab pos="816610" algn="l"/>
                <a:tab pos="1088390" algn="l"/>
                <a:tab pos="1511300" algn="l"/>
                <a:tab pos="2130425" algn="l"/>
              </a:tabLst>
            </a:pPr>
            <a:r>
              <a:rPr sz="1400" spc="-10" dirty="0">
                <a:latin typeface="Microsoft Sans Serif"/>
                <a:cs typeface="Microsoft Sans Serif"/>
              </a:rPr>
              <a:t>теплой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20" dirty="0">
                <a:latin typeface="Microsoft Sans Serif"/>
                <a:cs typeface="Microsoft Sans Serif"/>
              </a:rPr>
              <a:t>воды.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20" dirty="0">
                <a:latin typeface="Microsoft Sans Serif"/>
                <a:cs typeface="Microsoft Sans Serif"/>
              </a:rPr>
              <a:t>Мальчик </a:t>
            </a:r>
            <a:r>
              <a:rPr sz="1400" spc="-10" dirty="0">
                <a:latin typeface="Microsoft Sans Serif"/>
                <a:cs typeface="Microsoft Sans Serif"/>
              </a:rPr>
              <a:t>банку</a:t>
            </a:r>
            <a:r>
              <a:rPr sz="1400" dirty="0">
                <a:latin typeface="Microsoft Sans Serif"/>
                <a:cs typeface="Microsoft Sans Serif"/>
              </a:rPr>
              <a:t>		</a:t>
            </a:r>
            <a:r>
              <a:rPr sz="1400" spc="-10" dirty="0">
                <a:latin typeface="Microsoft Sans Serif"/>
                <a:cs typeface="Microsoft Sans Serif"/>
              </a:rPr>
              <a:t>крышкой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50" dirty="0">
                <a:latin typeface="Microsoft Sans Serif"/>
                <a:cs typeface="Microsoft Sans Serif"/>
              </a:rPr>
              <a:t>и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471250" y="5787137"/>
            <a:ext cx="196659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Microsoft Sans Serif"/>
                <a:cs typeface="Microsoft Sans Serif"/>
              </a:rPr>
              <a:t>поставил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на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солнышко.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572162" y="4775412"/>
            <a:ext cx="3009900" cy="1487170"/>
            <a:chOff x="572162" y="4775412"/>
            <a:chExt cx="3009900" cy="1487170"/>
          </a:xfrm>
        </p:grpSpPr>
        <p:sp>
          <p:nvSpPr>
            <p:cNvPr id="23" name="object 23"/>
            <p:cNvSpPr/>
            <p:nvPr/>
          </p:nvSpPr>
          <p:spPr>
            <a:xfrm>
              <a:off x="576925" y="4780174"/>
              <a:ext cx="3000375" cy="1477645"/>
            </a:xfrm>
            <a:custGeom>
              <a:avLst/>
              <a:gdLst/>
              <a:ahLst/>
              <a:cxnLst/>
              <a:rect l="l" t="t" r="r" b="b"/>
              <a:pathLst>
                <a:path w="3000375" h="1477645">
                  <a:moveTo>
                    <a:pt x="2999999" y="1477499"/>
                  </a:moveTo>
                  <a:lnTo>
                    <a:pt x="0" y="1477499"/>
                  </a:lnTo>
                  <a:lnTo>
                    <a:pt x="0" y="0"/>
                  </a:lnTo>
                  <a:lnTo>
                    <a:pt x="2999999" y="0"/>
                  </a:lnTo>
                  <a:lnTo>
                    <a:pt x="2999999" y="14774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76925" y="4780174"/>
              <a:ext cx="3000375" cy="1477645"/>
            </a:xfrm>
            <a:custGeom>
              <a:avLst/>
              <a:gdLst/>
              <a:ahLst/>
              <a:cxnLst/>
              <a:rect l="l" t="t" r="r" b="b"/>
              <a:pathLst>
                <a:path w="3000375" h="1477645">
                  <a:moveTo>
                    <a:pt x="0" y="0"/>
                  </a:moveTo>
                  <a:lnTo>
                    <a:pt x="2999999" y="0"/>
                  </a:lnTo>
                  <a:lnTo>
                    <a:pt x="2999999" y="1477499"/>
                  </a:lnTo>
                  <a:lnTo>
                    <a:pt x="0" y="1477499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197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649950" y="4846088"/>
            <a:ext cx="2856865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95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пасмурный</a:t>
            </a:r>
            <a:r>
              <a:rPr sz="1400" spc="95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прохладный</a:t>
            </a:r>
            <a:r>
              <a:rPr sz="1400" spc="100" dirty="0">
                <a:latin typeface="Microsoft Sans Serif"/>
                <a:cs typeface="Microsoft Sans Serif"/>
              </a:rPr>
              <a:t>  </a:t>
            </a:r>
            <a:r>
              <a:rPr sz="1400" spc="-20" dirty="0">
                <a:latin typeface="Microsoft Sans Serif"/>
                <a:cs typeface="Microsoft Sans Serif"/>
              </a:rPr>
              <a:t>день </a:t>
            </a:r>
            <a:r>
              <a:rPr sz="1400" dirty="0">
                <a:latin typeface="Microsoft Sans Serif"/>
                <a:cs typeface="Microsoft Sans Serif"/>
              </a:rPr>
              <a:t>Максим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взял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керамическую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банку </a:t>
            </a:r>
            <a:r>
              <a:rPr sz="1400" dirty="0">
                <a:latin typeface="Microsoft Sans Serif"/>
                <a:cs typeface="Microsoft Sans Serif"/>
              </a:rPr>
              <a:t>объёмом</a:t>
            </a:r>
            <a:r>
              <a:rPr sz="1400" spc="18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2</a:t>
            </a:r>
            <a:r>
              <a:rPr sz="1400" spc="18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литра,</a:t>
            </a:r>
            <a:r>
              <a:rPr sz="1400" spc="18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налил</a:t>
            </a:r>
            <a:r>
              <a:rPr sz="1400" spc="18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18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нее</a:t>
            </a:r>
            <a:r>
              <a:rPr sz="1400" spc="185" dirty="0">
                <a:latin typeface="Microsoft Sans Serif"/>
                <a:cs typeface="Microsoft Sans Serif"/>
              </a:rPr>
              <a:t> </a:t>
            </a:r>
            <a:r>
              <a:rPr sz="1400" spc="-50" dirty="0">
                <a:latin typeface="Microsoft Sans Serif"/>
                <a:cs typeface="Microsoft Sans Serif"/>
              </a:rPr>
              <a:t>1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49950" y="5486168"/>
            <a:ext cx="283019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1815" algn="l"/>
                <a:tab pos="1489710" algn="l"/>
                <a:tab pos="2113915" algn="l"/>
              </a:tabLst>
            </a:pPr>
            <a:r>
              <a:rPr sz="1400" spc="-20" dirty="0">
                <a:latin typeface="Microsoft Sans Serif"/>
                <a:cs typeface="Microsoft Sans Serif"/>
              </a:rPr>
              <a:t>литр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холодной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20" dirty="0">
                <a:latin typeface="Microsoft Sans Serif"/>
                <a:cs typeface="Microsoft Sans Serif"/>
              </a:rPr>
              <a:t>воды.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25" dirty="0">
                <a:latin typeface="Microsoft Sans Serif"/>
                <a:cs typeface="Microsoft Sans Serif"/>
              </a:rPr>
              <a:t>Мальчик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49950" y="5699528"/>
            <a:ext cx="28530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17575" algn="l"/>
                <a:tab pos="1698625" algn="l"/>
                <a:tab pos="2740025" algn="l"/>
              </a:tabLst>
            </a:pPr>
            <a:r>
              <a:rPr sz="1400" spc="-10" dirty="0">
                <a:latin typeface="Microsoft Sans Serif"/>
                <a:cs typeface="Microsoft Sans Serif"/>
              </a:rPr>
              <a:t>закрыл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20" dirty="0">
                <a:latin typeface="Microsoft Sans Serif"/>
                <a:cs typeface="Microsoft Sans Serif"/>
              </a:rPr>
              <a:t>банку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крышкой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50" dirty="0">
                <a:latin typeface="Microsoft Sans Serif"/>
                <a:cs typeface="Microsoft Sans Serif"/>
              </a:rPr>
              <a:t>и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49950" y="5912887"/>
            <a:ext cx="159131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Microsoft Sans Serif"/>
                <a:cs typeface="Microsoft Sans Serif"/>
              </a:rPr>
              <a:t>поставил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на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улицу.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29" name="object 29" descr="$PPTXTitle"/>
          <p:cNvSpPr txBox="1">
            <a:spLocks noGrp="1"/>
          </p:cNvSpPr>
          <p:nvPr>
            <p:ph type="title"/>
          </p:nvPr>
        </p:nvSpPr>
        <p:spPr>
          <a:xfrm>
            <a:off x="3505200" y="228600"/>
            <a:ext cx="2370455" cy="726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pc="520" dirty="0"/>
              <a:t>Опыты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786880"/>
            <a:chOff x="0" y="0"/>
            <a:chExt cx="9144000" cy="67868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78634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565149" y="505350"/>
              <a:ext cx="3000375" cy="1477645"/>
            </a:xfrm>
            <a:custGeom>
              <a:avLst/>
              <a:gdLst/>
              <a:ahLst/>
              <a:cxnLst/>
              <a:rect l="l" t="t" r="r" b="b"/>
              <a:pathLst>
                <a:path w="3000375" h="1477645">
                  <a:moveTo>
                    <a:pt x="0" y="0"/>
                  </a:moveTo>
                  <a:lnTo>
                    <a:pt x="2999999" y="0"/>
                  </a:lnTo>
                  <a:lnTo>
                    <a:pt x="2999999" y="1477499"/>
                  </a:lnTo>
                  <a:lnTo>
                    <a:pt x="0" y="1477499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197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650874" y="571263"/>
            <a:ext cx="28321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390525" algn="l"/>
                <a:tab pos="1255395" algn="l"/>
                <a:tab pos="2426335" algn="l"/>
              </a:tabLst>
            </a:pPr>
            <a:r>
              <a:rPr sz="1400" spc="-50" dirty="0">
                <a:latin typeface="Microsoft Sans Serif"/>
                <a:cs typeface="Microsoft Sans Serif"/>
              </a:rPr>
              <a:t>В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жаркий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солнечный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20" dirty="0">
                <a:latin typeface="Microsoft Sans Serif"/>
                <a:cs typeface="Microsoft Sans Serif"/>
              </a:rPr>
              <a:t>день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650874" y="804435"/>
            <a:ext cx="2307590" cy="1066800"/>
            <a:chOff x="5650874" y="804435"/>
            <a:chExt cx="2307590" cy="1066800"/>
          </a:xfrm>
        </p:grpSpPr>
        <p:sp>
          <p:nvSpPr>
            <p:cNvPr id="7" name="object 7"/>
            <p:cNvSpPr/>
            <p:nvPr/>
          </p:nvSpPr>
          <p:spPr>
            <a:xfrm>
              <a:off x="6778649" y="804435"/>
              <a:ext cx="1179830" cy="213360"/>
            </a:xfrm>
            <a:custGeom>
              <a:avLst/>
              <a:gdLst/>
              <a:ahLst/>
              <a:cxnLst/>
              <a:rect l="l" t="t" r="r" b="b"/>
              <a:pathLst>
                <a:path w="1179829" h="213359">
                  <a:moveTo>
                    <a:pt x="1179786" y="213359"/>
                  </a:moveTo>
                  <a:lnTo>
                    <a:pt x="0" y="213359"/>
                  </a:lnTo>
                  <a:lnTo>
                    <a:pt x="0" y="0"/>
                  </a:lnTo>
                  <a:lnTo>
                    <a:pt x="1179786" y="0"/>
                  </a:lnTo>
                  <a:lnTo>
                    <a:pt x="1179786" y="213359"/>
                  </a:lnTo>
                  <a:close/>
                </a:path>
              </a:pathLst>
            </a:custGeom>
            <a:solidFill>
              <a:srgbClr val="FF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650865" y="1017803"/>
              <a:ext cx="1891664" cy="853440"/>
            </a:xfrm>
            <a:custGeom>
              <a:avLst/>
              <a:gdLst/>
              <a:ahLst/>
              <a:cxnLst/>
              <a:rect l="l" t="t" r="r" b="b"/>
              <a:pathLst>
                <a:path w="1891665" h="853439">
                  <a:moveTo>
                    <a:pt x="1866049" y="213360"/>
                  </a:moveTo>
                  <a:lnTo>
                    <a:pt x="1479283" y="213360"/>
                  </a:lnTo>
                  <a:lnTo>
                    <a:pt x="1479283" y="0"/>
                  </a:lnTo>
                  <a:lnTo>
                    <a:pt x="0" y="0"/>
                  </a:lnTo>
                  <a:lnTo>
                    <a:pt x="0" y="213360"/>
                  </a:lnTo>
                  <a:lnTo>
                    <a:pt x="0" y="426720"/>
                  </a:lnTo>
                  <a:lnTo>
                    <a:pt x="1866049" y="426720"/>
                  </a:lnTo>
                  <a:lnTo>
                    <a:pt x="1866049" y="213360"/>
                  </a:lnTo>
                  <a:close/>
                </a:path>
                <a:path w="1891665" h="853439">
                  <a:moveTo>
                    <a:pt x="1891626" y="640080"/>
                  </a:moveTo>
                  <a:lnTo>
                    <a:pt x="1055192" y="640080"/>
                  </a:lnTo>
                  <a:lnTo>
                    <a:pt x="1055192" y="853440"/>
                  </a:lnTo>
                  <a:lnTo>
                    <a:pt x="1891626" y="853440"/>
                  </a:lnTo>
                  <a:lnTo>
                    <a:pt x="1891626" y="640080"/>
                  </a:lnTo>
                  <a:close/>
                </a:path>
              </a:pathLst>
            </a:custGeom>
            <a:solidFill>
              <a:srgbClr val="78B66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8374692" y="1017794"/>
            <a:ext cx="111760" cy="213360"/>
          </a:xfrm>
          <a:prstGeom prst="rect">
            <a:avLst/>
          </a:prstGeom>
          <a:solidFill>
            <a:srgbClr val="78B663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625"/>
              </a:lnSpc>
            </a:pPr>
            <a:r>
              <a:rPr sz="1400" spc="-50" dirty="0">
                <a:latin typeface="Microsoft Sans Serif"/>
                <a:cs typeface="Microsoft Sans Serif"/>
              </a:rPr>
              <a:t>1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50874" y="784623"/>
            <a:ext cx="2840990" cy="109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  <a:tabLst>
                <a:tab pos="523240" algn="l"/>
                <a:tab pos="904875" algn="l"/>
                <a:tab pos="1446530" algn="l"/>
                <a:tab pos="1685925" algn="l"/>
                <a:tab pos="2055495" algn="l"/>
                <a:tab pos="2727325" algn="l"/>
              </a:tabLst>
            </a:pPr>
            <a:r>
              <a:rPr sz="1400" dirty="0">
                <a:latin typeface="Microsoft Sans Serif"/>
                <a:cs typeface="Microsoft Sans Serif"/>
              </a:rPr>
              <a:t>Максим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взял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керамическую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банку </a:t>
            </a:r>
            <a:r>
              <a:rPr sz="1400" dirty="0">
                <a:latin typeface="Microsoft Sans Serif"/>
                <a:cs typeface="Microsoft Sans Serif"/>
              </a:rPr>
              <a:t>объёмом</a:t>
            </a:r>
            <a:r>
              <a:rPr sz="1400" spc="17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2</a:t>
            </a:r>
            <a:r>
              <a:rPr sz="1400" spc="18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литра,</a:t>
            </a:r>
            <a:r>
              <a:rPr sz="1400" spc="18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налил</a:t>
            </a:r>
            <a:r>
              <a:rPr sz="1400" spc="18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180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нее </a:t>
            </a:r>
            <a:r>
              <a:rPr sz="1400" spc="-20" dirty="0">
                <a:latin typeface="Microsoft Sans Serif"/>
                <a:cs typeface="Microsoft Sans Serif"/>
              </a:rPr>
              <a:t>литр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холодной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20" dirty="0">
                <a:latin typeface="Microsoft Sans Serif"/>
                <a:cs typeface="Microsoft Sans Serif"/>
              </a:rPr>
              <a:t>воды.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Мальчик закрыл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20" dirty="0">
                <a:latin typeface="Microsoft Sans Serif"/>
                <a:cs typeface="Microsoft Sans Serif"/>
              </a:rPr>
              <a:t>банку</a:t>
            </a:r>
            <a:r>
              <a:rPr sz="1400" dirty="0">
                <a:latin typeface="Microsoft Sans Serif"/>
                <a:cs typeface="Microsoft Sans Serif"/>
              </a:rPr>
              <a:t>		</a:t>
            </a:r>
            <a:r>
              <a:rPr sz="1400" spc="-10" dirty="0">
                <a:latin typeface="Microsoft Sans Serif"/>
                <a:cs typeface="Microsoft Sans Serif"/>
              </a:rPr>
              <a:t>крышкой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50" dirty="0">
                <a:latin typeface="Microsoft Sans Serif"/>
                <a:cs typeface="Microsoft Sans Serif"/>
              </a:rPr>
              <a:t>и </a:t>
            </a:r>
            <a:r>
              <a:rPr sz="1400" dirty="0">
                <a:latin typeface="Microsoft Sans Serif"/>
                <a:cs typeface="Microsoft Sans Serif"/>
              </a:rPr>
              <a:t>поставил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на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солнышко.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65837" y="220737"/>
            <a:ext cx="2687955" cy="1718310"/>
            <a:chOff x="265837" y="220737"/>
            <a:chExt cx="2687955" cy="1718310"/>
          </a:xfrm>
        </p:grpSpPr>
        <p:sp>
          <p:nvSpPr>
            <p:cNvPr id="12" name="object 12"/>
            <p:cNvSpPr/>
            <p:nvPr/>
          </p:nvSpPr>
          <p:spPr>
            <a:xfrm>
              <a:off x="270600" y="225499"/>
              <a:ext cx="2526030" cy="1556385"/>
            </a:xfrm>
            <a:custGeom>
              <a:avLst/>
              <a:gdLst/>
              <a:ahLst/>
              <a:cxnLst/>
              <a:rect l="l" t="t" r="r" b="b"/>
              <a:pathLst>
                <a:path w="2526030" h="1556385">
                  <a:moveTo>
                    <a:pt x="2525699" y="1556099"/>
                  </a:moveTo>
                  <a:lnTo>
                    <a:pt x="0" y="1556099"/>
                  </a:lnTo>
                  <a:lnTo>
                    <a:pt x="0" y="0"/>
                  </a:lnTo>
                  <a:lnTo>
                    <a:pt x="2525699" y="0"/>
                  </a:lnTo>
                  <a:lnTo>
                    <a:pt x="2525699" y="15560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70600" y="225499"/>
              <a:ext cx="2526030" cy="1556385"/>
            </a:xfrm>
            <a:custGeom>
              <a:avLst/>
              <a:gdLst/>
              <a:ahLst/>
              <a:cxnLst/>
              <a:rect l="l" t="t" r="r" b="b"/>
              <a:pathLst>
                <a:path w="2526030" h="1556385">
                  <a:moveTo>
                    <a:pt x="0" y="0"/>
                  </a:moveTo>
                  <a:lnTo>
                    <a:pt x="2525699" y="0"/>
                  </a:lnTo>
                  <a:lnTo>
                    <a:pt x="2525699" y="1556099"/>
                  </a:lnTo>
                  <a:lnTo>
                    <a:pt x="0" y="1556099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23000" y="377899"/>
              <a:ext cx="2526030" cy="1556385"/>
            </a:xfrm>
            <a:custGeom>
              <a:avLst/>
              <a:gdLst/>
              <a:ahLst/>
              <a:cxnLst/>
              <a:rect l="l" t="t" r="r" b="b"/>
              <a:pathLst>
                <a:path w="2526030" h="1556385">
                  <a:moveTo>
                    <a:pt x="2525699" y="1556099"/>
                  </a:moveTo>
                  <a:lnTo>
                    <a:pt x="0" y="1556099"/>
                  </a:lnTo>
                  <a:lnTo>
                    <a:pt x="0" y="0"/>
                  </a:lnTo>
                  <a:lnTo>
                    <a:pt x="2525699" y="0"/>
                  </a:lnTo>
                  <a:lnTo>
                    <a:pt x="2525699" y="15560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23000" y="377899"/>
              <a:ext cx="2526030" cy="1556385"/>
            </a:xfrm>
            <a:custGeom>
              <a:avLst/>
              <a:gdLst/>
              <a:ahLst/>
              <a:cxnLst/>
              <a:rect l="l" t="t" r="r" b="b"/>
              <a:pathLst>
                <a:path w="2526030" h="1556385">
                  <a:moveTo>
                    <a:pt x="0" y="0"/>
                  </a:moveTo>
                  <a:lnTo>
                    <a:pt x="2525699" y="0"/>
                  </a:lnTo>
                  <a:lnTo>
                    <a:pt x="2525699" y="1556099"/>
                  </a:lnTo>
                  <a:lnTo>
                    <a:pt x="0" y="1556099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368354" y="912135"/>
              <a:ext cx="1282700" cy="213360"/>
            </a:xfrm>
            <a:custGeom>
              <a:avLst/>
              <a:gdLst/>
              <a:ahLst/>
              <a:cxnLst/>
              <a:rect l="l" t="t" r="r" b="b"/>
              <a:pathLst>
                <a:path w="1282700" h="213359">
                  <a:moveTo>
                    <a:pt x="1282079" y="213359"/>
                  </a:moveTo>
                  <a:lnTo>
                    <a:pt x="0" y="213359"/>
                  </a:lnTo>
                  <a:lnTo>
                    <a:pt x="0" y="0"/>
                  </a:lnTo>
                  <a:lnTo>
                    <a:pt x="1282079" y="0"/>
                  </a:lnTo>
                  <a:lnTo>
                    <a:pt x="1282079" y="213359"/>
                  </a:lnTo>
                  <a:close/>
                </a:path>
              </a:pathLst>
            </a:custGeom>
            <a:solidFill>
              <a:srgbClr val="FF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69340" y="1125499"/>
              <a:ext cx="1759585" cy="640080"/>
            </a:xfrm>
            <a:custGeom>
              <a:avLst/>
              <a:gdLst/>
              <a:ahLst/>
              <a:cxnLst/>
              <a:rect l="l" t="t" r="r" b="b"/>
              <a:pathLst>
                <a:path w="1759585" h="640080">
                  <a:moveTo>
                    <a:pt x="1759572" y="213360"/>
                  </a:moveTo>
                  <a:lnTo>
                    <a:pt x="1479283" y="213360"/>
                  </a:lnTo>
                  <a:lnTo>
                    <a:pt x="1479283" y="0"/>
                  </a:lnTo>
                  <a:lnTo>
                    <a:pt x="0" y="0"/>
                  </a:lnTo>
                  <a:lnTo>
                    <a:pt x="0" y="213360"/>
                  </a:lnTo>
                  <a:lnTo>
                    <a:pt x="0" y="426720"/>
                  </a:lnTo>
                  <a:lnTo>
                    <a:pt x="758964" y="426720"/>
                  </a:lnTo>
                  <a:lnTo>
                    <a:pt x="758964" y="640080"/>
                  </a:lnTo>
                  <a:lnTo>
                    <a:pt x="1595399" y="640080"/>
                  </a:lnTo>
                  <a:lnTo>
                    <a:pt x="1595399" y="426720"/>
                  </a:lnTo>
                  <a:lnTo>
                    <a:pt x="1759572" y="426720"/>
                  </a:lnTo>
                  <a:lnTo>
                    <a:pt x="1759572" y="213360"/>
                  </a:lnTo>
                  <a:close/>
                </a:path>
              </a:pathLst>
            </a:custGeom>
            <a:solidFill>
              <a:srgbClr val="78B66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3393167" y="1125494"/>
            <a:ext cx="111760" cy="213360"/>
          </a:xfrm>
          <a:prstGeom prst="rect">
            <a:avLst/>
          </a:prstGeom>
          <a:solidFill>
            <a:srgbClr val="78B663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625"/>
              </a:lnSpc>
            </a:pPr>
            <a:r>
              <a:rPr sz="1400" spc="-50" dirty="0">
                <a:latin typeface="Microsoft Sans Serif"/>
                <a:cs typeface="Microsoft Sans Serif"/>
              </a:rPr>
              <a:t>1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83624" y="613049"/>
            <a:ext cx="3000375" cy="1262380"/>
          </a:xfrm>
          <a:prstGeom prst="rect">
            <a:avLst/>
          </a:prstGeom>
          <a:ln w="9524">
            <a:solidFill>
              <a:srgbClr val="197500"/>
            </a:solidFill>
          </a:ln>
        </p:spPr>
        <p:txBody>
          <a:bodyPr vert="horz" wrap="square" lIns="0" tIns="78740" rIns="0" bIns="0" rtlCol="0">
            <a:spAutoFit/>
          </a:bodyPr>
          <a:lstStyle/>
          <a:p>
            <a:pPr marL="85725" marR="88900">
              <a:lnSpc>
                <a:spcPct val="100000"/>
              </a:lnSpc>
              <a:spcBef>
                <a:spcPts val="620"/>
              </a:spcBef>
              <a:tabLst>
                <a:tab pos="784225" algn="l"/>
                <a:tab pos="2391410" algn="l"/>
              </a:tabLst>
            </a:pP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17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жаркий</a:t>
            </a:r>
            <a:r>
              <a:rPr sz="1400" spc="17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солнечный</a:t>
            </a:r>
            <a:r>
              <a:rPr sz="1400" spc="17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день</a:t>
            </a:r>
            <a:r>
              <a:rPr sz="1400" spc="17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Антон взял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металлическую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20" dirty="0">
                <a:latin typeface="Microsoft Sans Serif"/>
                <a:cs typeface="Microsoft Sans Serif"/>
              </a:rPr>
              <a:t>банку </a:t>
            </a:r>
            <a:r>
              <a:rPr sz="1400" dirty="0">
                <a:latin typeface="Microsoft Sans Serif"/>
                <a:cs typeface="Microsoft Sans Serif"/>
              </a:rPr>
              <a:t>объёмом</a:t>
            </a:r>
            <a:r>
              <a:rPr sz="1400" spc="17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2</a:t>
            </a:r>
            <a:r>
              <a:rPr sz="1400" spc="18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литра,</a:t>
            </a:r>
            <a:r>
              <a:rPr sz="1400" spc="18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налил</a:t>
            </a:r>
            <a:r>
              <a:rPr sz="1400" spc="18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180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нее </a:t>
            </a:r>
            <a:r>
              <a:rPr sz="1400" dirty="0">
                <a:latin typeface="Microsoft Sans Serif"/>
                <a:cs typeface="Microsoft Sans Serif"/>
              </a:rPr>
              <a:t>литр</a:t>
            </a:r>
            <a:r>
              <a:rPr sz="1400" spc="27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холодной</a:t>
            </a:r>
            <a:r>
              <a:rPr sz="1400" spc="28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воды</a:t>
            </a:r>
            <a:r>
              <a:rPr sz="1400" spc="27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28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поставил банку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на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солнышко.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645749" y="225499"/>
            <a:ext cx="5198745" cy="4384675"/>
            <a:chOff x="645749" y="225499"/>
            <a:chExt cx="5198745" cy="4384675"/>
          </a:xfrm>
        </p:grpSpPr>
        <p:sp>
          <p:nvSpPr>
            <p:cNvPr id="21" name="object 21"/>
            <p:cNvSpPr/>
            <p:nvPr/>
          </p:nvSpPr>
          <p:spPr>
            <a:xfrm>
              <a:off x="655274" y="4061799"/>
              <a:ext cx="3282315" cy="539115"/>
            </a:xfrm>
            <a:custGeom>
              <a:avLst/>
              <a:gdLst/>
              <a:ahLst/>
              <a:cxnLst/>
              <a:rect l="l" t="t" r="r" b="b"/>
              <a:pathLst>
                <a:path w="3282315" h="539114">
                  <a:moveTo>
                    <a:pt x="0" y="0"/>
                  </a:moveTo>
                  <a:lnTo>
                    <a:pt x="3281699" y="0"/>
                  </a:lnTo>
                  <a:lnTo>
                    <a:pt x="3281699" y="538799"/>
                  </a:lnTo>
                  <a:lnTo>
                    <a:pt x="0" y="538799"/>
                  </a:lnTo>
                  <a:lnTo>
                    <a:pt x="0" y="0"/>
                  </a:lnTo>
                  <a:close/>
                </a:path>
              </a:pathLst>
            </a:custGeom>
            <a:ln w="19049">
              <a:solidFill>
                <a:srgbClr val="197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74625" y="225499"/>
              <a:ext cx="1012199" cy="101219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50300" y="921800"/>
              <a:ext cx="1012199" cy="1012199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655274" y="2259149"/>
              <a:ext cx="5179695" cy="1477645"/>
            </a:xfrm>
            <a:custGeom>
              <a:avLst/>
              <a:gdLst/>
              <a:ahLst/>
              <a:cxnLst/>
              <a:rect l="l" t="t" r="r" b="b"/>
              <a:pathLst>
                <a:path w="5179695" h="1477645">
                  <a:moveTo>
                    <a:pt x="0" y="0"/>
                  </a:moveTo>
                  <a:lnTo>
                    <a:pt x="5179199" y="0"/>
                  </a:lnTo>
                  <a:lnTo>
                    <a:pt x="5179199" y="1477499"/>
                  </a:lnTo>
                  <a:lnTo>
                    <a:pt x="0" y="1477499"/>
                  </a:lnTo>
                  <a:lnTo>
                    <a:pt x="0" y="0"/>
                  </a:lnTo>
                  <a:close/>
                </a:path>
              </a:pathLst>
            </a:custGeom>
            <a:ln w="19049">
              <a:solidFill>
                <a:srgbClr val="197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728299" y="2325063"/>
            <a:ext cx="4860290" cy="2182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15443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Погода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на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улице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одинаковая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/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различная </a:t>
            </a:r>
            <a:r>
              <a:rPr sz="1400" b="1" dirty="0">
                <a:latin typeface="Arial"/>
                <a:cs typeface="Arial"/>
              </a:rPr>
              <a:t>Материал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банки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одинаковое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/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различное </a:t>
            </a:r>
            <a:r>
              <a:rPr sz="1400" b="1" dirty="0">
                <a:latin typeface="Arial"/>
                <a:cs typeface="Arial"/>
              </a:rPr>
              <a:t>Объём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банки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одинаковый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/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различный </a:t>
            </a:r>
            <a:r>
              <a:rPr sz="1400" b="1" dirty="0">
                <a:latin typeface="Arial"/>
                <a:cs typeface="Arial"/>
              </a:rPr>
              <a:t>Объём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воды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одинаковый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/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различный </a:t>
            </a:r>
            <a:r>
              <a:rPr sz="1400" b="1" spc="-10" dirty="0">
                <a:latin typeface="Arial"/>
                <a:cs typeface="Arial"/>
              </a:rPr>
              <a:t>Температура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воды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одинаковая</a:t>
            </a:r>
            <a:r>
              <a:rPr sz="1400" dirty="0">
                <a:latin typeface="Microsoft Sans Serif"/>
                <a:cs typeface="Microsoft Sans Serif"/>
              </a:rPr>
              <a:t> /</a:t>
            </a:r>
            <a:r>
              <a:rPr sz="1400" spc="-10" dirty="0">
                <a:latin typeface="Microsoft Sans Serif"/>
                <a:cs typeface="Microsoft Sans Serif"/>
              </a:rPr>
              <a:t> различная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b="1" spc="-10" dirty="0">
                <a:latin typeface="Arial"/>
                <a:cs typeface="Arial"/>
              </a:rPr>
              <a:t>Местоположение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банки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с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водой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одинаковое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/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различное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975"/>
              </a:spcBef>
            </a:pP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300" spc="-45" dirty="0">
                <a:solidFill>
                  <a:srgbClr val="197500"/>
                </a:solidFill>
                <a:latin typeface="MS PGothic"/>
                <a:cs typeface="MS PGothic"/>
              </a:rPr>
              <a:t>＝</a:t>
            </a:r>
            <a:r>
              <a:rPr sz="1400" spc="-45" dirty="0">
                <a:latin typeface="Microsoft Sans Serif"/>
                <a:cs typeface="Microsoft Sans Serif"/>
              </a:rPr>
              <a:t>ОДИНАКОВО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/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2300" b="1" spc="-20" dirty="0">
                <a:solidFill>
                  <a:srgbClr val="FF9900"/>
                </a:solidFill>
                <a:latin typeface="Arial"/>
                <a:cs typeface="Arial"/>
              </a:rPr>
              <a:t>≠</a:t>
            </a:r>
            <a:r>
              <a:rPr sz="2300" b="1" spc="-254" dirty="0">
                <a:solidFill>
                  <a:srgbClr val="FF9900"/>
                </a:solidFill>
                <a:latin typeface="Arial"/>
                <a:cs typeface="Arial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РАЗЛИЧАЕТСЯ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265837" y="1978087"/>
            <a:ext cx="453390" cy="453390"/>
            <a:chOff x="265837" y="1978087"/>
            <a:chExt cx="453390" cy="453390"/>
          </a:xfrm>
        </p:grpSpPr>
        <p:sp>
          <p:nvSpPr>
            <p:cNvPr id="27" name="object 27"/>
            <p:cNvSpPr/>
            <p:nvPr/>
          </p:nvSpPr>
          <p:spPr>
            <a:xfrm>
              <a:off x="270600" y="1982849"/>
              <a:ext cx="443865" cy="443865"/>
            </a:xfrm>
            <a:custGeom>
              <a:avLst/>
              <a:gdLst/>
              <a:ahLst/>
              <a:cxnLst/>
              <a:rect l="l" t="t" r="r" b="b"/>
              <a:pathLst>
                <a:path w="443865" h="443864">
                  <a:moveTo>
                    <a:pt x="221699" y="443399"/>
                  </a:moveTo>
                  <a:lnTo>
                    <a:pt x="177019" y="438895"/>
                  </a:lnTo>
                  <a:lnTo>
                    <a:pt x="135404" y="425977"/>
                  </a:lnTo>
                  <a:lnTo>
                    <a:pt x="97745" y="405537"/>
                  </a:lnTo>
                  <a:lnTo>
                    <a:pt x="64934" y="378465"/>
                  </a:lnTo>
                  <a:lnTo>
                    <a:pt x="37862" y="345654"/>
                  </a:lnTo>
                  <a:lnTo>
                    <a:pt x="17422" y="307995"/>
                  </a:lnTo>
                  <a:lnTo>
                    <a:pt x="4504" y="266380"/>
                  </a:lnTo>
                  <a:lnTo>
                    <a:pt x="0" y="221699"/>
                  </a:lnTo>
                  <a:lnTo>
                    <a:pt x="4380" y="178246"/>
                  </a:lnTo>
                  <a:lnTo>
                    <a:pt x="17422" y="135404"/>
                  </a:lnTo>
                  <a:lnTo>
                    <a:pt x="37862" y="97745"/>
                  </a:lnTo>
                  <a:lnTo>
                    <a:pt x="64934" y="64934"/>
                  </a:lnTo>
                  <a:lnTo>
                    <a:pt x="97745" y="37862"/>
                  </a:lnTo>
                  <a:lnTo>
                    <a:pt x="135404" y="17422"/>
                  </a:lnTo>
                  <a:lnTo>
                    <a:pt x="177019" y="4504"/>
                  </a:lnTo>
                  <a:lnTo>
                    <a:pt x="221699" y="0"/>
                  </a:lnTo>
                  <a:lnTo>
                    <a:pt x="265153" y="4299"/>
                  </a:lnTo>
                  <a:lnTo>
                    <a:pt x="306540" y="16875"/>
                  </a:lnTo>
                  <a:lnTo>
                    <a:pt x="344699" y="37248"/>
                  </a:lnTo>
                  <a:lnTo>
                    <a:pt x="378465" y="64934"/>
                  </a:lnTo>
                  <a:lnTo>
                    <a:pt x="406151" y="98700"/>
                  </a:lnTo>
                  <a:lnTo>
                    <a:pt x="426524" y="136859"/>
                  </a:lnTo>
                  <a:lnTo>
                    <a:pt x="439100" y="178246"/>
                  </a:lnTo>
                  <a:lnTo>
                    <a:pt x="443399" y="221699"/>
                  </a:lnTo>
                  <a:lnTo>
                    <a:pt x="438895" y="266380"/>
                  </a:lnTo>
                  <a:lnTo>
                    <a:pt x="425977" y="307995"/>
                  </a:lnTo>
                  <a:lnTo>
                    <a:pt x="405537" y="345654"/>
                  </a:lnTo>
                  <a:lnTo>
                    <a:pt x="378465" y="378465"/>
                  </a:lnTo>
                  <a:lnTo>
                    <a:pt x="345654" y="405537"/>
                  </a:lnTo>
                  <a:lnTo>
                    <a:pt x="307995" y="425977"/>
                  </a:lnTo>
                  <a:lnTo>
                    <a:pt x="266380" y="438895"/>
                  </a:lnTo>
                  <a:lnTo>
                    <a:pt x="221699" y="443399"/>
                  </a:lnTo>
                  <a:close/>
                </a:path>
              </a:pathLst>
            </a:custGeom>
            <a:solidFill>
              <a:srgbClr val="EEE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70600" y="1982849"/>
              <a:ext cx="443865" cy="443865"/>
            </a:xfrm>
            <a:custGeom>
              <a:avLst/>
              <a:gdLst/>
              <a:ahLst/>
              <a:cxnLst/>
              <a:rect l="l" t="t" r="r" b="b"/>
              <a:pathLst>
                <a:path w="443865" h="443864">
                  <a:moveTo>
                    <a:pt x="0" y="221699"/>
                  </a:moveTo>
                  <a:lnTo>
                    <a:pt x="4504" y="177019"/>
                  </a:lnTo>
                  <a:lnTo>
                    <a:pt x="17422" y="135404"/>
                  </a:lnTo>
                  <a:lnTo>
                    <a:pt x="37862" y="97745"/>
                  </a:lnTo>
                  <a:lnTo>
                    <a:pt x="64934" y="64934"/>
                  </a:lnTo>
                  <a:lnTo>
                    <a:pt x="97745" y="37862"/>
                  </a:lnTo>
                  <a:lnTo>
                    <a:pt x="135404" y="17422"/>
                  </a:lnTo>
                  <a:lnTo>
                    <a:pt x="177019" y="4504"/>
                  </a:lnTo>
                  <a:lnTo>
                    <a:pt x="221699" y="0"/>
                  </a:lnTo>
                  <a:lnTo>
                    <a:pt x="265153" y="4299"/>
                  </a:lnTo>
                  <a:lnTo>
                    <a:pt x="306540" y="16875"/>
                  </a:lnTo>
                  <a:lnTo>
                    <a:pt x="344699" y="37248"/>
                  </a:lnTo>
                  <a:lnTo>
                    <a:pt x="378465" y="64934"/>
                  </a:lnTo>
                  <a:lnTo>
                    <a:pt x="406151" y="98700"/>
                  </a:lnTo>
                  <a:lnTo>
                    <a:pt x="426524" y="136859"/>
                  </a:lnTo>
                  <a:lnTo>
                    <a:pt x="439100" y="178246"/>
                  </a:lnTo>
                  <a:lnTo>
                    <a:pt x="443399" y="221699"/>
                  </a:lnTo>
                  <a:lnTo>
                    <a:pt x="438895" y="266380"/>
                  </a:lnTo>
                  <a:lnTo>
                    <a:pt x="425977" y="307995"/>
                  </a:lnTo>
                  <a:lnTo>
                    <a:pt x="405537" y="345654"/>
                  </a:lnTo>
                  <a:lnTo>
                    <a:pt x="378465" y="378465"/>
                  </a:lnTo>
                  <a:lnTo>
                    <a:pt x="345654" y="405537"/>
                  </a:lnTo>
                  <a:lnTo>
                    <a:pt x="307995" y="425977"/>
                  </a:lnTo>
                  <a:lnTo>
                    <a:pt x="266380" y="438895"/>
                  </a:lnTo>
                  <a:lnTo>
                    <a:pt x="221699" y="443399"/>
                  </a:lnTo>
                  <a:lnTo>
                    <a:pt x="177019" y="438895"/>
                  </a:lnTo>
                  <a:lnTo>
                    <a:pt x="135404" y="425977"/>
                  </a:lnTo>
                  <a:lnTo>
                    <a:pt x="97745" y="405537"/>
                  </a:lnTo>
                  <a:lnTo>
                    <a:pt x="64934" y="378465"/>
                  </a:lnTo>
                  <a:lnTo>
                    <a:pt x="37862" y="345654"/>
                  </a:lnTo>
                  <a:lnTo>
                    <a:pt x="17422" y="307995"/>
                  </a:lnTo>
                  <a:lnTo>
                    <a:pt x="4504" y="266380"/>
                  </a:lnTo>
                  <a:lnTo>
                    <a:pt x="0" y="221699"/>
                  </a:lnTo>
                  <a:close/>
                </a:path>
              </a:pathLst>
            </a:custGeom>
            <a:ln w="9524">
              <a:solidFill>
                <a:srgbClr val="4A86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430185" y="2079962"/>
            <a:ext cx="1244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0" dirty="0">
                <a:latin typeface="Arial"/>
                <a:cs typeface="Arial"/>
              </a:rPr>
              <a:t>1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265837" y="3901287"/>
            <a:ext cx="453390" cy="453390"/>
            <a:chOff x="265837" y="3901287"/>
            <a:chExt cx="453390" cy="453390"/>
          </a:xfrm>
        </p:grpSpPr>
        <p:sp>
          <p:nvSpPr>
            <p:cNvPr id="31" name="object 31"/>
            <p:cNvSpPr/>
            <p:nvPr/>
          </p:nvSpPr>
          <p:spPr>
            <a:xfrm>
              <a:off x="270600" y="3906049"/>
              <a:ext cx="443865" cy="443865"/>
            </a:xfrm>
            <a:custGeom>
              <a:avLst/>
              <a:gdLst/>
              <a:ahLst/>
              <a:cxnLst/>
              <a:rect l="l" t="t" r="r" b="b"/>
              <a:pathLst>
                <a:path w="443865" h="443864">
                  <a:moveTo>
                    <a:pt x="221699" y="443399"/>
                  </a:moveTo>
                  <a:lnTo>
                    <a:pt x="177019" y="438895"/>
                  </a:lnTo>
                  <a:lnTo>
                    <a:pt x="135404" y="425977"/>
                  </a:lnTo>
                  <a:lnTo>
                    <a:pt x="97745" y="405537"/>
                  </a:lnTo>
                  <a:lnTo>
                    <a:pt x="64934" y="378465"/>
                  </a:lnTo>
                  <a:lnTo>
                    <a:pt x="37862" y="345654"/>
                  </a:lnTo>
                  <a:lnTo>
                    <a:pt x="17422" y="307995"/>
                  </a:lnTo>
                  <a:lnTo>
                    <a:pt x="4504" y="266380"/>
                  </a:lnTo>
                  <a:lnTo>
                    <a:pt x="0" y="221699"/>
                  </a:lnTo>
                  <a:lnTo>
                    <a:pt x="4380" y="178246"/>
                  </a:lnTo>
                  <a:lnTo>
                    <a:pt x="4504" y="177019"/>
                  </a:lnTo>
                  <a:lnTo>
                    <a:pt x="17422" y="135404"/>
                  </a:lnTo>
                  <a:lnTo>
                    <a:pt x="37862" y="97745"/>
                  </a:lnTo>
                  <a:lnTo>
                    <a:pt x="64934" y="64934"/>
                  </a:lnTo>
                  <a:lnTo>
                    <a:pt x="97745" y="37862"/>
                  </a:lnTo>
                  <a:lnTo>
                    <a:pt x="135404" y="17422"/>
                  </a:lnTo>
                  <a:lnTo>
                    <a:pt x="177019" y="4504"/>
                  </a:lnTo>
                  <a:lnTo>
                    <a:pt x="221699" y="0"/>
                  </a:lnTo>
                  <a:lnTo>
                    <a:pt x="265153" y="4299"/>
                  </a:lnTo>
                  <a:lnTo>
                    <a:pt x="306540" y="16875"/>
                  </a:lnTo>
                  <a:lnTo>
                    <a:pt x="344699" y="37248"/>
                  </a:lnTo>
                  <a:lnTo>
                    <a:pt x="378465" y="64934"/>
                  </a:lnTo>
                  <a:lnTo>
                    <a:pt x="406151" y="98700"/>
                  </a:lnTo>
                  <a:lnTo>
                    <a:pt x="426524" y="136859"/>
                  </a:lnTo>
                  <a:lnTo>
                    <a:pt x="439100" y="178246"/>
                  </a:lnTo>
                  <a:lnTo>
                    <a:pt x="443399" y="221699"/>
                  </a:lnTo>
                  <a:lnTo>
                    <a:pt x="438895" y="266380"/>
                  </a:lnTo>
                  <a:lnTo>
                    <a:pt x="425977" y="307995"/>
                  </a:lnTo>
                  <a:lnTo>
                    <a:pt x="405537" y="345654"/>
                  </a:lnTo>
                  <a:lnTo>
                    <a:pt x="378465" y="378465"/>
                  </a:lnTo>
                  <a:lnTo>
                    <a:pt x="345654" y="405537"/>
                  </a:lnTo>
                  <a:lnTo>
                    <a:pt x="307995" y="425977"/>
                  </a:lnTo>
                  <a:lnTo>
                    <a:pt x="266380" y="438895"/>
                  </a:lnTo>
                  <a:lnTo>
                    <a:pt x="221699" y="443399"/>
                  </a:lnTo>
                  <a:close/>
                </a:path>
              </a:pathLst>
            </a:custGeom>
            <a:solidFill>
              <a:srgbClr val="EEE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70600" y="3906049"/>
              <a:ext cx="443865" cy="443865"/>
            </a:xfrm>
            <a:custGeom>
              <a:avLst/>
              <a:gdLst/>
              <a:ahLst/>
              <a:cxnLst/>
              <a:rect l="l" t="t" r="r" b="b"/>
              <a:pathLst>
                <a:path w="443865" h="443864">
                  <a:moveTo>
                    <a:pt x="0" y="221699"/>
                  </a:moveTo>
                  <a:lnTo>
                    <a:pt x="4504" y="177019"/>
                  </a:lnTo>
                  <a:lnTo>
                    <a:pt x="17422" y="135404"/>
                  </a:lnTo>
                  <a:lnTo>
                    <a:pt x="37862" y="97745"/>
                  </a:lnTo>
                  <a:lnTo>
                    <a:pt x="64934" y="64934"/>
                  </a:lnTo>
                  <a:lnTo>
                    <a:pt x="97745" y="37862"/>
                  </a:lnTo>
                  <a:lnTo>
                    <a:pt x="135404" y="17422"/>
                  </a:lnTo>
                  <a:lnTo>
                    <a:pt x="177019" y="4504"/>
                  </a:lnTo>
                  <a:lnTo>
                    <a:pt x="221699" y="0"/>
                  </a:lnTo>
                  <a:lnTo>
                    <a:pt x="265153" y="4299"/>
                  </a:lnTo>
                  <a:lnTo>
                    <a:pt x="306540" y="16875"/>
                  </a:lnTo>
                  <a:lnTo>
                    <a:pt x="344699" y="37248"/>
                  </a:lnTo>
                  <a:lnTo>
                    <a:pt x="378465" y="64934"/>
                  </a:lnTo>
                  <a:lnTo>
                    <a:pt x="406151" y="98700"/>
                  </a:lnTo>
                  <a:lnTo>
                    <a:pt x="426524" y="136859"/>
                  </a:lnTo>
                  <a:lnTo>
                    <a:pt x="439100" y="178246"/>
                  </a:lnTo>
                  <a:lnTo>
                    <a:pt x="443399" y="221699"/>
                  </a:lnTo>
                  <a:lnTo>
                    <a:pt x="438895" y="266380"/>
                  </a:lnTo>
                  <a:lnTo>
                    <a:pt x="425977" y="307995"/>
                  </a:lnTo>
                  <a:lnTo>
                    <a:pt x="405537" y="345654"/>
                  </a:lnTo>
                  <a:lnTo>
                    <a:pt x="378465" y="378465"/>
                  </a:lnTo>
                  <a:lnTo>
                    <a:pt x="345654" y="405537"/>
                  </a:lnTo>
                  <a:lnTo>
                    <a:pt x="307995" y="425977"/>
                  </a:lnTo>
                  <a:lnTo>
                    <a:pt x="266380" y="438895"/>
                  </a:lnTo>
                  <a:lnTo>
                    <a:pt x="221699" y="443399"/>
                  </a:lnTo>
                  <a:lnTo>
                    <a:pt x="177019" y="438895"/>
                  </a:lnTo>
                  <a:lnTo>
                    <a:pt x="135404" y="425977"/>
                  </a:lnTo>
                  <a:lnTo>
                    <a:pt x="97745" y="405537"/>
                  </a:lnTo>
                  <a:lnTo>
                    <a:pt x="64934" y="378465"/>
                  </a:lnTo>
                  <a:lnTo>
                    <a:pt x="37862" y="345654"/>
                  </a:lnTo>
                  <a:lnTo>
                    <a:pt x="17422" y="307995"/>
                  </a:lnTo>
                  <a:lnTo>
                    <a:pt x="4504" y="266380"/>
                  </a:lnTo>
                  <a:lnTo>
                    <a:pt x="0" y="221699"/>
                  </a:lnTo>
                  <a:close/>
                </a:path>
              </a:pathLst>
            </a:custGeom>
            <a:ln w="9524">
              <a:solidFill>
                <a:srgbClr val="4A86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430185" y="4003163"/>
            <a:ext cx="1244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0" dirty="0">
                <a:latin typeface="Arial"/>
                <a:cs typeface="Arial"/>
              </a:rPr>
              <a:t>2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65837" y="4964662"/>
            <a:ext cx="4841240" cy="739775"/>
            <a:chOff x="265837" y="4964662"/>
            <a:chExt cx="4841240" cy="739775"/>
          </a:xfrm>
        </p:grpSpPr>
        <p:sp>
          <p:nvSpPr>
            <p:cNvPr id="35" name="object 35"/>
            <p:cNvSpPr/>
            <p:nvPr/>
          </p:nvSpPr>
          <p:spPr>
            <a:xfrm>
              <a:off x="655274" y="5155899"/>
              <a:ext cx="4442460" cy="539115"/>
            </a:xfrm>
            <a:custGeom>
              <a:avLst/>
              <a:gdLst/>
              <a:ahLst/>
              <a:cxnLst/>
              <a:rect l="l" t="t" r="r" b="b"/>
              <a:pathLst>
                <a:path w="4442460" h="539114">
                  <a:moveTo>
                    <a:pt x="0" y="0"/>
                  </a:moveTo>
                  <a:lnTo>
                    <a:pt x="4442099" y="0"/>
                  </a:lnTo>
                  <a:lnTo>
                    <a:pt x="4442099" y="538799"/>
                  </a:lnTo>
                  <a:lnTo>
                    <a:pt x="0" y="538799"/>
                  </a:lnTo>
                  <a:lnTo>
                    <a:pt x="0" y="0"/>
                  </a:lnTo>
                  <a:close/>
                </a:path>
              </a:pathLst>
            </a:custGeom>
            <a:ln w="19049">
              <a:solidFill>
                <a:srgbClr val="197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08624" y="5324448"/>
              <a:ext cx="221258" cy="208243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270600" y="4969424"/>
              <a:ext cx="443865" cy="443865"/>
            </a:xfrm>
            <a:custGeom>
              <a:avLst/>
              <a:gdLst/>
              <a:ahLst/>
              <a:cxnLst/>
              <a:rect l="l" t="t" r="r" b="b"/>
              <a:pathLst>
                <a:path w="443865" h="443864">
                  <a:moveTo>
                    <a:pt x="221699" y="443399"/>
                  </a:moveTo>
                  <a:lnTo>
                    <a:pt x="177019" y="438895"/>
                  </a:lnTo>
                  <a:lnTo>
                    <a:pt x="135404" y="425977"/>
                  </a:lnTo>
                  <a:lnTo>
                    <a:pt x="97745" y="405537"/>
                  </a:lnTo>
                  <a:lnTo>
                    <a:pt x="64934" y="378465"/>
                  </a:lnTo>
                  <a:lnTo>
                    <a:pt x="37862" y="345654"/>
                  </a:lnTo>
                  <a:lnTo>
                    <a:pt x="17422" y="307995"/>
                  </a:lnTo>
                  <a:lnTo>
                    <a:pt x="4504" y="266380"/>
                  </a:lnTo>
                  <a:lnTo>
                    <a:pt x="0" y="221699"/>
                  </a:lnTo>
                  <a:lnTo>
                    <a:pt x="4380" y="178246"/>
                  </a:lnTo>
                  <a:lnTo>
                    <a:pt x="4504" y="177019"/>
                  </a:lnTo>
                  <a:lnTo>
                    <a:pt x="17422" y="135404"/>
                  </a:lnTo>
                  <a:lnTo>
                    <a:pt x="37862" y="97745"/>
                  </a:lnTo>
                  <a:lnTo>
                    <a:pt x="64934" y="64934"/>
                  </a:lnTo>
                  <a:lnTo>
                    <a:pt x="97745" y="37862"/>
                  </a:lnTo>
                  <a:lnTo>
                    <a:pt x="135404" y="17422"/>
                  </a:lnTo>
                  <a:lnTo>
                    <a:pt x="177019" y="4504"/>
                  </a:lnTo>
                  <a:lnTo>
                    <a:pt x="221699" y="0"/>
                  </a:lnTo>
                  <a:lnTo>
                    <a:pt x="265153" y="4299"/>
                  </a:lnTo>
                  <a:lnTo>
                    <a:pt x="306540" y="16875"/>
                  </a:lnTo>
                  <a:lnTo>
                    <a:pt x="344699" y="37248"/>
                  </a:lnTo>
                  <a:lnTo>
                    <a:pt x="378465" y="64934"/>
                  </a:lnTo>
                  <a:lnTo>
                    <a:pt x="406151" y="98700"/>
                  </a:lnTo>
                  <a:lnTo>
                    <a:pt x="426524" y="136859"/>
                  </a:lnTo>
                  <a:lnTo>
                    <a:pt x="439100" y="178246"/>
                  </a:lnTo>
                  <a:lnTo>
                    <a:pt x="443399" y="221699"/>
                  </a:lnTo>
                  <a:lnTo>
                    <a:pt x="438895" y="266380"/>
                  </a:lnTo>
                  <a:lnTo>
                    <a:pt x="425977" y="307995"/>
                  </a:lnTo>
                  <a:lnTo>
                    <a:pt x="405537" y="345654"/>
                  </a:lnTo>
                  <a:lnTo>
                    <a:pt x="378465" y="378465"/>
                  </a:lnTo>
                  <a:lnTo>
                    <a:pt x="345654" y="405537"/>
                  </a:lnTo>
                  <a:lnTo>
                    <a:pt x="307995" y="425977"/>
                  </a:lnTo>
                  <a:lnTo>
                    <a:pt x="266380" y="438895"/>
                  </a:lnTo>
                  <a:lnTo>
                    <a:pt x="221699" y="443399"/>
                  </a:lnTo>
                  <a:close/>
                </a:path>
              </a:pathLst>
            </a:custGeom>
            <a:solidFill>
              <a:srgbClr val="EEE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70600" y="4969424"/>
              <a:ext cx="443865" cy="443865"/>
            </a:xfrm>
            <a:custGeom>
              <a:avLst/>
              <a:gdLst/>
              <a:ahLst/>
              <a:cxnLst/>
              <a:rect l="l" t="t" r="r" b="b"/>
              <a:pathLst>
                <a:path w="443865" h="443864">
                  <a:moveTo>
                    <a:pt x="0" y="221699"/>
                  </a:moveTo>
                  <a:lnTo>
                    <a:pt x="4504" y="177019"/>
                  </a:lnTo>
                  <a:lnTo>
                    <a:pt x="17422" y="135404"/>
                  </a:lnTo>
                  <a:lnTo>
                    <a:pt x="37862" y="97745"/>
                  </a:lnTo>
                  <a:lnTo>
                    <a:pt x="64934" y="64934"/>
                  </a:lnTo>
                  <a:lnTo>
                    <a:pt x="97745" y="37862"/>
                  </a:lnTo>
                  <a:lnTo>
                    <a:pt x="135404" y="17422"/>
                  </a:lnTo>
                  <a:lnTo>
                    <a:pt x="177019" y="4504"/>
                  </a:lnTo>
                  <a:lnTo>
                    <a:pt x="221699" y="0"/>
                  </a:lnTo>
                  <a:lnTo>
                    <a:pt x="265153" y="4299"/>
                  </a:lnTo>
                  <a:lnTo>
                    <a:pt x="306540" y="16875"/>
                  </a:lnTo>
                  <a:lnTo>
                    <a:pt x="344699" y="37248"/>
                  </a:lnTo>
                  <a:lnTo>
                    <a:pt x="378465" y="64934"/>
                  </a:lnTo>
                  <a:lnTo>
                    <a:pt x="406151" y="98700"/>
                  </a:lnTo>
                  <a:lnTo>
                    <a:pt x="426524" y="136859"/>
                  </a:lnTo>
                  <a:lnTo>
                    <a:pt x="439100" y="178246"/>
                  </a:lnTo>
                  <a:lnTo>
                    <a:pt x="443399" y="221699"/>
                  </a:lnTo>
                  <a:lnTo>
                    <a:pt x="438895" y="266380"/>
                  </a:lnTo>
                  <a:lnTo>
                    <a:pt x="425977" y="307995"/>
                  </a:lnTo>
                  <a:lnTo>
                    <a:pt x="405537" y="345654"/>
                  </a:lnTo>
                  <a:lnTo>
                    <a:pt x="378465" y="378465"/>
                  </a:lnTo>
                  <a:lnTo>
                    <a:pt x="345654" y="405537"/>
                  </a:lnTo>
                  <a:lnTo>
                    <a:pt x="307995" y="425977"/>
                  </a:lnTo>
                  <a:lnTo>
                    <a:pt x="266380" y="438895"/>
                  </a:lnTo>
                  <a:lnTo>
                    <a:pt x="221699" y="443399"/>
                  </a:lnTo>
                  <a:lnTo>
                    <a:pt x="177019" y="438895"/>
                  </a:lnTo>
                  <a:lnTo>
                    <a:pt x="135404" y="425977"/>
                  </a:lnTo>
                  <a:lnTo>
                    <a:pt x="97745" y="405537"/>
                  </a:lnTo>
                  <a:lnTo>
                    <a:pt x="64934" y="378465"/>
                  </a:lnTo>
                  <a:lnTo>
                    <a:pt x="37862" y="345654"/>
                  </a:lnTo>
                  <a:lnTo>
                    <a:pt x="17422" y="307995"/>
                  </a:lnTo>
                  <a:lnTo>
                    <a:pt x="4504" y="266380"/>
                  </a:lnTo>
                  <a:lnTo>
                    <a:pt x="0" y="221699"/>
                  </a:lnTo>
                  <a:close/>
                </a:path>
              </a:pathLst>
            </a:custGeom>
            <a:ln w="9524">
              <a:solidFill>
                <a:srgbClr val="4A86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430185" y="5047629"/>
            <a:ext cx="4291330" cy="490220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5"/>
              </a:spcBef>
            </a:pPr>
            <a:r>
              <a:rPr sz="1400" b="1" spc="-50" dirty="0">
                <a:latin typeface="Arial"/>
                <a:cs typeface="Arial"/>
              </a:rPr>
              <a:t>3</a:t>
            </a:r>
            <a:endParaRPr sz="1400">
              <a:latin typeface="Arial"/>
              <a:cs typeface="Arial"/>
            </a:endParaRPr>
          </a:p>
          <a:p>
            <a:pPr marL="310515">
              <a:lnSpc>
                <a:spcPct val="100000"/>
              </a:lnSpc>
              <a:spcBef>
                <a:spcPts val="150"/>
              </a:spcBef>
            </a:pPr>
            <a:r>
              <a:rPr sz="1400" spc="-10" dirty="0">
                <a:latin typeface="Microsoft Sans Serif"/>
                <a:cs typeface="Microsoft Sans Serif"/>
              </a:rPr>
              <a:t>ЧТО</a:t>
            </a:r>
            <a:r>
              <a:rPr sz="1400" spc="-6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МОЖНО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ПРОВЕРИТЬ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ДАННЫМ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ОПЫТОМ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4908440" y="3731904"/>
            <a:ext cx="3892550" cy="1487170"/>
            <a:chOff x="4908440" y="3731904"/>
            <a:chExt cx="3892550" cy="1487170"/>
          </a:xfrm>
        </p:grpSpPr>
        <p:sp>
          <p:nvSpPr>
            <p:cNvPr id="41" name="object 41"/>
            <p:cNvSpPr/>
            <p:nvPr/>
          </p:nvSpPr>
          <p:spPr>
            <a:xfrm>
              <a:off x="4913202" y="3736666"/>
              <a:ext cx="3883025" cy="1477645"/>
            </a:xfrm>
            <a:custGeom>
              <a:avLst/>
              <a:gdLst/>
              <a:ahLst/>
              <a:cxnLst/>
              <a:rect l="l" t="t" r="r" b="b"/>
              <a:pathLst>
                <a:path w="3883025" h="1477645">
                  <a:moveTo>
                    <a:pt x="3680603" y="353076"/>
                  </a:moveTo>
                  <a:lnTo>
                    <a:pt x="1338147" y="353076"/>
                  </a:lnTo>
                  <a:lnTo>
                    <a:pt x="1368121" y="327876"/>
                  </a:lnTo>
                  <a:lnTo>
                    <a:pt x="1399690" y="303532"/>
                  </a:lnTo>
                  <a:lnTo>
                    <a:pt x="1432797" y="280054"/>
                  </a:lnTo>
                  <a:lnTo>
                    <a:pt x="1467384" y="257451"/>
                  </a:lnTo>
                  <a:lnTo>
                    <a:pt x="1503393" y="235733"/>
                  </a:lnTo>
                  <a:lnTo>
                    <a:pt x="1540766" y="214907"/>
                  </a:lnTo>
                  <a:lnTo>
                    <a:pt x="1579446" y="194985"/>
                  </a:lnTo>
                  <a:lnTo>
                    <a:pt x="1619374" y="175973"/>
                  </a:lnTo>
                  <a:lnTo>
                    <a:pt x="1660493" y="157882"/>
                  </a:lnTo>
                  <a:lnTo>
                    <a:pt x="1702745" y="140721"/>
                  </a:lnTo>
                  <a:lnTo>
                    <a:pt x="1746071" y="124499"/>
                  </a:lnTo>
                  <a:lnTo>
                    <a:pt x="1790415" y="109225"/>
                  </a:lnTo>
                  <a:lnTo>
                    <a:pt x="1835718" y="94907"/>
                  </a:lnTo>
                  <a:lnTo>
                    <a:pt x="1881922" y="81556"/>
                  </a:lnTo>
                  <a:lnTo>
                    <a:pt x="1928969" y="69179"/>
                  </a:lnTo>
                  <a:lnTo>
                    <a:pt x="1976803" y="57787"/>
                  </a:lnTo>
                  <a:lnTo>
                    <a:pt x="2025363" y="47389"/>
                  </a:lnTo>
                  <a:lnTo>
                    <a:pt x="2074594" y="37992"/>
                  </a:lnTo>
                  <a:lnTo>
                    <a:pt x="2124436" y="29607"/>
                  </a:lnTo>
                  <a:lnTo>
                    <a:pt x="2174833" y="22243"/>
                  </a:lnTo>
                  <a:lnTo>
                    <a:pt x="2225726" y="15909"/>
                  </a:lnTo>
                  <a:lnTo>
                    <a:pt x="2277057" y="10613"/>
                  </a:lnTo>
                  <a:lnTo>
                    <a:pt x="2328769" y="6365"/>
                  </a:lnTo>
                  <a:lnTo>
                    <a:pt x="2380803" y="3174"/>
                  </a:lnTo>
                  <a:lnTo>
                    <a:pt x="2433102" y="1049"/>
                  </a:lnTo>
                  <a:lnTo>
                    <a:pt x="2485608" y="0"/>
                  </a:lnTo>
                  <a:lnTo>
                    <a:pt x="2536648" y="0"/>
                  </a:lnTo>
                  <a:lnTo>
                    <a:pt x="2585739" y="1049"/>
                  </a:lnTo>
                  <a:lnTo>
                    <a:pt x="2588342" y="1049"/>
                  </a:lnTo>
                  <a:lnTo>
                    <a:pt x="2643788" y="3392"/>
                  </a:lnTo>
                  <a:lnTo>
                    <a:pt x="2696543" y="6734"/>
                  </a:lnTo>
                  <a:lnTo>
                    <a:pt x="2749215" y="11196"/>
                  </a:lnTo>
                  <a:lnTo>
                    <a:pt x="2801747" y="16789"/>
                  </a:lnTo>
                  <a:lnTo>
                    <a:pt x="2854080" y="23519"/>
                  </a:lnTo>
                  <a:lnTo>
                    <a:pt x="2906158" y="31398"/>
                  </a:lnTo>
                  <a:lnTo>
                    <a:pt x="2957921" y="40434"/>
                  </a:lnTo>
                  <a:lnTo>
                    <a:pt x="3009313" y="50636"/>
                  </a:lnTo>
                  <a:lnTo>
                    <a:pt x="3060275" y="62013"/>
                  </a:lnTo>
                  <a:lnTo>
                    <a:pt x="3110750" y="74574"/>
                  </a:lnTo>
                  <a:lnTo>
                    <a:pt x="3171233" y="91419"/>
                  </a:lnTo>
                  <a:lnTo>
                    <a:pt x="3229556" y="109660"/>
                  </a:lnTo>
                  <a:lnTo>
                    <a:pt x="3285677" y="129243"/>
                  </a:lnTo>
                  <a:lnTo>
                    <a:pt x="3339555" y="150113"/>
                  </a:lnTo>
                  <a:lnTo>
                    <a:pt x="3391150" y="172213"/>
                  </a:lnTo>
                  <a:lnTo>
                    <a:pt x="3440419" y="195488"/>
                  </a:lnTo>
                  <a:lnTo>
                    <a:pt x="3487322" y="219883"/>
                  </a:lnTo>
                  <a:lnTo>
                    <a:pt x="3531818" y="245342"/>
                  </a:lnTo>
                  <a:lnTo>
                    <a:pt x="3573865" y="271811"/>
                  </a:lnTo>
                  <a:lnTo>
                    <a:pt x="3613422" y="299232"/>
                  </a:lnTo>
                  <a:lnTo>
                    <a:pt x="3650447" y="327552"/>
                  </a:lnTo>
                  <a:lnTo>
                    <a:pt x="3680603" y="353076"/>
                  </a:lnTo>
                  <a:close/>
                </a:path>
                <a:path w="3883025" h="1477645">
                  <a:moveTo>
                    <a:pt x="2542188" y="1477408"/>
                  </a:moveTo>
                  <a:lnTo>
                    <a:pt x="2481991" y="1477408"/>
                  </a:lnTo>
                  <a:lnTo>
                    <a:pt x="2432051" y="1476418"/>
                  </a:lnTo>
                  <a:lnTo>
                    <a:pt x="2376695" y="1474109"/>
                  </a:lnTo>
                  <a:lnTo>
                    <a:pt x="2321225" y="1470571"/>
                  </a:lnTo>
                  <a:lnTo>
                    <a:pt x="2265700" y="1465786"/>
                  </a:lnTo>
                  <a:lnTo>
                    <a:pt x="2210176" y="1459739"/>
                  </a:lnTo>
                  <a:lnTo>
                    <a:pt x="2154713" y="1452413"/>
                  </a:lnTo>
                  <a:lnTo>
                    <a:pt x="2091385" y="1442434"/>
                  </a:lnTo>
                  <a:lnTo>
                    <a:pt x="2029579" y="1430958"/>
                  </a:lnTo>
                  <a:lnTo>
                    <a:pt x="1969352" y="1418031"/>
                  </a:lnTo>
                  <a:lnTo>
                    <a:pt x="1910757" y="1403698"/>
                  </a:lnTo>
                  <a:lnTo>
                    <a:pt x="1853850" y="1388006"/>
                  </a:lnTo>
                  <a:lnTo>
                    <a:pt x="1798685" y="1371000"/>
                  </a:lnTo>
                  <a:lnTo>
                    <a:pt x="1745316" y="1352726"/>
                  </a:lnTo>
                  <a:lnTo>
                    <a:pt x="1693799" y="1333229"/>
                  </a:lnTo>
                  <a:lnTo>
                    <a:pt x="1644187" y="1312554"/>
                  </a:lnTo>
                  <a:lnTo>
                    <a:pt x="1596537" y="1290749"/>
                  </a:lnTo>
                  <a:lnTo>
                    <a:pt x="1550901" y="1267857"/>
                  </a:lnTo>
                  <a:lnTo>
                    <a:pt x="1507335" y="1243926"/>
                  </a:lnTo>
                  <a:lnTo>
                    <a:pt x="1465894" y="1219000"/>
                  </a:lnTo>
                  <a:lnTo>
                    <a:pt x="1426633" y="1193125"/>
                  </a:lnTo>
                  <a:lnTo>
                    <a:pt x="1389605" y="1166348"/>
                  </a:lnTo>
                  <a:lnTo>
                    <a:pt x="1354865" y="1138712"/>
                  </a:lnTo>
                  <a:lnTo>
                    <a:pt x="1322469" y="1110265"/>
                  </a:lnTo>
                  <a:lnTo>
                    <a:pt x="1292471" y="1081052"/>
                  </a:lnTo>
                  <a:lnTo>
                    <a:pt x="1264925" y="1051119"/>
                  </a:lnTo>
                  <a:lnTo>
                    <a:pt x="1239887" y="1020510"/>
                  </a:lnTo>
                  <a:lnTo>
                    <a:pt x="1217410" y="989273"/>
                  </a:lnTo>
                  <a:lnTo>
                    <a:pt x="1180361" y="925093"/>
                  </a:lnTo>
                  <a:lnTo>
                    <a:pt x="1154216" y="858945"/>
                  </a:lnTo>
                  <a:lnTo>
                    <a:pt x="1139411" y="791193"/>
                  </a:lnTo>
                  <a:lnTo>
                    <a:pt x="1136384" y="722203"/>
                  </a:lnTo>
                  <a:lnTo>
                    <a:pt x="1139423" y="687358"/>
                  </a:lnTo>
                  <a:lnTo>
                    <a:pt x="1145572" y="652341"/>
                  </a:lnTo>
                  <a:lnTo>
                    <a:pt x="1154883" y="617196"/>
                  </a:lnTo>
                  <a:lnTo>
                    <a:pt x="0" y="234831"/>
                  </a:lnTo>
                  <a:lnTo>
                    <a:pt x="1338147" y="353076"/>
                  </a:lnTo>
                  <a:lnTo>
                    <a:pt x="3680603" y="353076"/>
                  </a:lnTo>
                  <a:lnTo>
                    <a:pt x="3684901" y="356714"/>
                  </a:lnTo>
                  <a:lnTo>
                    <a:pt x="3716740" y="386663"/>
                  </a:lnTo>
                  <a:lnTo>
                    <a:pt x="3745925" y="417343"/>
                  </a:lnTo>
                  <a:lnTo>
                    <a:pt x="3772414" y="448700"/>
                  </a:lnTo>
                  <a:lnTo>
                    <a:pt x="3796166" y="480677"/>
                  </a:lnTo>
                  <a:lnTo>
                    <a:pt x="3817140" y="513219"/>
                  </a:lnTo>
                  <a:lnTo>
                    <a:pt x="3850587" y="579776"/>
                  </a:lnTo>
                  <a:lnTo>
                    <a:pt x="3872426" y="647928"/>
                  </a:lnTo>
                  <a:lnTo>
                    <a:pt x="3882327" y="717231"/>
                  </a:lnTo>
                  <a:lnTo>
                    <a:pt x="3882699" y="752175"/>
                  </a:lnTo>
                  <a:lnTo>
                    <a:pt x="3879962" y="787241"/>
                  </a:lnTo>
                  <a:lnTo>
                    <a:pt x="3864999" y="857514"/>
                  </a:lnTo>
                  <a:lnTo>
                    <a:pt x="3837110" y="927607"/>
                  </a:lnTo>
                  <a:lnTo>
                    <a:pt x="3818216" y="962447"/>
                  </a:lnTo>
                  <a:lnTo>
                    <a:pt x="3795965" y="997076"/>
                  </a:lnTo>
                  <a:lnTo>
                    <a:pt x="3751866" y="1053475"/>
                  </a:lnTo>
                  <a:lnTo>
                    <a:pt x="3700114" y="1106949"/>
                  </a:lnTo>
                  <a:lnTo>
                    <a:pt x="3671513" y="1132550"/>
                  </a:lnTo>
                  <a:lnTo>
                    <a:pt x="3641173" y="1157371"/>
                  </a:lnTo>
                  <a:lnTo>
                    <a:pt x="3609152" y="1181397"/>
                  </a:lnTo>
                  <a:lnTo>
                    <a:pt x="3575507" y="1204611"/>
                  </a:lnTo>
                  <a:lnTo>
                    <a:pt x="3540298" y="1226998"/>
                  </a:lnTo>
                  <a:lnTo>
                    <a:pt x="3503582" y="1248540"/>
                  </a:lnTo>
                  <a:lnTo>
                    <a:pt x="3465417" y="1269223"/>
                  </a:lnTo>
                  <a:lnTo>
                    <a:pt x="3425861" y="1289030"/>
                  </a:lnTo>
                  <a:lnTo>
                    <a:pt x="3384973" y="1307945"/>
                  </a:lnTo>
                  <a:lnTo>
                    <a:pt x="3342809" y="1325952"/>
                  </a:lnTo>
                  <a:lnTo>
                    <a:pt x="3299429" y="1343034"/>
                  </a:lnTo>
                  <a:lnTo>
                    <a:pt x="3254890" y="1359177"/>
                  </a:lnTo>
                  <a:lnTo>
                    <a:pt x="3209251" y="1374362"/>
                  </a:lnTo>
                  <a:lnTo>
                    <a:pt x="3162568" y="1388575"/>
                  </a:lnTo>
                  <a:lnTo>
                    <a:pt x="3114902" y="1401799"/>
                  </a:lnTo>
                  <a:lnTo>
                    <a:pt x="3066309" y="1414019"/>
                  </a:lnTo>
                  <a:lnTo>
                    <a:pt x="3016847" y="1425218"/>
                  </a:lnTo>
                  <a:lnTo>
                    <a:pt x="2966575" y="1435379"/>
                  </a:lnTo>
                  <a:lnTo>
                    <a:pt x="2915550" y="1444488"/>
                  </a:lnTo>
                  <a:lnTo>
                    <a:pt x="2864564" y="1452413"/>
                  </a:lnTo>
                  <a:lnTo>
                    <a:pt x="2811477" y="1459481"/>
                  </a:lnTo>
                  <a:lnTo>
                    <a:pt x="2758543" y="1465334"/>
                  </a:lnTo>
                  <a:lnTo>
                    <a:pt x="2705090" y="1470069"/>
                  </a:lnTo>
                  <a:lnTo>
                    <a:pt x="2651174" y="1473670"/>
                  </a:lnTo>
                  <a:lnTo>
                    <a:pt x="2596854" y="1476122"/>
                  </a:lnTo>
                  <a:lnTo>
                    <a:pt x="2542188" y="1477408"/>
                  </a:lnTo>
                  <a:close/>
                </a:path>
              </a:pathLst>
            </a:custGeom>
            <a:solidFill>
              <a:srgbClr val="FF9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913202" y="3736666"/>
              <a:ext cx="3883025" cy="1477645"/>
            </a:xfrm>
            <a:custGeom>
              <a:avLst/>
              <a:gdLst/>
              <a:ahLst/>
              <a:cxnLst/>
              <a:rect l="l" t="t" r="r" b="b"/>
              <a:pathLst>
                <a:path w="3883025" h="1477645">
                  <a:moveTo>
                    <a:pt x="0" y="234831"/>
                  </a:moveTo>
                  <a:lnTo>
                    <a:pt x="1338147" y="353076"/>
                  </a:lnTo>
                  <a:lnTo>
                    <a:pt x="1368121" y="327876"/>
                  </a:lnTo>
                  <a:lnTo>
                    <a:pt x="1399690" y="303532"/>
                  </a:lnTo>
                  <a:lnTo>
                    <a:pt x="1432797" y="280054"/>
                  </a:lnTo>
                  <a:lnTo>
                    <a:pt x="1467384" y="257451"/>
                  </a:lnTo>
                  <a:lnTo>
                    <a:pt x="1503393" y="235733"/>
                  </a:lnTo>
                  <a:lnTo>
                    <a:pt x="1540766" y="214907"/>
                  </a:lnTo>
                  <a:lnTo>
                    <a:pt x="1579446" y="194985"/>
                  </a:lnTo>
                  <a:lnTo>
                    <a:pt x="1619374" y="175973"/>
                  </a:lnTo>
                  <a:lnTo>
                    <a:pt x="1660493" y="157882"/>
                  </a:lnTo>
                  <a:lnTo>
                    <a:pt x="1702745" y="140721"/>
                  </a:lnTo>
                  <a:lnTo>
                    <a:pt x="1746071" y="124499"/>
                  </a:lnTo>
                  <a:lnTo>
                    <a:pt x="1790415" y="109225"/>
                  </a:lnTo>
                  <a:lnTo>
                    <a:pt x="1835718" y="94907"/>
                  </a:lnTo>
                  <a:lnTo>
                    <a:pt x="1881922" y="81556"/>
                  </a:lnTo>
                  <a:lnTo>
                    <a:pt x="1928969" y="69179"/>
                  </a:lnTo>
                  <a:lnTo>
                    <a:pt x="1976803" y="57787"/>
                  </a:lnTo>
                  <a:lnTo>
                    <a:pt x="2025363" y="47389"/>
                  </a:lnTo>
                  <a:lnTo>
                    <a:pt x="2074594" y="37992"/>
                  </a:lnTo>
                  <a:lnTo>
                    <a:pt x="2124436" y="29607"/>
                  </a:lnTo>
                  <a:lnTo>
                    <a:pt x="2174833" y="22243"/>
                  </a:lnTo>
                  <a:lnTo>
                    <a:pt x="2225726" y="15909"/>
                  </a:lnTo>
                  <a:lnTo>
                    <a:pt x="2277057" y="10613"/>
                  </a:lnTo>
                  <a:lnTo>
                    <a:pt x="2328769" y="6365"/>
                  </a:lnTo>
                  <a:lnTo>
                    <a:pt x="2380803" y="3174"/>
                  </a:lnTo>
                  <a:lnTo>
                    <a:pt x="2433102" y="1049"/>
                  </a:lnTo>
                  <a:lnTo>
                    <a:pt x="2485608" y="0"/>
                  </a:lnTo>
                  <a:lnTo>
                    <a:pt x="2538263" y="34"/>
                  </a:lnTo>
                  <a:lnTo>
                    <a:pt x="2591009" y="1162"/>
                  </a:lnTo>
                  <a:lnTo>
                    <a:pt x="2643788" y="3392"/>
                  </a:lnTo>
                  <a:lnTo>
                    <a:pt x="2696543" y="6734"/>
                  </a:lnTo>
                  <a:lnTo>
                    <a:pt x="2749215" y="11196"/>
                  </a:lnTo>
                  <a:lnTo>
                    <a:pt x="2801747" y="16789"/>
                  </a:lnTo>
                  <a:lnTo>
                    <a:pt x="2854080" y="23519"/>
                  </a:lnTo>
                  <a:lnTo>
                    <a:pt x="2906158" y="31398"/>
                  </a:lnTo>
                  <a:lnTo>
                    <a:pt x="2957921" y="40434"/>
                  </a:lnTo>
                  <a:lnTo>
                    <a:pt x="3009313" y="50636"/>
                  </a:lnTo>
                  <a:lnTo>
                    <a:pt x="3060275" y="62013"/>
                  </a:lnTo>
                  <a:lnTo>
                    <a:pt x="3110750" y="74574"/>
                  </a:lnTo>
                  <a:lnTo>
                    <a:pt x="3171233" y="91419"/>
                  </a:lnTo>
                  <a:lnTo>
                    <a:pt x="3229556" y="109660"/>
                  </a:lnTo>
                  <a:lnTo>
                    <a:pt x="3285677" y="129243"/>
                  </a:lnTo>
                  <a:lnTo>
                    <a:pt x="3339555" y="150113"/>
                  </a:lnTo>
                  <a:lnTo>
                    <a:pt x="3391150" y="172213"/>
                  </a:lnTo>
                  <a:lnTo>
                    <a:pt x="3440419" y="195488"/>
                  </a:lnTo>
                  <a:lnTo>
                    <a:pt x="3487322" y="219883"/>
                  </a:lnTo>
                  <a:lnTo>
                    <a:pt x="3531818" y="245342"/>
                  </a:lnTo>
                  <a:lnTo>
                    <a:pt x="3573865" y="271811"/>
                  </a:lnTo>
                  <a:lnTo>
                    <a:pt x="3613422" y="299232"/>
                  </a:lnTo>
                  <a:lnTo>
                    <a:pt x="3650447" y="327552"/>
                  </a:lnTo>
                  <a:lnTo>
                    <a:pt x="3684901" y="356714"/>
                  </a:lnTo>
                  <a:lnTo>
                    <a:pt x="3716740" y="386663"/>
                  </a:lnTo>
                  <a:lnTo>
                    <a:pt x="3745925" y="417343"/>
                  </a:lnTo>
                  <a:lnTo>
                    <a:pt x="3772414" y="448700"/>
                  </a:lnTo>
                  <a:lnTo>
                    <a:pt x="3796166" y="480677"/>
                  </a:lnTo>
                  <a:lnTo>
                    <a:pt x="3817140" y="513219"/>
                  </a:lnTo>
                  <a:lnTo>
                    <a:pt x="3850587" y="579776"/>
                  </a:lnTo>
                  <a:lnTo>
                    <a:pt x="3872426" y="647928"/>
                  </a:lnTo>
                  <a:lnTo>
                    <a:pt x="3882327" y="717231"/>
                  </a:lnTo>
                  <a:lnTo>
                    <a:pt x="3882699" y="752175"/>
                  </a:lnTo>
                  <a:lnTo>
                    <a:pt x="3879962" y="787241"/>
                  </a:lnTo>
                  <a:lnTo>
                    <a:pt x="3864999" y="857514"/>
                  </a:lnTo>
                  <a:lnTo>
                    <a:pt x="3837110" y="927607"/>
                  </a:lnTo>
                  <a:lnTo>
                    <a:pt x="3818216" y="962447"/>
                  </a:lnTo>
                  <a:lnTo>
                    <a:pt x="3795965" y="997076"/>
                  </a:lnTo>
                  <a:lnTo>
                    <a:pt x="3751866" y="1053475"/>
                  </a:lnTo>
                  <a:lnTo>
                    <a:pt x="3700114" y="1106949"/>
                  </a:lnTo>
                  <a:lnTo>
                    <a:pt x="3671513" y="1132550"/>
                  </a:lnTo>
                  <a:lnTo>
                    <a:pt x="3641173" y="1157371"/>
                  </a:lnTo>
                  <a:lnTo>
                    <a:pt x="3609152" y="1181397"/>
                  </a:lnTo>
                  <a:lnTo>
                    <a:pt x="3575508" y="1204611"/>
                  </a:lnTo>
                  <a:lnTo>
                    <a:pt x="3540298" y="1226998"/>
                  </a:lnTo>
                  <a:lnTo>
                    <a:pt x="3503582" y="1248541"/>
                  </a:lnTo>
                  <a:lnTo>
                    <a:pt x="3465417" y="1269223"/>
                  </a:lnTo>
                  <a:lnTo>
                    <a:pt x="3425861" y="1289030"/>
                  </a:lnTo>
                  <a:lnTo>
                    <a:pt x="3384973" y="1307945"/>
                  </a:lnTo>
                  <a:lnTo>
                    <a:pt x="3342809" y="1325952"/>
                  </a:lnTo>
                  <a:lnTo>
                    <a:pt x="3299429" y="1343034"/>
                  </a:lnTo>
                  <a:lnTo>
                    <a:pt x="3254890" y="1359177"/>
                  </a:lnTo>
                  <a:lnTo>
                    <a:pt x="3209251" y="1374362"/>
                  </a:lnTo>
                  <a:lnTo>
                    <a:pt x="3162568" y="1388575"/>
                  </a:lnTo>
                  <a:lnTo>
                    <a:pt x="3114902" y="1401799"/>
                  </a:lnTo>
                  <a:lnTo>
                    <a:pt x="3066309" y="1414019"/>
                  </a:lnTo>
                  <a:lnTo>
                    <a:pt x="3016847" y="1425218"/>
                  </a:lnTo>
                  <a:lnTo>
                    <a:pt x="2966575" y="1435379"/>
                  </a:lnTo>
                  <a:lnTo>
                    <a:pt x="2915550" y="1444488"/>
                  </a:lnTo>
                  <a:lnTo>
                    <a:pt x="2863832" y="1452527"/>
                  </a:lnTo>
                  <a:lnTo>
                    <a:pt x="2811477" y="1459481"/>
                  </a:lnTo>
                  <a:lnTo>
                    <a:pt x="2758543" y="1465334"/>
                  </a:lnTo>
                  <a:lnTo>
                    <a:pt x="2705090" y="1470069"/>
                  </a:lnTo>
                  <a:lnTo>
                    <a:pt x="2651174" y="1473670"/>
                  </a:lnTo>
                  <a:lnTo>
                    <a:pt x="2596854" y="1476122"/>
                  </a:lnTo>
                  <a:lnTo>
                    <a:pt x="2542188" y="1477408"/>
                  </a:lnTo>
                  <a:lnTo>
                    <a:pt x="2487235" y="1477512"/>
                  </a:lnTo>
                  <a:lnTo>
                    <a:pt x="2432051" y="1476418"/>
                  </a:lnTo>
                  <a:lnTo>
                    <a:pt x="2376695" y="1474109"/>
                  </a:lnTo>
                  <a:lnTo>
                    <a:pt x="2321225" y="1470571"/>
                  </a:lnTo>
                  <a:lnTo>
                    <a:pt x="2265700" y="1465786"/>
                  </a:lnTo>
                  <a:lnTo>
                    <a:pt x="2210176" y="1459739"/>
                  </a:lnTo>
                  <a:lnTo>
                    <a:pt x="2154713" y="1452413"/>
                  </a:lnTo>
                  <a:lnTo>
                    <a:pt x="2091385" y="1442434"/>
                  </a:lnTo>
                  <a:lnTo>
                    <a:pt x="2029579" y="1430958"/>
                  </a:lnTo>
                  <a:lnTo>
                    <a:pt x="1969352" y="1418031"/>
                  </a:lnTo>
                  <a:lnTo>
                    <a:pt x="1910757" y="1403699"/>
                  </a:lnTo>
                  <a:lnTo>
                    <a:pt x="1853850" y="1388006"/>
                  </a:lnTo>
                  <a:lnTo>
                    <a:pt x="1798685" y="1371000"/>
                  </a:lnTo>
                  <a:lnTo>
                    <a:pt x="1745316" y="1352726"/>
                  </a:lnTo>
                  <a:lnTo>
                    <a:pt x="1693799" y="1333229"/>
                  </a:lnTo>
                  <a:lnTo>
                    <a:pt x="1644187" y="1312554"/>
                  </a:lnTo>
                  <a:lnTo>
                    <a:pt x="1596537" y="1290749"/>
                  </a:lnTo>
                  <a:lnTo>
                    <a:pt x="1550901" y="1267857"/>
                  </a:lnTo>
                  <a:lnTo>
                    <a:pt x="1507335" y="1243926"/>
                  </a:lnTo>
                  <a:lnTo>
                    <a:pt x="1465894" y="1219000"/>
                  </a:lnTo>
                  <a:lnTo>
                    <a:pt x="1426633" y="1193125"/>
                  </a:lnTo>
                  <a:lnTo>
                    <a:pt x="1389605" y="1166348"/>
                  </a:lnTo>
                  <a:lnTo>
                    <a:pt x="1354865" y="1138712"/>
                  </a:lnTo>
                  <a:lnTo>
                    <a:pt x="1322469" y="1110265"/>
                  </a:lnTo>
                  <a:lnTo>
                    <a:pt x="1292471" y="1081052"/>
                  </a:lnTo>
                  <a:lnTo>
                    <a:pt x="1264925" y="1051119"/>
                  </a:lnTo>
                  <a:lnTo>
                    <a:pt x="1239887" y="1020510"/>
                  </a:lnTo>
                  <a:lnTo>
                    <a:pt x="1217410" y="989273"/>
                  </a:lnTo>
                  <a:lnTo>
                    <a:pt x="1180361" y="925093"/>
                  </a:lnTo>
                  <a:lnTo>
                    <a:pt x="1154216" y="858945"/>
                  </a:lnTo>
                  <a:lnTo>
                    <a:pt x="1139411" y="791193"/>
                  </a:lnTo>
                  <a:lnTo>
                    <a:pt x="1136384" y="722203"/>
                  </a:lnTo>
                  <a:lnTo>
                    <a:pt x="1139423" y="687358"/>
                  </a:lnTo>
                  <a:lnTo>
                    <a:pt x="1145572" y="652341"/>
                  </a:lnTo>
                  <a:lnTo>
                    <a:pt x="1154883" y="617196"/>
                  </a:lnTo>
                  <a:lnTo>
                    <a:pt x="0" y="234831"/>
                  </a:lnTo>
                  <a:close/>
                </a:path>
              </a:pathLst>
            </a:custGeom>
            <a:ln w="9524">
              <a:solidFill>
                <a:srgbClr val="FF9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6654058" y="3951461"/>
            <a:ext cx="1536065" cy="102743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 algn="ctr">
              <a:lnSpc>
                <a:spcPts val="2630"/>
              </a:lnSpc>
              <a:spcBef>
                <a:spcPts val="195"/>
              </a:spcBef>
            </a:pPr>
            <a:r>
              <a:rPr sz="2200" b="1" spc="-10" dirty="0">
                <a:solidFill>
                  <a:srgbClr val="783E04"/>
                </a:solidFill>
                <a:latin typeface="Arial"/>
                <a:cs typeface="Arial"/>
              </a:rPr>
              <a:t>ТОЛЬКО </a:t>
            </a:r>
            <a:r>
              <a:rPr sz="2200" b="1" spc="-20" dirty="0">
                <a:solidFill>
                  <a:srgbClr val="783E04"/>
                </a:solidFill>
                <a:latin typeface="Arial"/>
                <a:cs typeface="Arial"/>
              </a:rPr>
              <a:t>ОДНО </a:t>
            </a:r>
            <a:r>
              <a:rPr sz="2200" b="1" spc="-45" dirty="0">
                <a:solidFill>
                  <a:srgbClr val="783E04"/>
                </a:solidFill>
                <a:latin typeface="Arial"/>
                <a:cs typeface="Arial"/>
              </a:rPr>
              <a:t>РАЗЛИЧИЕ</a:t>
            </a:r>
            <a:endParaRPr sz="2200">
              <a:latin typeface="Arial"/>
              <a:cs typeface="Arial"/>
            </a:endParaRPr>
          </a:p>
        </p:txBody>
      </p:sp>
      <p:pic>
        <p:nvPicPr>
          <p:cNvPr id="44" name="object 4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292507" y="4759427"/>
            <a:ext cx="971073" cy="7814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6060" y="2926994"/>
              <a:ext cx="1272970" cy="181239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8440" y="3031272"/>
              <a:ext cx="963215" cy="64581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13823" y="3628726"/>
              <a:ext cx="1214218" cy="189878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52812" y="3718502"/>
              <a:ext cx="799366" cy="54573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345625" y="253799"/>
              <a:ext cx="2526030" cy="1556385"/>
            </a:xfrm>
            <a:custGeom>
              <a:avLst/>
              <a:gdLst/>
              <a:ahLst/>
              <a:cxnLst/>
              <a:rect l="l" t="t" r="r" b="b"/>
              <a:pathLst>
                <a:path w="2526029" h="1556385">
                  <a:moveTo>
                    <a:pt x="2525699" y="1556099"/>
                  </a:moveTo>
                  <a:lnTo>
                    <a:pt x="0" y="1556099"/>
                  </a:lnTo>
                  <a:lnTo>
                    <a:pt x="0" y="0"/>
                  </a:lnTo>
                  <a:lnTo>
                    <a:pt x="2525699" y="0"/>
                  </a:lnTo>
                  <a:lnTo>
                    <a:pt x="2525699" y="15560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345625" y="253799"/>
              <a:ext cx="2526030" cy="1556385"/>
            </a:xfrm>
            <a:custGeom>
              <a:avLst/>
              <a:gdLst/>
              <a:ahLst/>
              <a:cxnLst/>
              <a:rect l="l" t="t" r="r" b="b"/>
              <a:pathLst>
                <a:path w="2526029" h="1556385">
                  <a:moveTo>
                    <a:pt x="0" y="0"/>
                  </a:moveTo>
                  <a:lnTo>
                    <a:pt x="2525699" y="0"/>
                  </a:lnTo>
                  <a:lnTo>
                    <a:pt x="2525699" y="1556099"/>
                  </a:lnTo>
                  <a:lnTo>
                    <a:pt x="0" y="1556099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xfrm>
            <a:off x="5538294" y="399263"/>
            <a:ext cx="3238500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04825">
              <a:lnSpc>
                <a:spcPct val="100000"/>
              </a:lnSpc>
              <a:spcBef>
                <a:spcPts val="100"/>
              </a:spcBef>
            </a:pPr>
            <a:r>
              <a:rPr sz="4200" spc="360" dirty="0"/>
              <a:t>Учимся </a:t>
            </a:r>
            <a:r>
              <a:rPr sz="4200" spc="350" dirty="0"/>
              <a:t>описывать</a:t>
            </a:r>
            <a:endParaRPr sz="4200"/>
          </a:p>
        </p:txBody>
      </p:sp>
      <p:sp>
        <p:nvSpPr>
          <p:cNvPr id="10" name="object 10"/>
          <p:cNvSpPr txBox="1"/>
          <p:nvPr/>
        </p:nvSpPr>
        <p:spPr>
          <a:xfrm>
            <a:off x="6372122" y="1679423"/>
            <a:ext cx="1570990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b="1" spc="390" dirty="0">
                <a:solidFill>
                  <a:srgbClr val="BE9000"/>
                </a:solidFill>
                <a:latin typeface="Cambria"/>
                <a:cs typeface="Cambria"/>
              </a:rPr>
              <a:t>опыт</a:t>
            </a:r>
            <a:endParaRPr sz="4200">
              <a:latin typeface="Cambria"/>
              <a:cs typeface="Cambri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66987" y="419737"/>
            <a:ext cx="8371840" cy="6030595"/>
            <a:chOff x="366987" y="419737"/>
            <a:chExt cx="8371840" cy="6030595"/>
          </a:xfrm>
        </p:grpSpPr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6037" y="438787"/>
              <a:ext cx="5057774" cy="2295524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76512" y="429262"/>
              <a:ext cx="5076825" cy="2314575"/>
            </a:xfrm>
            <a:custGeom>
              <a:avLst/>
              <a:gdLst/>
              <a:ahLst/>
              <a:cxnLst/>
              <a:rect l="l" t="t" r="r" b="b"/>
              <a:pathLst>
                <a:path w="5076825" h="2314575">
                  <a:moveTo>
                    <a:pt x="0" y="0"/>
                  </a:moveTo>
                  <a:lnTo>
                    <a:pt x="5076824" y="0"/>
                  </a:lnTo>
                  <a:lnTo>
                    <a:pt x="5076824" y="2314574"/>
                  </a:lnTo>
                  <a:lnTo>
                    <a:pt x="0" y="2314574"/>
                  </a:lnTo>
                  <a:lnTo>
                    <a:pt x="0" y="0"/>
                  </a:lnTo>
                  <a:close/>
                </a:path>
              </a:pathLst>
            </a:custGeom>
            <a:ln w="19049">
              <a:solidFill>
                <a:srgbClr val="197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218208" y="4411538"/>
              <a:ext cx="1214178" cy="176968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349997" y="4497568"/>
              <a:ext cx="960918" cy="70054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509087" y="2602162"/>
              <a:ext cx="5210174" cy="382904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499562" y="2592637"/>
              <a:ext cx="5229225" cy="3848100"/>
            </a:xfrm>
            <a:custGeom>
              <a:avLst/>
              <a:gdLst/>
              <a:ahLst/>
              <a:cxnLst/>
              <a:rect l="l" t="t" r="r" b="b"/>
              <a:pathLst>
                <a:path w="5229225" h="3848100">
                  <a:moveTo>
                    <a:pt x="0" y="0"/>
                  </a:moveTo>
                  <a:lnTo>
                    <a:pt x="5229224" y="0"/>
                  </a:lnTo>
                  <a:lnTo>
                    <a:pt x="5229224" y="3848099"/>
                  </a:lnTo>
                  <a:lnTo>
                    <a:pt x="0" y="3848099"/>
                  </a:lnTo>
                  <a:lnTo>
                    <a:pt x="0" y="0"/>
                  </a:lnTo>
                  <a:close/>
                </a:path>
              </a:pathLst>
            </a:custGeom>
            <a:ln w="19049">
              <a:solidFill>
                <a:srgbClr val="1975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</TotalTime>
  <Words>519</Words>
  <Application>Microsoft Office PowerPoint</Application>
  <PresentationFormat>Экран (4:3)</PresentationFormat>
  <Paragraphs>94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Office Theme</vt:lpstr>
      <vt:lpstr>Наблюдение и проведение опытов на уроках окружающего мира</vt:lpstr>
      <vt:lpstr>Слайд 2</vt:lpstr>
      <vt:lpstr>Наблюдение - преднамеренное и целенаправленное восприятие, обусловленное задачей деятельности.</vt:lpstr>
      <vt:lpstr>Наблюдение</vt:lpstr>
      <vt:lpstr>Наблюдение</vt:lpstr>
      <vt:lpstr>Наблюдение</vt:lpstr>
      <vt:lpstr>Учимся описывать увиденное</vt:lpstr>
      <vt:lpstr>Учимся объяснять</vt:lpstr>
      <vt:lpstr>Тренируемся</vt:lpstr>
      <vt:lpstr>Опыты</vt:lpstr>
      <vt:lpstr>Слайд 11</vt:lpstr>
      <vt:lpstr>    Условия</vt:lpstr>
      <vt:lpstr>   Опыты</vt:lpstr>
      <vt:lpstr>Зависимости</vt:lpstr>
      <vt:lpstr>Слайд 15</vt:lpstr>
      <vt:lpstr>Опыты</vt:lpstr>
      <vt:lpstr>Слайд 17</vt:lpstr>
      <vt:lpstr>Учимся описывать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Наблюдаем, экспериментируем и проводим опыты</dc:title>
  <cp:lastModifiedBy>Jupiter</cp:lastModifiedBy>
  <cp:revision>3</cp:revision>
  <dcterms:created xsi:type="dcterms:W3CDTF">2026-08-16T05:47:04Z</dcterms:created>
  <dcterms:modified xsi:type="dcterms:W3CDTF">2026-09-08T15:07:10Z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2026-08-16T00:00:00Z</vt:filetime>
  </property>
  <property fmtid="{D5CDD505-2E9C-101B-9397-08002B2CF9AE}" pid="4" name="Creator">
    <vt:lpwstr>Google</vt:lpwstr>
  </property>
  <property fmtid="{D5CDD505-2E9C-101B-9397-08002B2CF9AE}" pid="5" name="LastSaved">
    <vt:filetime>2026-08-16T00:00:00Z</vt:filetime>
  </property>
</Properties>
</file>