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charts/style2.xml" ContentType="application/vnd.ms-office.chartstyle+xml"/>
  <Override PartName="/ppt/charts/style15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charts/style13.xml" ContentType="application/vnd.ms-office.chartstyle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charts/colors4.xml" ContentType="application/vnd.ms-office.chartcolorstyle+xml"/>
  <Override PartName="/ppt/charts/style11.xml" ContentType="application/vnd.ms-office.chart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charts/colors14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charts/colors9.xml" ContentType="application/vnd.ms-office.chartcolorstyle+xml"/>
  <Override PartName="/ppt/charts/style14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style12.xml" ContentType="application/vnd.ms-office.chart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olors5.xml" ContentType="application/vnd.ms-office.chartcolor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13.xml" ContentType="application/vnd.ms-office.chartcolorstyl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style8.xml" ContentType="application/vnd.ms-office.chartstyl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Relationship Id="rId4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3.xml"/><Relationship Id="rId4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4.xml"/><Relationship Id="rId4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5.xml"/><Relationship Id="rId4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6.xml"/><Relationship Id="rId4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7.xml"/><Relationship Id="rId4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118841905061398E-2"/>
          <c:y val="2.3906060266089438E-2"/>
          <c:w val="0.66698790228959415"/>
          <c:h val="0.89593796196082542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2 уровня (недостаточный)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2364940851775511E-2"/>
                  <c:y val="-2.7878106365890238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B9-4F0E-8A4D-9A8FFA8D7789}"/>
                </c:ext>
              </c:extLst>
            </c:dLbl>
            <c:dLbl>
              <c:idx val="1"/>
              <c:layout>
                <c:manualLayout>
                  <c:x val="2.1122444137787983E-2"/>
                  <c:y val="-2.098790413650849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B9-4F0E-8A4D-9A8FFA8D7789}"/>
                </c:ext>
              </c:extLst>
            </c:dLbl>
            <c:dLbl>
              <c:idx val="2"/>
              <c:layout>
                <c:manualLayout>
                  <c:x val="1.2424967139875268E-2"/>
                  <c:y val="-2.098790413650849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B9-4F0E-8A4D-9A8FFA8D7789}"/>
                </c:ext>
              </c:extLst>
            </c:dLbl>
            <c:dLbl>
              <c:idx val="3"/>
              <c:layout>
                <c:manualLayout>
                  <c:x val="7.4549802839251758E-3"/>
                  <c:y val="-1.6323925439506635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B9-4F0E-8A4D-9A8FFA8D7789}"/>
                </c:ext>
              </c:extLst>
            </c:dLbl>
            <c:dLbl>
              <c:idx val="4"/>
              <c:layout>
                <c:manualLayout>
                  <c:x val="1.863745070981292E-2"/>
                  <c:y val="-2.7679979081871954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B9-4F0E-8A4D-9A8FFA8D7789}"/>
                </c:ext>
              </c:extLst>
            </c:dLbl>
            <c:dLbl>
              <c:idx val="5"/>
              <c:layout>
                <c:manualLayout>
                  <c:x val="2.1122444137787983E-2"/>
                  <c:y val="-3.0315861530512151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B9-4F0E-8A4D-9A8FFA8D7789}"/>
                </c:ext>
              </c:extLst>
            </c:dLbl>
            <c:dLbl>
              <c:idx val="6"/>
              <c:layout>
                <c:manualLayout>
                  <c:x val="1.6152457281837888E-2"/>
                  <c:y val="-3.0606350282427794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B9-4F0E-8A4D-9A8FFA8D7789}"/>
                </c:ext>
              </c:extLst>
            </c:dLbl>
            <c:dLbl>
              <c:idx val="7"/>
              <c:layout>
                <c:manualLayout>
                  <c:x val="1.4909960567850326E-2"/>
                  <c:y val="-2.565188283351028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B9-4F0E-8A4D-9A8FFA8D7789}"/>
                </c:ext>
              </c:extLst>
            </c:dLbl>
            <c:dLbl>
              <c:idx val="8"/>
              <c:layout>
                <c:manualLayout>
                  <c:x val="1.1182470425887768E-2"/>
                  <c:y val="-3.0408222998409479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B9-4F0E-8A4D-9A8FFA8D7789}"/>
                </c:ext>
              </c:extLst>
            </c:dLbl>
            <c:dLbl>
              <c:idx val="9"/>
              <c:layout>
                <c:manualLayout>
                  <c:x val="1.4909960567850348E-2"/>
                  <c:y val="-2.3319893485009357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B9-4F0E-8A4D-9A8FFA8D7789}"/>
                </c:ext>
              </c:extLst>
            </c:dLbl>
            <c:dLbl>
              <c:idx val="10"/>
              <c:layout>
                <c:manualLayout>
                  <c:x val="1.8637450709812944E-2"/>
                  <c:y val="-1.632392543950655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B9-4F0E-8A4D-9A8FFA8D7789}"/>
                </c:ext>
              </c:extLst>
            </c:dLbl>
            <c:dLbl>
              <c:idx val="11"/>
              <c:layout>
                <c:manualLayout>
                  <c:x val="1.6152457281837888E-2"/>
                  <c:y val="-2.7983872182011239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B9-4F0E-8A4D-9A8FFA8D7789}"/>
                </c:ext>
              </c:extLst>
            </c:dLbl>
            <c:dLbl>
              <c:idx val="12"/>
              <c:layout>
                <c:manualLayout>
                  <c:x val="1.6152457281837888E-2"/>
                  <c:y val="-3.0315861530512175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FB9-4F0E-8A4D-9A8FFA8D77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Запад</c:v>
                </c:pt>
                <c:pt idx="1">
                  <c:v>Кинель</c:v>
                </c:pt>
                <c:pt idx="2">
                  <c:v>Отрадный</c:v>
                </c:pt>
                <c:pt idx="3">
                  <c:v>Поволжье</c:v>
                </c:pt>
                <c:pt idx="4">
                  <c:v>Самара</c:v>
                </c:pt>
                <c:pt idx="5">
                  <c:v>СВУ</c:v>
                </c:pt>
                <c:pt idx="6">
                  <c:v>Север</c:v>
                </c:pt>
                <c:pt idx="7">
                  <c:v>СЗУ</c:v>
                </c:pt>
                <c:pt idx="8">
                  <c:v>Тольятти</c:v>
                </c:pt>
                <c:pt idx="9">
                  <c:v>Центр</c:v>
                </c:pt>
                <c:pt idx="10">
                  <c:v>ЮВУ</c:v>
                </c:pt>
                <c:pt idx="11">
                  <c:v>ЮЗУ</c:v>
                </c:pt>
                <c:pt idx="12">
                  <c:v>Южное</c:v>
                </c:pt>
              </c:strCache>
            </c:strRef>
          </c:cat>
          <c:val>
            <c:numRef>
              <c:f>Лист1!$B$2:$B$14</c:f>
              <c:numCache>
                <c:formatCode>0.0%</c:formatCode>
                <c:ptCount val="13"/>
                <c:pt idx="0">
                  <c:v>6.700000000000002E-3</c:v>
                </c:pt>
                <c:pt idx="1">
                  <c:v>2.1071428571428617E-3</c:v>
                </c:pt>
                <c:pt idx="2">
                  <c:v>2.3699999999999999E-2</c:v>
                </c:pt>
                <c:pt idx="3">
                  <c:v>4.0000000000000015E-2</c:v>
                </c:pt>
                <c:pt idx="4">
                  <c:v>1.6250253910217307E-2</c:v>
                </c:pt>
                <c:pt idx="5">
                  <c:v>8.0000000000000054E-3</c:v>
                </c:pt>
                <c:pt idx="6">
                  <c:v>1.0000000000000004E-2</c:v>
                </c:pt>
                <c:pt idx="7">
                  <c:v>6.0000000000000019E-3</c:v>
                </c:pt>
                <c:pt idx="8">
                  <c:v>2.0000000000000007E-2</c:v>
                </c:pt>
                <c:pt idx="9">
                  <c:v>1.0000000000000004E-2</c:v>
                </c:pt>
                <c:pt idx="10">
                  <c:v>4.0000000000000018E-3</c:v>
                </c:pt>
                <c:pt idx="11">
                  <c:v>6.6029411764705901E-3</c:v>
                </c:pt>
                <c:pt idx="12">
                  <c:v>1.0000000000000004E-2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9E-4B72-A63A-A04FF704F0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уровень (низкий)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Запад</c:v>
                </c:pt>
                <c:pt idx="1">
                  <c:v>Кинель</c:v>
                </c:pt>
                <c:pt idx="2">
                  <c:v>Отрадный</c:v>
                </c:pt>
                <c:pt idx="3">
                  <c:v>Поволжье</c:v>
                </c:pt>
                <c:pt idx="4">
                  <c:v>Самара</c:v>
                </c:pt>
                <c:pt idx="5">
                  <c:v>СВУ</c:v>
                </c:pt>
                <c:pt idx="6">
                  <c:v>Север</c:v>
                </c:pt>
                <c:pt idx="7">
                  <c:v>СЗУ</c:v>
                </c:pt>
                <c:pt idx="8">
                  <c:v>Тольятти</c:v>
                </c:pt>
                <c:pt idx="9">
                  <c:v>Центр</c:v>
                </c:pt>
                <c:pt idx="10">
                  <c:v>ЮВУ</c:v>
                </c:pt>
                <c:pt idx="11">
                  <c:v>ЮЗУ</c:v>
                </c:pt>
                <c:pt idx="12">
                  <c:v>Южное</c:v>
                </c:pt>
              </c:strCache>
            </c:strRef>
          </c:cat>
          <c:val>
            <c:numRef>
              <c:f>Лист1!$C$2:$C$14</c:f>
              <c:numCache>
                <c:formatCode>0.0%</c:formatCode>
                <c:ptCount val="13"/>
                <c:pt idx="0">
                  <c:v>0.12300000000000003</c:v>
                </c:pt>
                <c:pt idx="1">
                  <c:v>0.14363642857142911</c:v>
                </c:pt>
                <c:pt idx="2">
                  <c:v>0.21420000000000006</c:v>
                </c:pt>
                <c:pt idx="3">
                  <c:v>0.34</c:v>
                </c:pt>
                <c:pt idx="4">
                  <c:v>0.154174283973187</c:v>
                </c:pt>
                <c:pt idx="5">
                  <c:v>0.13600000000000001</c:v>
                </c:pt>
                <c:pt idx="6">
                  <c:v>0.19</c:v>
                </c:pt>
                <c:pt idx="7">
                  <c:v>0.11600000000000002</c:v>
                </c:pt>
                <c:pt idx="8">
                  <c:v>0.2</c:v>
                </c:pt>
                <c:pt idx="9">
                  <c:v>0.24500000000000005</c:v>
                </c:pt>
                <c:pt idx="10">
                  <c:v>0.26600000000000001</c:v>
                </c:pt>
                <c:pt idx="11">
                  <c:v>6.6273529411764689E-2</c:v>
                </c:pt>
                <c:pt idx="12">
                  <c:v>0.3600000000000001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9E-4B72-A63A-A04FF704F0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уровень (средний)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Запад</c:v>
                </c:pt>
                <c:pt idx="1">
                  <c:v>Кинель</c:v>
                </c:pt>
                <c:pt idx="2">
                  <c:v>Отрадный</c:v>
                </c:pt>
                <c:pt idx="3">
                  <c:v>Поволжье</c:v>
                </c:pt>
                <c:pt idx="4">
                  <c:v>Самара</c:v>
                </c:pt>
                <c:pt idx="5">
                  <c:v>СВУ</c:v>
                </c:pt>
                <c:pt idx="6">
                  <c:v>Север</c:v>
                </c:pt>
                <c:pt idx="7">
                  <c:v>СЗУ</c:v>
                </c:pt>
                <c:pt idx="8">
                  <c:v>Тольятти</c:v>
                </c:pt>
                <c:pt idx="9">
                  <c:v>Центр</c:v>
                </c:pt>
                <c:pt idx="10">
                  <c:v>ЮВУ</c:v>
                </c:pt>
                <c:pt idx="11">
                  <c:v>ЮЗУ</c:v>
                </c:pt>
                <c:pt idx="12">
                  <c:v>Южное</c:v>
                </c:pt>
              </c:strCache>
            </c:strRef>
          </c:cat>
          <c:val>
            <c:numRef>
              <c:f>Лист1!$D$2:$D$14</c:f>
              <c:numCache>
                <c:formatCode>0.0%</c:formatCode>
                <c:ptCount val="13"/>
                <c:pt idx="0">
                  <c:v>0.39600000000000013</c:v>
                </c:pt>
                <c:pt idx="1">
                  <c:v>0.43182142857142902</c:v>
                </c:pt>
                <c:pt idx="2">
                  <c:v>0.38930000000000015</c:v>
                </c:pt>
                <c:pt idx="3">
                  <c:v>0.35000000000000009</c:v>
                </c:pt>
                <c:pt idx="4">
                  <c:v>0.35618525289457698</c:v>
                </c:pt>
                <c:pt idx="5">
                  <c:v>0.40900000000000009</c:v>
                </c:pt>
                <c:pt idx="6">
                  <c:v>0.35000000000000009</c:v>
                </c:pt>
                <c:pt idx="7">
                  <c:v>0.26600000000000001</c:v>
                </c:pt>
                <c:pt idx="8">
                  <c:v>0.33000000000000013</c:v>
                </c:pt>
                <c:pt idx="9">
                  <c:v>0.51500000000000001</c:v>
                </c:pt>
                <c:pt idx="10">
                  <c:v>0.44500000000000001</c:v>
                </c:pt>
                <c:pt idx="11">
                  <c:v>0.24981911764705905</c:v>
                </c:pt>
                <c:pt idx="12">
                  <c:v>0.41000000000000009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9E-4B72-A63A-A04FF704F0B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уровень (повышенный)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Запад</c:v>
                </c:pt>
                <c:pt idx="1">
                  <c:v>Кинель</c:v>
                </c:pt>
                <c:pt idx="2">
                  <c:v>Отрадный</c:v>
                </c:pt>
                <c:pt idx="3">
                  <c:v>Поволжье</c:v>
                </c:pt>
                <c:pt idx="4">
                  <c:v>Самара</c:v>
                </c:pt>
                <c:pt idx="5">
                  <c:v>СВУ</c:v>
                </c:pt>
                <c:pt idx="6">
                  <c:v>Север</c:v>
                </c:pt>
                <c:pt idx="7">
                  <c:v>СЗУ</c:v>
                </c:pt>
                <c:pt idx="8">
                  <c:v>Тольятти</c:v>
                </c:pt>
                <c:pt idx="9">
                  <c:v>Центр</c:v>
                </c:pt>
                <c:pt idx="10">
                  <c:v>ЮВУ</c:v>
                </c:pt>
                <c:pt idx="11">
                  <c:v>ЮЗУ</c:v>
                </c:pt>
                <c:pt idx="12">
                  <c:v>Южное</c:v>
                </c:pt>
              </c:strCache>
            </c:strRef>
          </c:cat>
          <c:val>
            <c:numRef>
              <c:f>Лист1!$E$2:$E$14</c:f>
              <c:numCache>
                <c:formatCode>0.0%</c:formatCode>
                <c:ptCount val="13"/>
                <c:pt idx="0">
                  <c:v>0.41840000000000016</c:v>
                </c:pt>
                <c:pt idx="1">
                  <c:v>0.35970000000000002</c:v>
                </c:pt>
                <c:pt idx="2">
                  <c:v>0.33370000000000011</c:v>
                </c:pt>
                <c:pt idx="3">
                  <c:v>0.24000000000000005</c:v>
                </c:pt>
                <c:pt idx="4">
                  <c:v>0.40493601462522899</c:v>
                </c:pt>
                <c:pt idx="5">
                  <c:v>0.41300000000000009</c:v>
                </c:pt>
                <c:pt idx="6">
                  <c:v>0.4</c:v>
                </c:pt>
                <c:pt idx="7">
                  <c:v>0.55300000000000005</c:v>
                </c:pt>
                <c:pt idx="8">
                  <c:v>0.41000000000000009</c:v>
                </c:pt>
                <c:pt idx="9">
                  <c:v>0.22</c:v>
                </c:pt>
                <c:pt idx="10">
                  <c:v>0.22</c:v>
                </c:pt>
                <c:pt idx="11">
                  <c:v>0.63784852941176395</c:v>
                </c:pt>
                <c:pt idx="12">
                  <c:v>0.18000000000000005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9E-4B72-A63A-A04FF704F0B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уровень (высокий)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Запад</c:v>
                </c:pt>
                <c:pt idx="1">
                  <c:v>Кинель</c:v>
                </c:pt>
                <c:pt idx="2">
                  <c:v>Отрадный</c:v>
                </c:pt>
                <c:pt idx="3">
                  <c:v>Поволжье</c:v>
                </c:pt>
                <c:pt idx="4">
                  <c:v>Самара</c:v>
                </c:pt>
                <c:pt idx="5">
                  <c:v>СВУ</c:v>
                </c:pt>
                <c:pt idx="6">
                  <c:v>Север</c:v>
                </c:pt>
                <c:pt idx="7">
                  <c:v>СЗУ</c:v>
                </c:pt>
                <c:pt idx="8">
                  <c:v>Тольятти</c:v>
                </c:pt>
                <c:pt idx="9">
                  <c:v>Центр</c:v>
                </c:pt>
                <c:pt idx="10">
                  <c:v>ЮВУ</c:v>
                </c:pt>
                <c:pt idx="11">
                  <c:v>ЮЗУ</c:v>
                </c:pt>
                <c:pt idx="12">
                  <c:v>Южное</c:v>
                </c:pt>
              </c:strCache>
            </c:strRef>
          </c:cat>
          <c:val>
            <c:numRef>
              <c:f>Лист1!$F$2:$F$14</c:f>
              <c:numCache>
                <c:formatCode>0.0%</c:formatCode>
                <c:ptCount val="13"/>
                <c:pt idx="0">
                  <c:v>5.5900000000000012E-2</c:v>
                </c:pt>
                <c:pt idx="1">
                  <c:v>6.2700000000000033E-2</c:v>
                </c:pt>
                <c:pt idx="2">
                  <c:v>3.8100000000000002E-2</c:v>
                </c:pt>
                <c:pt idx="3">
                  <c:v>3.0000000000000002E-2</c:v>
                </c:pt>
                <c:pt idx="4">
                  <c:v>6.8454194596790599E-2</c:v>
                </c:pt>
                <c:pt idx="5">
                  <c:v>3.4000000000000002E-2</c:v>
                </c:pt>
                <c:pt idx="6">
                  <c:v>0.05</c:v>
                </c:pt>
                <c:pt idx="7">
                  <c:v>5.9300000000000019E-2</c:v>
                </c:pt>
                <c:pt idx="8">
                  <c:v>4.0000000000000015E-2</c:v>
                </c:pt>
                <c:pt idx="9">
                  <c:v>1.0000000000000004E-2</c:v>
                </c:pt>
                <c:pt idx="10">
                  <c:v>6.5000000000000002E-2</c:v>
                </c:pt>
                <c:pt idx="11">
                  <c:v>3.9485294117647098E-2</c:v>
                </c:pt>
                <c:pt idx="12">
                  <c:v>4.0000000000000015E-2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49E-4B72-A63A-A04FF704F0BE}"/>
            </c:ext>
          </c:extLst>
        </c:ser>
        <c:dLbls>
          <c:showVal val="1"/>
        </c:dLbls>
        <c:overlap val="100"/>
        <c:axId val="144676736"/>
        <c:axId val="144678272"/>
      </c:barChart>
      <c:catAx>
        <c:axId val="144676736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78272"/>
        <c:crosses val="autoZero"/>
        <c:auto val="1"/>
        <c:lblAlgn val="ctr"/>
        <c:lblOffset val="100"/>
      </c:catAx>
      <c:valAx>
        <c:axId val="14467827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7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58295896550216"/>
          <c:y val="5.7446478538619922E-2"/>
          <c:w val="0.18353469924967755"/>
          <c:h val="0.87210882642151966"/>
        </c:manualLayout>
      </c:layout>
      <c:spPr>
        <a:noFill/>
        <a:ln w="63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учителей, использующих информационную систему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AE-4817-847B-548F473528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rgbClr val="E3695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учителей, использующих информационную систему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AE-4817-847B-548F47352869}"/>
            </c:ext>
          </c:extLst>
        </c:ser>
        <c:dLbls/>
        <c:gapWidth val="219"/>
        <c:overlap val="-27"/>
        <c:axId val="149685760"/>
        <c:axId val="149687296"/>
      </c:barChart>
      <c:catAx>
        <c:axId val="1496857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87296"/>
        <c:crosses val="autoZero"/>
        <c:auto val="1"/>
        <c:lblAlgn val="ctr"/>
        <c:lblOffset val="100"/>
      </c:catAx>
      <c:valAx>
        <c:axId val="1496872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8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735409330115153E-2"/>
          <c:y val="0.86571038142196144"/>
          <c:w val="0.39976516440470078"/>
          <c:h val="0.1038429880850587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994598979147711E-2"/>
          <c:y val="5.4689083005803343E-2"/>
          <c:w val="0.88241581925374901"/>
          <c:h val="0.68141196199893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выполненных обучающимися работ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52710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97-4B22-B744-7FB2EDC0D0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rgbClr val="E3695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выполненных обучающимися работ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31438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97-4B22-B744-7FB2EDC0D08A}"/>
            </c:ext>
          </c:extLst>
        </c:ser>
        <c:dLbls/>
        <c:gapWidth val="219"/>
        <c:overlap val="-27"/>
        <c:axId val="149745024"/>
        <c:axId val="151131264"/>
      </c:barChart>
      <c:catAx>
        <c:axId val="149745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131264"/>
        <c:crosses val="autoZero"/>
        <c:auto val="1"/>
        <c:lblAlgn val="ctr"/>
        <c:lblOffset val="100"/>
      </c:catAx>
      <c:valAx>
        <c:axId val="151131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4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600324456930326E-3"/>
          <c:y val="0.87349356902662056"/>
          <c:w val="0.39976516440470078"/>
          <c:h val="9.095086297493025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994598979147711E-2"/>
          <c:y val="5.4689083005803343E-2"/>
          <c:w val="0.88241581925374901"/>
          <c:h val="0.68141196199893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проверенных учителями работ (%) от выполненных обучающимися работ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A1-4E59-B60A-242428294E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rgbClr val="E3695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проверенных учителями работ (%) от выполненных обучающимися работ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77.900000000000006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A1-4E59-B60A-242428294EB6}"/>
            </c:ext>
          </c:extLst>
        </c:ser>
        <c:dLbls/>
        <c:gapWidth val="219"/>
        <c:overlap val="-27"/>
        <c:axId val="151206528"/>
        <c:axId val="151241088"/>
      </c:barChart>
      <c:catAx>
        <c:axId val="151206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241088"/>
        <c:crosses val="autoZero"/>
        <c:auto val="1"/>
        <c:lblAlgn val="ctr"/>
        <c:lblOffset val="100"/>
      </c:catAx>
      <c:valAx>
        <c:axId val="151241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20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324615201994241E-2"/>
          <c:y val="0.9053525478049157"/>
          <c:w val="0.36746112452023899"/>
          <c:h val="8.57585601954717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00" b="1" i="0" u="none" strike="noStrike" kern="1200" cap="all" spc="0" baseline="0" dirty="0">
                <a:solidFill>
                  <a:srgbClr val="003399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800" b="1" i="0" u="none" strike="noStrike" kern="1200" cap="all" spc="0" baseline="0" dirty="0">
                <a:solidFill>
                  <a:srgbClr val="003399"/>
                </a:solidFill>
                <a:effectLst/>
                <a:latin typeface="+mn-lt"/>
                <a:ea typeface="+mn-ea"/>
                <a:cs typeface="+mn-cs"/>
              </a:rPr>
              <a:t>ТОП-3 заданий, вызвавших наибольшие затруднения</a:t>
            </a:r>
            <a:br>
              <a:rPr lang="ru-RU" sz="1800" b="1" i="0" u="none" strike="noStrike" kern="1200" cap="all" spc="0" baseline="0" dirty="0">
                <a:solidFill>
                  <a:srgbClr val="003399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800" b="1" i="0" u="none" strike="noStrike" kern="1200" cap="all" spc="0" baseline="0" dirty="0">
                <a:solidFill>
                  <a:srgbClr val="003399"/>
                </a:solidFill>
                <a:effectLst/>
                <a:latin typeface="+mn-lt"/>
                <a:ea typeface="+mn-ea"/>
                <a:cs typeface="+mn-cs"/>
              </a:rPr>
              <a:t>у обучающихся Самарской области</a:t>
            </a:r>
          </a:p>
        </c:rich>
      </c:tx>
      <c:layout>
        <c:manualLayout>
          <c:xMode val="edge"/>
          <c:yMode val="edge"/>
          <c:x val="0.24039121232542376"/>
          <c:y val="2.427668385086317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1060201717420641"/>
          <c:y val="0.16996985676947693"/>
          <c:w val="0.56260009038870085"/>
          <c:h val="0.6826668491559643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Самарская область</c:v>
                </c:pt>
              </c:strCache>
            </c:strRef>
          </c:tx>
          <c:spPr>
            <a:solidFill>
              <a:srgbClr val="E3695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Выявлять релевантные мнения по проблеме</c:v>
                </c:pt>
                <c:pt idx="1">
                  <c:v>Анализировать различные мнения, выбирая из предложенных</c:v>
                </c:pt>
                <c:pt idx="2">
                  <c:v>Выстраивать последовательность действий на основе источника информации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0.26</c:v>
                </c:pt>
                <c:pt idx="1">
                  <c:v>0.34</c:v>
                </c:pt>
                <c:pt idx="2">
                  <c:v>0.36000000000000004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79-4EC9-A11F-3D3E5D01944B}"/>
            </c:ext>
          </c:extLst>
        </c:ser>
        <c:dLbls>
          <c:showVal val="1"/>
        </c:dLbls>
        <c:gapWidth val="219"/>
        <c:axId val="150638592"/>
        <c:axId val="150640128"/>
      </c:barChart>
      <c:catAx>
        <c:axId val="1506385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640128"/>
        <c:crosses val="autoZero"/>
        <c:auto val="1"/>
        <c:lblAlgn val="ctr"/>
        <c:lblOffset val="100"/>
      </c:catAx>
      <c:valAx>
        <c:axId val="150640128"/>
        <c:scaling>
          <c:orientation val="minMax"/>
          <c:max val="0.70000000000000029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63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088271692283061"/>
          <c:y val="0.13059663122390638"/>
          <c:w val="0.824713486317591"/>
          <c:h val="0.76057284275617165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432881446357597E-2"/>
                  <c:y val="-0.2394271572438284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2E-4052-9869-C14C1E6CFF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Самарская область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1.2566179841833143E-2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2E-4052-9869-C14C1E6CFF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A9D18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Самарская область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0.19648340322741395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2E-4052-9869-C14C1E6CFF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Самарская область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0.37677890762408223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2E-4052-9869-C14C1E6CFFD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Самарская область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0.36850650338746133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2E-4052-9869-C14C1E6CFFD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Самарская область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4.5610729901110605E-2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2E-4052-9869-C14C1E6CFFD6}"/>
            </c:ext>
          </c:extLst>
        </c:ser>
        <c:dLbls>
          <c:showVal val="1"/>
        </c:dLbls>
        <c:gapWidth val="182"/>
        <c:overlap val="100"/>
        <c:axId val="134696320"/>
        <c:axId val="134710400"/>
      </c:barChart>
      <c:catAx>
        <c:axId val="1346963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710400"/>
        <c:crosses val="autoZero"/>
        <c:auto val="1"/>
        <c:lblAlgn val="ctr"/>
        <c:lblOffset val="100"/>
      </c:catAx>
      <c:valAx>
        <c:axId val="134710400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13469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30960873657672"/>
          <c:y val="5.9861001138313497E-2"/>
          <c:w val="0.36836129877962648"/>
          <c:h val="0.693019357407624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Недостаточный</c:v>
                </c:pt>
              </c:strCache>
            </c:strRef>
          </c:tx>
          <c:spPr>
            <a:solidFill>
              <a:srgbClr val="E3695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Самарская область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0.12000000000000002</c:v>
                </c:pt>
                <c:pt idx="1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9E-4B72-A63A-A04FF704F0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Самарская область</c:v>
                </c:pt>
                <c:pt idx="1">
                  <c:v>РФ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0.30000000000000016</c:v>
                </c:pt>
                <c:pt idx="1">
                  <c:v>0.37000000000000016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9E-4B72-A63A-A04FF704F0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Самарская область</c:v>
                </c:pt>
                <c:pt idx="1">
                  <c:v>РФ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0.29000000000000015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9E-4B72-A63A-A04FF704F0B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9.6948338896114545E-4"/>
                  <c:y val="-1.231812886998398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9E-4B72-A63A-A04FF704F0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Самарская область</c:v>
                </c:pt>
                <c:pt idx="1">
                  <c:v>РФ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 formatCode="0.0%">
                  <c:v>0.18000000000000008</c:v>
                </c:pt>
                <c:pt idx="1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9E-4B72-A63A-A04FF704F0B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9704296743960938E-3"/>
                  <c:y val="-3.01021604123209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3A-4A95-B324-7D5D9AC95028}"/>
                </c:ext>
              </c:extLst>
            </c:dLbl>
            <c:dLbl>
              <c:idx val="1"/>
              <c:layout>
                <c:manualLayout>
                  <c:x val="2.5264865064753613E-3"/>
                  <c:y val="-1.14914391572384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3A-4A95-B324-7D5D9AC95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Самарская область</c:v>
                </c:pt>
                <c:pt idx="1">
                  <c:v>РФ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0.11</c:v>
                </c:pt>
                <c:pt idx="1">
                  <c:v>9.0000000000000024E-2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49E-4B72-A63A-A04FF704F0BE}"/>
            </c:ext>
          </c:extLst>
        </c:ser>
        <c:dLbls/>
        <c:overlap val="100"/>
        <c:axId val="146591744"/>
        <c:axId val="146593280"/>
      </c:barChart>
      <c:catAx>
        <c:axId val="146591744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593280"/>
        <c:crosses val="autoZero"/>
        <c:auto val="1"/>
        <c:lblAlgn val="ctr"/>
        <c:lblOffset val="100"/>
      </c:catAx>
      <c:valAx>
        <c:axId val="146593280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59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312844841484672"/>
          <c:y val="0.1296282090243622"/>
          <c:w val="0.26223990328965324"/>
          <c:h val="0.6892610109748316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Распределение учащихся по уровням ЧГ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004830917874396"/>
          <c:y val="0.17782611111111118"/>
          <c:w val="0.800173671497585"/>
          <c:h val="0.693019357407624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Недостаточный</c:v>
                </c:pt>
              </c:strCache>
            </c:strRef>
          </c:tx>
          <c:spPr>
            <a:solidFill>
              <a:srgbClr val="E3695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0.15000000000000008</c:v>
                </c:pt>
                <c:pt idx="1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9E-4B72-A63A-A04FF704F0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0.24000000000000007</c:v>
                </c:pt>
                <c:pt idx="1">
                  <c:v>0.29000000000000015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9E-4B72-A63A-A04FF704F0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0.19</c:v>
                </c:pt>
                <c:pt idx="1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9E-4B72-A63A-A04FF704F0B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9.6948338896114545E-4"/>
                  <c:y val="-1.231812886998398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9E-4B72-A63A-A04FF704F0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 formatCode="0.0%">
                  <c:v>0.21000000000000008</c:v>
                </c:pt>
                <c:pt idx="1">
                  <c:v>0.15000000000000008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9E-4B72-A63A-A04FF704F0B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9704296743960938E-3"/>
                  <c:y val="-3.01021604123209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3A-4A95-B324-7D5D9AC95028}"/>
                </c:ext>
              </c:extLst>
            </c:dLbl>
            <c:dLbl>
              <c:idx val="1"/>
              <c:layout>
                <c:manualLayout>
                  <c:x val="2.5264865064753613E-3"/>
                  <c:y val="-1.14914391572384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3A-4A95-B324-7D5D9AC95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0.2</c:v>
                </c:pt>
                <c:pt idx="1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49E-4B72-A63A-A04FF704F0BE}"/>
            </c:ext>
          </c:extLst>
        </c:ser>
        <c:dLbls/>
        <c:overlap val="100"/>
        <c:axId val="146405632"/>
        <c:axId val="146604032"/>
      </c:barChart>
      <c:catAx>
        <c:axId val="146405632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604032"/>
        <c:crosses val="autoZero"/>
        <c:auto val="1"/>
        <c:lblAlgn val="ctr"/>
        <c:lblOffset val="100"/>
      </c:catAx>
      <c:valAx>
        <c:axId val="14660403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40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Распределение учащихся по уровням МГ</a:t>
            </a:r>
          </a:p>
        </c:rich>
      </c:tx>
      <c:layout>
        <c:manualLayout>
          <c:xMode val="edge"/>
          <c:yMode val="edge"/>
          <c:x val="0.13034961543262638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4868019323671497"/>
          <c:y val="0.14452777777777776"/>
          <c:w val="0.78548866790339644"/>
          <c:h val="0.693019357407624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Недостаточный</c:v>
                </c:pt>
              </c:strCache>
            </c:strRef>
          </c:tx>
          <c:spPr>
            <a:solidFill>
              <a:srgbClr val="E3695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0.13</c:v>
                </c:pt>
                <c:pt idx="1">
                  <c:v>0.18000000000000008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9E-4B72-A63A-A04FF704F0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0.18000000000000008</c:v>
                </c:pt>
                <c:pt idx="1">
                  <c:v>0.30000000000000016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9E-4B72-A63A-A04FF704F0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0.25</c:v>
                </c:pt>
                <c:pt idx="1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9E-4B72-A63A-A04FF704F0B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9.6948338896114545E-4"/>
                  <c:y val="-1.231812886998398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9E-4B72-A63A-A04FF704F0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 formatCode="0.0%">
                  <c:v>0.23</c:v>
                </c:pt>
                <c:pt idx="1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9E-4B72-A63A-A04FF704F0B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9704296743960938E-3"/>
                  <c:y val="-3.01021604123209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3A-4A95-B324-7D5D9AC95028}"/>
                </c:ext>
              </c:extLst>
            </c:dLbl>
            <c:dLbl>
              <c:idx val="1"/>
              <c:layout>
                <c:manualLayout>
                  <c:x val="2.5264865064753613E-3"/>
                  <c:y val="-1.14914391572384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3A-4A95-B324-7D5D9AC95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0.21000000000000008</c:v>
                </c:pt>
                <c:pt idx="1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49E-4B72-A63A-A04FF704F0BE}"/>
            </c:ext>
          </c:extLst>
        </c:ser>
        <c:dLbls/>
        <c:overlap val="100"/>
        <c:axId val="146407808"/>
        <c:axId val="146409344"/>
      </c:barChart>
      <c:catAx>
        <c:axId val="146407808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409344"/>
        <c:crosses val="autoZero"/>
        <c:auto val="1"/>
        <c:lblAlgn val="ctr"/>
        <c:lblOffset val="100"/>
      </c:catAx>
      <c:valAx>
        <c:axId val="14640934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407808"/>
        <c:crosses val="autoZero"/>
        <c:crossBetween val="between"/>
      </c:valAx>
      <c:spPr>
        <a:noFill/>
        <a:ln w="12700">
          <a:noFill/>
        </a:ln>
        <a:effectLst/>
      </c:spPr>
    </c:plotArea>
    <c:plotVisOnly val="1"/>
    <c:dispBlanksAs val="gap"/>
  </c:chart>
  <c:spPr>
    <a:noFill/>
    <a:ln w="19050"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Распределение учащихся по уровням ЕНГ</a:t>
            </a:r>
          </a:p>
        </c:rich>
      </c:tx>
      <c:layout>
        <c:manualLayout>
          <c:xMode val="edge"/>
          <c:yMode val="edge"/>
          <c:x val="0.14673792270531411"/>
          <c:y val="1.302912882320293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4561256038647344"/>
          <c:y val="0.12500679669121681"/>
          <c:w val="0.78548866790339644"/>
          <c:h val="0.65393197563655536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Недостаточный</c:v>
                </c:pt>
              </c:strCache>
            </c:strRef>
          </c:tx>
          <c:spPr>
            <a:solidFill>
              <a:srgbClr val="E3695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0.14000000000000001</c:v>
                </c:pt>
                <c:pt idx="1">
                  <c:v>0.15000000000000008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9E-4B72-A63A-A04FF704F0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0.15000000000000008</c:v>
                </c:pt>
                <c:pt idx="1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9E-4B72-A63A-A04FF704F0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0.29000000000000015</c:v>
                </c:pt>
                <c:pt idx="1">
                  <c:v>0.36000000000000015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9E-4B72-A63A-A04FF704F0B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9.6948338896114545E-4"/>
                  <c:y val="-1.231812886998398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9E-4B72-A63A-A04FF704F0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 formatCode="0.0%">
                  <c:v>0.2</c:v>
                </c:pt>
                <c:pt idx="1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9E-4B72-A63A-A04FF704F0B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9704296743960938E-3"/>
                  <c:y val="-3.01021604123209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3A-4A95-B324-7D5D9AC95028}"/>
                </c:ext>
              </c:extLst>
            </c:dLbl>
            <c:dLbl>
              <c:idx val="1"/>
              <c:layout>
                <c:manualLayout>
                  <c:x val="2.5264865064753613E-3"/>
                  <c:y val="-1.14914391572384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3A-4A95-B324-7D5D9AC95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0.23</c:v>
                </c:pt>
                <c:pt idx="1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49E-4B72-A63A-A04FF704F0BE}"/>
            </c:ext>
          </c:extLst>
        </c:ser>
        <c:dLbls/>
        <c:overlap val="100"/>
        <c:axId val="149313792"/>
        <c:axId val="149331968"/>
      </c:barChart>
      <c:catAx>
        <c:axId val="149313792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331968"/>
        <c:crosses val="autoZero"/>
        <c:auto val="1"/>
        <c:lblAlgn val="ctr"/>
        <c:lblOffset val="100"/>
      </c:catAx>
      <c:valAx>
        <c:axId val="14933196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313792"/>
        <c:crosses val="autoZero"/>
        <c:crossBetween val="between"/>
      </c:valAx>
      <c:spPr>
        <a:noFill/>
        <a:ln w="12700">
          <a:noFill/>
        </a:ln>
        <a:effectLst/>
      </c:spPr>
    </c:plotArea>
    <c:plotVisOnly val="1"/>
    <c:dispBlanksAs val="gap"/>
  </c:chart>
  <c:spPr>
    <a:noFill/>
    <a:ln w="19050"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Распределение учащихся по уровням </a:t>
            </a:r>
            <a:r>
              <a:rPr lang="ru-RU" dirty="0" err="1"/>
              <a:t>ФинГ</a:t>
            </a:r>
            <a:endParaRPr lang="ru-RU" dirty="0"/>
          </a:p>
        </c:rich>
      </c:tx>
      <c:layout>
        <c:manualLayout>
          <c:xMode val="edge"/>
          <c:yMode val="edge"/>
          <c:x val="0.14812705314009667"/>
          <c:y val="7.0555555555555545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453864734299517"/>
          <c:y val="0.17782619677759706"/>
          <c:w val="0.78483550724637685"/>
          <c:h val="0.693019357407624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Недостаточный</c:v>
                </c:pt>
              </c:strCache>
            </c:strRef>
          </c:tx>
          <c:spPr>
            <a:solidFill>
              <a:srgbClr val="E3695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9.0000000000000024E-2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9E-4B72-A63A-A04FF704F0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0.18000000000000008</c:v>
                </c:pt>
                <c:pt idx="1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9E-4B72-A63A-A04FF704F0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0.23</c:v>
                </c:pt>
                <c:pt idx="1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9E-4B72-A63A-A04FF704F0B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9.6948338896114545E-4"/>
                  <c:y val="-1.231812886998398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9E-4B72-A63A-A04FF704F0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 formatCode="0.0%">
                  <c:v>0.34</c:v>
                </c:pt>
                <c:pt idx="1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9E-4B72-A63A-A04FF704F0B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9704296743960938E-3"/>
                  <c:y val="-3.01021604123209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3A-4A95-B324-7D5D9AC95028}"/>
                </c:ext>
              </c:extLst>
            </c:dLbl>
            <c:dLbl>
              <c:idx val="1"/>
              <c:layout>
                <c:manualLayout>
                  <c:x val="2.5264865064753613E-3"/>
                  <c:y val="-1.14914391572384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3A-4A95-B324-7D5D9AC95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0.16</c:v>
                </c:pt>
                <c:pt idx="1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49E-4B72-A63A-A04FF704F0BE}"/>
            </c:ext>
          </c:extLst>
        </c:ser>
        <c:dLbls/>
        <c:overlap val="100"/>
        <c:axId val="149599360"/>
        <c:axId val="149600896"/>
      </c:barChart>
      <c:catAx>
        <c:axId val="149599360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00896"/>
        <c:crosses val="autoZero"/>
        <c:auto val="1"/>
        <c:lblAlgn val="ctr"/>
        <c:lblOffset val="100"/>
      </c:catAx>
      <c:valAx>
        <c:axId val="14960089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59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Распределение учащихся по уровням КМ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765700483091791"/>
          <c:y val="0.17782619677759706"/>
          <c:w val="0.77256497584541051"/>
          <c:h val="0.693019357407624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Недостаточный</c:v>
                </c:pt>
              </c:strCache>
            </c:strRef>
          </c:tx>
          <c:spPr>
            <a:solidFill>
              <a:srgbClr val="E3695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0.18000000000000008</c:v>
                </c:pt>
                <c:pt idx="1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9E-4B72-A63A-A04FF704F0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0.28000000000000008</c:v>
                </c:pt>
                <c:pt idx="1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9E-4B72-A63A-A04FF704F0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0.39000000000000018</c:v>
                </c:pt>
                <c:pt idx="1">
                  <c:v>0.41000000000000014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9E-4B72-A63A-A04FF704F0B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9.6948338896114545E-4"/>
                  <c:y val="-1.231812886998398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9E-4B72-A63A-A04FF704F0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 formatCode="0.0%">
                  <c:v>0.14000000000000001</c:v>
                </c:pt>
                <c:pt idx="1">
                  <c:v>0.15000000000000008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9E-4B72-A63A-A04FF704F0B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257922705314012E-2"/>
                  <c:y val="-0.158232222222222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0F-4B61-949E-470A1E72C375}"/>
                </c:ext>
              </c:extLst>
            </c:dLbl>
            <c:dLbl>
              <c:idx val="1"/>
              <c:layout>
                <c:manualLayout>
                  <c:x val="2.5264865064753613E-3"/>
                  <c:y val="-1.14914391572384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0F-4B61-949E-470A1E72C37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РФ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1.0000000000000005E-2</c:v>
                </c:pt>
                <c:pt idx="1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49E-4B72-A63A-A04FF704F0BE}"/>
            </c:ext>
          </c:extLst>
        </c:ser>
        <c:dLbls/>
        <c:overlap val="100"/>
        <c:axId val="150412288"/>
        <c:axId val="150430464"/>
      </c:barChart>
      <c:catAx>
        <c:axId val="150412288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430464"/>
        <c:crosses val="autoZero"/>
        <c:auto val="1"/>
        <c:lblAlgn val="ctr"/>
        <c:lblOffset val="100"/>
      </c:catAx>
      <c:valAx>
        <c:axId val="15043046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41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994598979147711E-2"/>
          <c:y val="0.10802243500347684"/>
          <c:w val="0.88241581925374901"/>
          <c:h val="0.6280786100012635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организаций,  использующих информационную систему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AC-4419-A343-58D1B124E1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rgbClr val="E3695C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организаций,  использующих информационную систему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AC-4419-A343-58D1B124E1E2}"/>
            </c:ext>
          </c:extLst>
        </c:ser>
        <c:dLbls/>
        <c:gapWidth val="219"/>
        <c:overlap val="-27"/>
        <c:axId val="150858752"/>
        <c:axId val="150860544"/>
      </c:barChart>
      <c:catAx>
        <c:axId val="150858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860544"/>
        <c:crosses val="autoZero"/>
        <c:auto val="1"/>
        <c:lblAlgn val="ctr"/>
        <c:lblOffset val="100"/>
      </c:catAx>
      <c:valAx>
        <c:axId val="1508605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85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23440034819892E-3"/>
          <c:y val="0.90016024502545733"/>
          <c:w val="0.39976516440470078"/>
          <c:h val="9.095086297493025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3FDCD-6E00-4CF0-878B-E6360206EF8A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1CED9-ED07-45DA-89EB-84BA00017B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36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8645A-DB59-43D0-84CA-4C80B6DC70B4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11733-E525-43BD-8CDD-132F3750F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234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8E3B4-A007-4A58-91E2-311CDF4612D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804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8E3B4-A007-4A58-91E2-311CDF4612D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00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8E3B4-A007-4A58-91E2-311CDF4612D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92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Общая информация о проведении:</a:t>
            </a:r>
          </a:p>
          <a:p>
            <a:r>
              <a:rPr lang="ru-RU" dirty="0"/>
              <a:t>Диагностические работы проводились среди обучающихся 8 классов 10-25 апреля 2023 года.</a:t>
            </a:r>
          </a:p>
          <a:p>
            <a:r>
              <a:rPr lang="ru-RU" dirty="0"/>
              <a:t>Диагностические работы проводились учителями, работающими в 8 классе.</a:t>
            </a:r>
          </a:p>
          <a:p>
            <a:r>
              <a:rPr lang="ru-RU" dirty="0"/>
              <a:t>Диагностические работы проводились в режиме онлайн с использованием автоматизированной системы «Российская электронная школа» (РЭШ) https://fg.resh.edu.ru.</a:t>
            </a:r>
          </a:p>
          <a:p>
            <a:r>
              <a:rPr lang="ru-RU" dirty="0"/>
              <a:t>В итоговую диагностическую работу были включены 12 вариантов по шести составляющим ФГ.</a:t>
            </a:r>
          </a:p>
          <a:p>
            <a:r>
              <a:rPr lang="ru-RU" dirty="0"/>
              <a:t>В исследовании участвовали 43 субъекта РФ, 665 ОО, 32733 обучающихся</a:t>
            </a:r>
          </a:p>
          <a:p>
            <a:r>
              <a:rPr lang="ru-RU" dirty="0"/>
              <a:t>При проведении диагностической работы присутствовали внешние наблюдатели и наблюдатели из образовательной организации.</a:t>
            </a:r>
          </a:p>
          <a:p>
            <a:endParaRPr lang="ru-RU" dirty="0"/>
          </a:p>
          <a:p>
            <a:r>
              <a:rPr lang="ru-RU" sz="2000" dirty="0">
                <a:solidFill>
                  <a:srgbClr val="1A1A1A"/>
                </a:solidFill>
                <a:latin typeface="YS Text"/>
              </a:rPr>
              <a:t>Самарскую область представляли: </a:t>
            </a:r>
          </a:p>
          <a:p>
            <a:pPr marL="228760" indent="-228760">
              <a:buFont typeface="+mj-lt"/>
              <a:buAutoNum type="arabicPeriod"/>
            </a:pPr>
            <a:r>
              <a:rPr lang="ru-RU" altLang="ru-RU" b="1" dirty="0">
                <a:solidFill>
                  <a:srgbClr val="1A1A1A"/>
                </a:solidFill>
                <a:latin typeface="YS Text"/>
              </a:rPr>
              <a:t>ГБОУ ООШ </a:t>
            </a:r>
            <a:r>
              <a:rPr lang="ru-RU" altLang="ru-RU" b="1" dirty="0" err="1">
                <a:solidFill>
                  <a:srgbClr val="1A1A1A"/>
                </a:solidFill>
                <a:latin typeface="YS Text"/>
              </a:rPr>
              <a:t>с.Валы</a:t>
            </a:r>
            <a:r>
              <a:rPr lang="ru-RU" altLang="ru-RU" b="1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altLang="ru-RU" b="1" dirty="0" err="1">
                <a:solidFill>
                  <a:srgbClr val="1A1A1A"/>
                </a:solidFill>
                <a:latin typeface="YS Text"/>
              </a:rPr>
              <a:t>м.р</a:t>
            </a:r>
            <a:r>
              <a:rPr lang="ru-RU" altLang="ru-RU" b="1" dirty="0">
                <a:solidFill>
                  <a:srgbClr val="1A1A1A"/>
                </a:solidFill>
                <a:latin typeface="YS Text"/>
              </a:rPr>
              <a:t>. Ставропольский,</a:t>
            </a:r>
          </a:p>
          <a:p>
            <a:pPr marL="228760" indent="-228760">
              <a:buFont typeface="+mj-lt"/>
              <a:buAutoNum type="arabicPeriod"/>
            </a:pPr>
            <a:r>
              <a:rPr lang="ru-RU" b="1" dirty="0">
                <a:solidFill>
                  <a:srgbClr val="1A1A1A"/>
                </a:solidFill>
                <a:latin typeface="YS Text"/>
              </a:rPr>
              <a:t>ГБОУ СОШ с. </a:t>
            </a:r>
            <a:r>
              <a:rPr lang="ru-RU" b="1" dirty="0" err="1">
                <a:solidFill>
                  <a:srgbClr val="1A1A1A"/>
                </a:solidFill>
                <a:latin typeface="YS Text"/>
              </a:rPr>
              <a:t>Подстепки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b="1" dirty="0" err="1">
                <a:solidFill>
                  <a:srgbClr val="1A1A1A"/>
                </a:solidFill>
                <a:latin typeface="YS Text"/>
              </a:rPr>
              <a:t>м.р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. Ставропольский, </a:t>
            </a:r>
          </a:p>
          <a:p>
            <a:pPr marL="228760" indent="-228760">
              <a:buFont typeface="+mj-lt"/>
              <a:buAutoNum type="arabicPeriod"/>
            </a:pPr>
            <a:r>
              <a:rPr lang="ru-RU" b="1" dirty="0">
                <a:solidFill>
                  <a:srgbClr val="1A1A1A"/>
                </a:solidFill>
                <a:latin typeface="YS Text"/>
              </a:rPr>
              <a:t>ГБОУ СОШ "Образовательный центр "Южный город" пос. Придорожный </a:t>
            </a:r>
            <a:r>
              <a:rPr lang="ru-RU" b="1" dirty="0" err="1">
                <a:solidFill>
                  <a:srgbClr val="1A1A1A"/>
                </a:solidFill>
                <a:latin typeface="YS Text"/>
              </a:rPr>
              <a:t>м.р.Волжский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, </a:t>
            </a:r>
          </a:p>
          <a:p>
            <a:pPr marL="228760" indent="-228760">
              <a:buFont typeface="+mj-lt"/>
              <a:buAutoNum type="arabicPeriod"/>
            </a:pPr>
            <a:r>
              <a:rPr lang="ru-RU" b="1" dirty="0">
                <a:solidFill>
                  <a:srgbClr val="1A1A1A"/>
                </a:solidFill>
                <a:latin typeface="YS Text"/>
              </a:rPr>
              <a:t>ГБОУ СОШ № 8 "Образовательный центр" </a:t>
            </a:r>
            <a:r>
              <a:rPr lang="ru-RU" b="1" dirty="0" err="1">
                <a:solidFill>
                  <a:srgbClr val="1A1A1A"/>
                </a:solidFill>
                <a:latin typeface="YS Text"/>
              </a:rPr>
              <a:t>г.Новокуйбышевска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, </a:t>
            </a:r>
          </a:p>
          <a:p>
            <a:pPr marL="228760" indent="-228760">
              <a:lnSpc>
                <a:spcPct val="114000"/>
              </a:lnSpc>
              <a:buFont typeface="+mj-lt"/>
              <a:buAutoNum type="arabicPeriod"/>
            </a:pPr>
            <a:r>
              <a:rPr lang="ru-RU" b="1" dirty="0">
                <a:solidFill>
                  <a:srgbClr val="1A1A1A"/>
                </a:solidFill>
                <a:latin typeface="YS Text"/>
              </a:rPr>
              <a:t>ГБОУ гимназия № 1 г. Новокуйбышевска, </a:t>
            </a:r>
          </a:p>
          <a:p>
            <a:pPr marL="228760" indent="-228760">
              <a:buFont typeface="+mj-lt"/>
              <a:buAutoNum type="arabicPeriod"/>
            </a:pPr>
            <a:r>
              <a:rPr lang="ru-RU" b="1" dirty="0">
                <a:solidFill>
                  <a:srgbClr val="1A1A1A"/>
                </a:solidFill>
                <a:latin typeface="YS Text"/>
              </a:rPr>
              <a:t>ГБОУ СОШ № 5 </a:t>
            </a:r>
            <a:r>
              <a:rPr lang="ru-RU" b="1" dirty="0" err="1">
                <a:solidFill>
                  <a:srgbClr val="1A1A1A"/>
                </a:solidFill>
                <a:latin typeface="YS Text"/>
              </a:rPr>
              <a:t>г.Сызрани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,</a:t>
            </a:r>
          </a:p>
          <a:p>
            <a:pPr marL="228760" indent="-228760">
              <a:buFont typeface="+mj-lt"/>
              <a:buAutoNum type="arabicPeriod"/>
            </a:pPr>
            <a:r>
              <a:rPr lang="ru-RU" b="1" dirty="0">
                <a:solidFill>
                  <a:srgbClr val="1A1A1A"/>
                </a:solidFill>
                <a:latin typeface="YS Text"/>
              </a:rPr>
              <a:t>МБОУ Школа № 128 </a:t>
            </a:r>
            <a:r>
              <a:rPr lang="ru-RU" b="1" dirty="0" err="1">
                <a:solidFill>
                  <a:srgbClr val="1A1A1A"/>
                </a:solidFill>
                <a:latin typeface="YS Text"/>
              </a:rPr>
              <a:t>г.о.Самара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, </a:t>
            </a:r>
          </a:p>
          <a:p>
            <a:pPr marL="228760" indent="-228760">
              <a:buFont typeface="+mj-lt"/>
              <a:buAutoNum type="arabicPeriod"/>
            </a:pPr>
            <a:r>
              <a:rPr lang="ru-RU" b="1" dirty="0">
                <a:solidFill>
                  <a:srgbClr val="1A1A1A"/>
                </a:solidFill>
                <a:latin typeface="YS Text"/>
              </a:rPr>
              <a:t>МБОУ «Школа № 77» </a:t>
            </a:r>
            <a:r>
              <a:rPr lang="ru-RU" b="1" dirty="0" err="1">
                <a:solidFill>
                  <a:srgbClr val="1A1A1A"/>
                </a:solidFill>
                <a:latin typeface="YS Text"/>
              </a:rPr>
              <a:t>г.о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. Самара, </a:t>
            </a:r>
          </a:p>
          <a:p>
            <a:pPr marL="228760" indent="-228760">
              <a:buFont typeface="+mj-lt"/>
              <a:buAutoNum type="arabicPeriod"/>
            </a:pPr>
            <a:r>
              <a:rPr lang="ru-RU" b="1" dirty="0">
                <a:solidFill>
                  <a:srgbClr val="1A1A1A"/>
                </a:solidFill>
                <a:latin typeface="YS Text"/>
              </a:rPr>
              <a:t>МБОУ «Школа № 85» </a:t>
            </a:r>
            <a:r>
              <a:rPr lang="ru-RU" b="1" dirty="0" err="1">
                <a:solidFill>
                  <a:srgbClr val="1A1A1A"/>
                </a:solidFill>
                <a:latin typeface="YS Text"/>
              </a:rPr>
              <a:t>г.о.Самара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, </a:t>
            </a:r>
          </a:p>
          <a:p>
            <a:pPr marL="228760" indent="-228760">
              <a:buFont typeface="+mj-lt"/>
              <a:buAutoNum type="arabicPeriod"/>
            </a:pPr>
            <a:r>
              <a:rPr lang="ru-RU" b="1" dirty="0">
                <a:solidFill>
                  <a:srgbClr val="1A1A1A"/>
                </a:solidFill>
                <a:latin typeface="YS Text"/>
              </a:rPr>
              <a:t>МБУ «Школа имени С.П. Королёва», </a:t>
            </a:r>
          </a:p>
          <a:p>
            <a:pPr marL="228760" indent="-228760">
              <a:buFont typeface="+mj-lt"/>
              <a:buAutoNum type="arabicPeriod"/>
            </a:pPr>
            <a:r>
              <a:rPr lang="ru-RU" b="1" dirty="0">
                <a:solidFill>
                  <a:srgbClr val="1A1A1A"/>
                </a:solidFill>
                <a:latin typeface="YS Text"/>
              </a:rPr>
              <a:t>МБУ Школа № 25 </a:t>
            </a:r>
            <a:r>
              <a:rPr lang="ru-RU" b="1" dirty="0" err="1">
                <a:solidFill>
                  <a:srgbClr val="1A1A1A"/>
                </a:solidFill>
                <a:latin typeface="YS Text"/>
              </a:rPr>
              <a:t>г.о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. Тольятти, </a:t>
            </a:r>
          </a:p>
          <a:p>
            <a:pPr marL="228760" indent="-228760">
              <a:buFont typeface="+mj-lt"/>
              <a:buAutoNum type="arabicPeriod"/>
            </a:pPr>
            <a:r>
              <a:rPr lang="ru-RU" b="1" dirty="0">
                <a:solidFill>
                  <a:srgbClr val="1A1A1A"/>
                </a:solidFill>
                <a:latin typeface="YS Text"/>
              </a:rPr>
              <a:t>МБУ Школа № 40 </a:t>
            </a:r>
            <a:r>
              <a:rPr lang="ru-RU" b="1" dirty="0" err="1">
                <a:solidFill>
                  <a:srgbClr val="1A1A1A"/>
                </a:solidFill>
                <a:latin typeface="YS Text"/>
              </a:rPr>
              <a:t>г.о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. Тольятти, </a:t>
            </a:r>
          </a:p>
          <a:p>
            <a:pPr marL="228760" indent="-228760">
              <a:buFont typeface="+mj-lt"/>
              <a:buAutoNum type="arabicPeriod"/>
            </a:pPr>
            <a:r>
              <a:rPr lang="ru-RU" b="1" dirty="0">
                <a:solidFill>
                  <a:srgbClr val="1A1A1A"/>
                </a:solidFill>
                <a:latin typeface="YS Text"/>
              </a:rPr>
              <a:t>МБУ Школа № 62 </a:t>
            </a:r>
            <a:r>
              <a:rPr lang="ru-RU" b="1" dirty="0" err="1">
                <a:solidFill>
                  <a:srgbClr val="1A1A1A"/>
                </a:solidFill>
                <a:latin typeface="YS Text"/>
              </a:rPr>
              <a:t>г.о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. Тольятти, </a:t>
            </a:r>
          </a:p>
          <a:p>
            <a:pPr marL="228760" indent="-228760">
              <a:buFont typeface="+mj-lt"/>
              <a:buAutoNum type="arabicPeriod"/>
            </a:pPr>
            <a:r>
              <a:rPr lang="ru-RU" b="1" dirty="0">
                <a:solidFill>
                  <a:srgbClr val="1A1A1A"/>
                </a:solidFill>
                <a:latin typeface="YS Text"/>
              </a:rPr>
              <a:t>МБУ Школа № 75 </a:t>
            </a:r>
            <a:r>
              <a:rPr lang="ru-RU" b="1" dirty="0" err="1">
                <a:solidFill>
                  <a:srgbClr val="1A1A1A"/>
                </a:solidFill>
                <a:latin typeface="YS Text"/>
              </a:rPr>
              <a:t>г.о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. Тольятти, </a:t>
            </a:r>
          </a:p>
          <a:p>
            <a:pPr marL="228760" indent="-228760">
              <a:buFont typeface="+mj-lt"/>
              <a:buAutoNum type="arabicPeriod"/>
            </a:pPr>
            <a:r>
              <a:rPr lang="ru-RU" b="1" dirty="0">
                <a:solidFill>
                  <a:srgbClr val="1A1A1A"/>
                </a:solidFill>
                <a:latin typeface="YS Text"/>
              </a:rPr>
              <a:t>МБУ Школа № 79 </a:t>
            </a:r>
            <a:r>
              <a:rPr lang="ru-RU" b="1" dirty="0" err="1">
                <a:solidFill>
                  <a:srgbClr val="1A1A1A"/>
                </a:solidFill>
                <a:latin typeface="YS Text"/>
              </a:rPr>
              <a:t>г.о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. Тольятти.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DDEFF-466D-490B-BA9A-02A337E4C1E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54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DDEFF-466D-490B-BA9A-02A337E4C1E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ru-RU" b="1" dirty="0"/>
              <a:t>Выявление релевантных мнений </a:t>
            </a:r>
            <a:r>
              <a:rPr lang="ru-RU" dirty="0"/>
              <a:t>по проблеме означает поиск и анализ высказываний людей на данную тему. Релевантные мнения - это те, которые имеют отношение к самой проблеме и описывают позиции различных сторон.</a:t>
            </a:r>
          </a:p>
          <a:p>
            <a:pPr>
              <a:lnSpc>
                <a:spcPct val="114000"/>
              </a:lnSpc>
            </a:pPr>
            <a:r>
              <a:rPr lang="ru-RU" dirty="0"/>
              <a:t>Например, релевантными мнениями по проблеме глобального потепления являются:</a:t>
            </a:r>
          </a:p>
          <a:p>
            <a:pPr>
              <a:lnSpc>
                <a:spcPct val="114000"/>
              </a:lnSpc>
            </a:pPr>
            <a:r>
              <a:rPr lang="ru-RU" dirty="0"/>
              <a:t>1. "Глобальное потепление - это серьезная угроза для животных и растительности, которые не могут адаптироваться к таким изменениям в климате."</a:t>
            </a:r>
          </a:p>
          <a:p>
            <a:pPr>
              <a:lnSpc>
                <a:spcPct val="114000"/>
              </a:lnSpc>
            </a:pPr>
            <a:r>
              <a:rPr lang="ru-RU" dirty="0"/>
              <a:t>2. "Некоторые эксперты утверждают, что глобальное потепление - это естественное явление, которое происходит уже несколько тысячелетий."</a:t>
            </a:r>
          </a:p>
          <a:p>
            <a:pPr>
              <a:lnSpc>
                <a:spcPct val="114000"/>
              </a:lnSpc>
            </a:pPr>
            <a:r>
              <a:rPr lang="ru-RU" dirty="0"/>
              <a:t>3. "Мы должны уменьшить нашу зависимость от ископаемых топлив, чтобы сократить выбросы углекислого газа и предотвратить более серьезные последствия глобального потепления."</a:t>
            </a:r>
          </a:p>
          <a:p>
            <a:pPr>
              <a:lnSpc>
                <a:spcPct val="114000"/>
              </a:lnSpc>
            </a:pPr>
            <a:r>
              <a:rPr lang="ru-RU" dirty="0"/>
              <a:t>4. "Международное сообщество должно вести скоординированную борьбу с глобальным потеплением, включая регулирование выбросов парниковых газов и поощрение использования экологически чистых технологий."</a:t>
            </a:r>
          </a:p>
          <a:p>
            <a:pPr>
              <a:lnSpc>
                <a:spcPct val="114000"/>
              </a:lnSpc>
            </a:pPr>
            <a:endParaRPr lang="ru-RU" dirty="0"/>
          </a:p>
          <a:p>
            <a:pPr>
              <a:lnSpc>
                <a:spcPct val="114000"/>
              </a:lnSpc>
            </a:pPr>
            <a:r>
              <a:rPr lang="ru-RU" dirty="0"/>
              <a:t>Эти мнения отражают различные точки зрения по поводу глобального потепления и предлагают различные подходы к решению этой проблемы.</a:t>
            </a:r>
          </a:p>
          <a:p>
            <a:pPr>
              <a:lnSpc>
                <a:spcPct val="114000"/>
              </a:lnSpc>
            </a:pPr>
            <a:endParaRPr lang="ru-RU" dirty="0"/>
          </a:p>
          <a:p>
            <a:pPr>
              <a:lnSpc>
                <a:spcPct val="114000"/>
              </a:lnSpc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Анализировать различные мнения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означает понимать разнообразные воззрения и взгляды на конкретную проблему или тему. В таких заданиях требуется не только описать мнения и аргументы, но и проанализировать, сравнить и оценить их важность и достоверность.  Например, </a:t>
            </a:r>
            <a:r>
              <a:rPr lang="ru-RU" dirty="0"/>
              <a:t>мнения по поводу беженцев с Ближнего Востока могут быть следующими:</a:t>
            </a:r>
          </a:p>
          <a:p>
            <a:r>
              <a:rPr lang="ru-RU" dirty="0"/>
              <a:t>1. Прием большого количества беженцев с Ближнего Востока является гуманным и необходимым шагом в свете кризиса и гражданской войны в этом регионе. </a:t>
            </a:r>
            <a:r>
              <a:rPr lang="ru-RU" b="1" i="1" dirty="0">
                <a:solidFill>
                  <a:srgbClr val="C00000"/>
                </a:solidFill>
              </a:rPr>
              <a:t>НО </a:t>
            </a:r>
            <a:r>
              <a:rPr lang="ru-RU" sz="1200" b="1" i="1" kern="12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беженцы с Ближней Востока могут привнести свои обычаи и культуру в страны, где они обращаются за убежищем, что может вызвать национальные и культурные напряжения.</a:t>
            </a:r>
          </a:p>
          <a:p>
            <a:r>
              <a:rPr lang="ru-RU" sz="1200" b="1" i="1" kern="12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Большое количество беженцев с Ближнего Востока может вызвать экономические трудности и нагрузки на системы здравоохранения, образования и другие общественные инфраструктуры в странах, где они переселяются.</a:t>
            </a:r>
          </a:p>
          <a:p>
            <a:pPr>
              <a:lnSpc>
                <a:spcPct val="114000"/>
              </a:lnSpc>
            </a:pPr>
            <a:r>
              <a:rPr lang="ru-RU" dirty="0"/>
              <a:t>2. Большинство беженцев с Ближнего Востока не являются угрозой для безопасности стран, в которых они ищут убежище, и эти страны должны принимать их наравне с другими беженцами. </a:t>
            </a:r>
            <a:r>
              <a:rPr lang="ru-RU" sz="1200" b="1" i="1" kern="12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НО всё же есть опасения, что некоторые беженцы могут стать радикальными элементами в новых странах.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DDEFF-466D-490B-BA9A-02A337E4C1E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157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8E3B4-A007-4A58-91E2-311CDF4612D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5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E397-D437-44B4-A588-73A5531B1789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92C-A5EE-4E31-B6A0-5D962A666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03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E397-D437-44B4-A588-73A5531B1789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92C-A5EE-4E31-B6A0-5D962A666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93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E397-D437-44B4-A588-73A5531B1789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92C-A5EE-4E31-B6A0-5D962A666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78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109728" tIns="54864" rIns="109728" bIns="54864" rtlCol="0" anchor="ctr">
            <a:normAutofit fontScale="92500" lnSpcReduction="20000"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280" dirty="0">
              <a:solidFill>
                <a:srgbClr val="FFFFFF"/>
              </a:solidFill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3339" y="44626"/>
            <a:ext cx="768085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96545" y="6601997"/>
            <a:ext cx="279883" cy="276999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24418" y="981076"/>
            <a:ext cx="11233149" cy="540067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947742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61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E397-D437-44B4-A588-73A5531B1789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92C-A5EE-4E31-B6A0-5D962A666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82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E397-D437-44B4-A588-73A5531B1789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92C-A5EE-4E31-B6A0-5D962A666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7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E397-D437-44B4-A588-73A5531B1789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92C-A5EE-4E31-B6A0-5D962A666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1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E397-D437-44B4-A588-73A5531B1789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92C-A5EE-4E31-B6A0-5D962A666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75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E397-D437-44B4-A588-73A5531B1789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92C-A5EE-4E31-B6A0-5D962A666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48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E397-D437-44B4-A588-73A5531B1789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92C-A5EE-4E31-B6A0-5D962A666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5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E397-D437-44B4-A588-73A5531B1789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92C-A5EE-4E31-B6A0-5D962A666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77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E397-D437-44B4-A588-73A5531B1789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892C-A5EE-4E31-B6A0-5D962A666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07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E397-D437-44B4-A588-73A5531B1789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E892C-A5EE-4E31-B6A0-5D962A6667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87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Primernaya_rabochaya_programma_kursa_vneurochnoj_deyatelnosti_Funkcionalnaya_gramotnost_uchimsya_dlya_zhizni_osnovnoe_obschee_obrazov.htm" TargetMode="External"/><Relationship Id="rId7" Type="http://schemas.openxmlformats.org/officeDocument/2006/relationships/hyperlink" Target="https://media.prosv.ru/func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skiv.instrao.ru/" TargetMode="External"/><Relationship Id="rId5" Type="http://schemas.openxmlformats.org/officeDocument/2006/relationships/hyperlink" Target="https://fg.resh.edu.ru/" TargetMode="Externa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B765B05-E4C0-4DC5-8A08-A5BB0496D5CE}"/>
              </a:ext>
            </a:extLst>
          </p:cNvPr>
          <p:cNvSpPr/>
          <p:nvPr/>
        </p:nvSpPr>
        <p:spPr>
          <a:xfrm>
            <a:off x="337364" y="1826900"/>
            <a:ext cx="9427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Функциональная грамотность</a:t>
            </a: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xmlns="" id="{DBFB1724-52C6-4D07-A47D-6CC3782C38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4975" y="2897094"/>
          <a:ext cx="10852907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8177">
                  <a:extLst>
                    <a:ext uri="{9D8B030D-6E8A-4147-A177-3AD203B41FA5}">
                      <a16:colId xmlns:a16="http://schemas.microsoft.com/office/drawing/2014/main" xmlns="" val="2019425312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xmlns="" val="3398628393"/>
                    </a:ext>
                  </a:extLst>
                </a:gridCol>
                <a:gridCol w="3398982">
                  <a:extLst>
                    <a:ext uri="{9D8B030D-6E8A-4147-A177-3AD203B41FA5}">
                      <a16:colId xmlns:a16="http://schemas.microsoft.com/office/drawing/2014/main" xmlns="" val="2868606354"/>
                    </a:ext>
                  </a:extLst>
                </a:gridCol>
                <a:gridCol w="3342584">
                  <a:extLst>
                    <a:ext uri="{9D8B030D-6E8A-4147-A177-3AD203B41FA5}">
                      <a16:colId xmlns:a16="http://schemas.microsoft.com/office/drawing/2014/main" xmlns="" val="3443788423"/>
                    </a:ext>
                  </a:extLst>
                </a:gridCol>
              </a:tblGrid>
              <a:tr h="3911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70C0"/>
                          </a:solidFill>
                        </a:rPr>
                        <a:t>Предметы и классы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70C0"/>
                          </a:solidFill>
                        </a:rPr>
                        <a:t>Оценочные процедуры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70C0"/>
                          </a:solidFill>
                        </a:rPr>
                        <a:t>Значения, учитываемые при расчете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4995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Математика – 4, 8</a:t>
                      </a:r>
                    </a:p>
                    <a:p>
                      <a:r>
                        <a:rPr lang="ru-RU" dirty="0"/>
                        <a:t>Русский язык – 4, 6, 7, 8 </a:t>
                      </a:r>
                    </a:p>
                    <a:p>
                      <a:r>
                        <a:rPr lang="ru-RU" dirty="0"/>
                        <a:t>Биология – 8 </a:t>
                      </a:r>
                    </a:p>
                    <a:p>
                      <a:r>
                        <a:rPr lang="ru-RU" dirty="0"/>
                        <a:t>География – 6, 7</a:t>
                      </a:r>
                    </a:p>
                    <a:p>
                      <a:r>
                        <a:rPr lang="ru-RU" dirty="0"/>
                        <a:t>Химия – 8,</a:t>
                      </a:r>
                      <a:r>
                        <a:rPr lang="ru-RU" baseline="0" dirty="0"/>
                        <a:t> 11</a:t>
                      </a:r>
                      <a:endParaRPr lang="ru-RU" dirty="0"/>
                    </a:p>
                    <a:p>
                      <a:r>
                        <a:rPr lang="ru-RU" dirty="0"/>
                        <a:t>Обществознание – 6, 7</a:t>
                      </a:r>
                    </a:p>
                    <a:p>
                      <a:r>
                        <a:rPr lang="ru-RU" dirty="0"/>
                        <a:t>История – 11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ВПР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средневзвешенный процент выполнения заданий ВПР, направленных на оценку умений применять полученные знания в практических ситуациях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уровень объективности окружных результатов ВПР, который определяется в процессе расчета показателя «Объективность оценочных процедур»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89982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D6479E-E5D9-4B52-9D33-BF7A7CE77C1E}"/>
              </a:ext>
            </a:extLst>
          </p:cNvPr>
          <p:cNvSpPr txBox="1"/>
          <p:nvPr/>
        </p:nvSpPr>
        <p:spPr>
          <a:xfrm>
            <a:off x="337364" y="202710"/>
            <a:ext cx="8479074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ru-RU"/>
            </a:defPPr>
            <a:lvl1pPr marR="0" indent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003399"/>
                </a:solidFill>
                <a:latin typeface="+mn-lt"/>
                <a:ea typeface="+mj-ea"/>
                <a:cs typeface="Times New Roman" panose="02020603050405020304" pitchFamily="18" charset="0"/>
                <a:sym typeface="Arial"/>
              </a:rPr>
              <a:t>ФОРМИРОВАНИЕ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lang="ru-RU" sz="3200" b="1" dirty="0">
                <a:solidFill>
                  <a:srgbClr val="003399"/>
                </a:solidFill>
                <a:latin typeface="+mn-lt"/>
                <a:ea typeface="+mj-ea"/>
                <a:cs typeface="Times New Roman" panose="02020603050405020304" pitchFamily="18" charset="0"/>
                <a:sym typeface="Arial"/>
              </a:rPr>
              <a:t>ФУНКЦИОНАЛЬНОЙ ГРАМОТНОСТИ. ГЛОБАЛЬНЫЕ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810680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B765B05-E4C0-4DC5-8A08-A5BB0496D5CE}"/>
              </a:ext>
            </a:extLst>
          </p:cNvPr>
          <p:cNvSpPr/>
          <p:nvPr/>
        </p:nvSpPr>
        <p:spPr>
          <a:xfrm>
            <a:off x="353958" y="132155"/>
            <a:ext cx="11242572" cy="978729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Представленность глобальных компетенций в заданиях ВПР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3958" y="1145425"/>
          <a:ext cx="6843252" cy="4497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84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72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1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61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0248">
                <a:tc>
                  <a:txBody>
                    <a:bodyPr/>
                    <a:lstStyle/>
                    <a:p>
                      <a:r>
                        <a:rPr lang="ru-RU" sz="17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Вид ФГ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Номера заданий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ru-RU" sz="1700" b="1" dirty="0">
                          <a:solidFill>
                            <a:schemeClr val="tx1"/>
                          </a:solidFill>
                        </a:rPr>
                        <a:t>Математическая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4 класс</a:t>
                      </a:r>
                    </a:p>
                    <a:p>
                      <a:r>
                        <a:rPr lang="ru-RU" sz="1700" dirty="0"/>
                        <a:t>8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/>
                        <a:t>9.1, 9.2</a:t>
                      </a:r>
                    </a:p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16.1, 16.2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2642">
                <a:tc>
                  <a:txBody>
                    <a:bodyPr/>
                    <a:lstStyle/>
                    <a:p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Естественно-научная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География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Химия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класс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7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 класс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7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 класс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класс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7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11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8.1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7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7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7.1, 7.2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5.1, 5.2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7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Читательская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История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Обществознание</a:t>
                      </a:r>
                    </a:p>
                    <a:p>
                      <a:pPr algn="l"/>
                      <a:endParaRPr lang="ru-RU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Русский язык</a:t>
                      </a:r>
                    </a:p>
                    <a:p>
                      <a:pPr algn="l"/>
                      <a:endParaRPr lang="ru-RU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класс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 класс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 класс</a:t>
                      </a:r>
                    </a:p>
                    <a:p>
                      <a:pPr algn="l"/>
                      <a:r>
                        <a:rPr lang="ru-RU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класс</a:t>
                      </a:r>
                    </a:p>
                    <a:p>
                      <a:pPr algn="l"/>
                      <a:r>
                        <a:rPr lang="ru-RU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класс</a:t>
                      </a:r>
                    </a:p>
                    <a:p>
                      <a:pPr algn="l"/>
                      <a:r>
                        <a:rPr lang="ru-RU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класс</a:t>
                      </a:r>
                    </a:p>
                    <a:p>
                      <a:pPr algn="l"/>
                      <a:r>
                        <a:rPr lang="ru-RU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  <a:p>
                      <a:pPr algn="l"/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3.1, 3.2, </a:t>
                      </a:r>
                    </a:p>
                    <a:p>
                      <a:pPr algn="l"/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</a:p>
                    <a:p>
                      <a:pPr algn="l"/>
                      <a:r>
                        <a:rPr lang="ru-RU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  <a:p>
                      <a:pPr algn="l"/>
                      <a:r>
                        <a:rPr lang="ru-RU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  <a:p>
                      <a:pPr algn="l"/>
                      <a:r>
                        <a:rPr lang="ru-RU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11.1, 11.2</a:t>
                      </a:r>
                    </a:p>
                    <a:p>
                      <a:pPr algn="l"/>
                      <a:r>
                        <a:rPr lang="ru-RU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494840" y="4813614"/>
            <a:ext cx="4552336" cy="1384995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Обществознание: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развитие социального кругозора и формирование познавательного интереса к изучению общественных дисциплин.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10615" y="4277049"/>
            <a:ext cx="4536561" cy="461665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История: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различать в исторической информации факты и мнения, исторические описания и исторические объяснения.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94839" y="1911254"/>
            <a:ext cx="4552337" cy="1754326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География 7 класс: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Умения ориентироваться в источниках географической информации: находить и извлекать необходимую информацию; определять и сравнивать качественные и количественные показатели, характеризующие географические объекты, процессы и явления.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Способность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использовать знания о населении и взаимосвязях между изученными демографическими процессами и явлениями для решения различных учебных и практико-ориентированных задач.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494840" y="1005355"/>
            <a:ext cx="4552337" cy="830997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География 6 класс: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Умение применять географическое мышление в познавательной практике. Умение устанавливать причинно-следственные связи, строить логическое рассуждение, умозаключение и делать выводы.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10615" y="3740482"/>
            <a:ext cx="4536561" cy="461665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Химия: </a:t>
            </a:r>
            <a:r>
              <a:rPr lang="ru-RU" sz="1200" i="1" dirty="0">
                <a:solidFill>
                  <a:prstClr val="black"/>
                </a:solidFill>
                <a:latin typeface="Calibri" panose="020F0502020204030204"/>
              </a:rPr>
              <a:t>И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спользовать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приобретенные знания для экологически грамотного поведения в окружающей среде.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xmlns="" id="{95FCAD46-8789-47CC-B7C3-ABC06421B2D1}"/>
              </a:ext>
            </a:extLst>
          </p:cNvPr>
          <p:cNvCxnSpPr>
            <a:stCxn id="21" idx="1"/>
          </p:cNvCxnSpPr>
          <p:nvPr/>
        </p:nvCxnSpPr>
        <p:spPr>
          <a:xfrm rot="10800000" flipV="1">
            <a:off x="4196617" y="2788416"/>
            <a:ext cx="3298223" cy="166539"/>
          </a:xfrm>
          <a:prstGeom prst="bentConnector3">
            <a:avLst>
              <a:gd name="adj1" fmla="val 2286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xmlns="" id="{3F1A419A-4547-4DFA-B35C-07C76B8F4061}"/>
              </a:ext>
            </a:extLst>
          </p:cNvPr>
          <p:cNvCxnSpPr>
            <a:cxnSpLocks/>
            <a:stCxn id="30" idx="1"/>
          </p:cNvCxnSpPr>
          <p:nvPr/>
        </p:nvCxnSpPr>
        <p:spPr>
          <a:xfrm rot="10800000">
            <a:off x="4196615" y="3474721"/>
            <a:ext cx="3314000" cy="496594"/>
          </a:xfrm>
          <a:prstGeom prst="bentConnector3">
            <a:avLst>
              <a:gd name="adj1" fmla="val 22118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xmlns="" id="{990678D9-1028-42C2-AF90-A8D4B5333DDE}"/>
              </a:ext>
            </a:extLst>
          </p:cNvPr>
          <p:cNvCxnSpPr>
            <a:stCxn id="17" idx="1"/>
          </p:cNvCxnSpPr>
          <p:nvPr/>
        </p:nvCxnSpPr>
        <p:spPr>
          <a:xfrm rot="10800000">
            <a:off x="4196617" y="4052236"/>
            <a:ext cx="3313999" cy="455646"/>
          </a:xfrm>
          <a:prstGeom prst="bentConnector3">
            <a:avLst>
              <a:gd name="adj1" fmla="val 22698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xmlns="" id="{8E1CCB3B-BB49-455C-A34F-6D3F70FF40B7}"/>
              </a:ext>
            </a:extLst>
          </p:cNvPr>
          <p:cNvCxnSpPr>
            <a:stCxn id="6" idx="1"/>
          </p:cNvCxnSpPr>
          <p:nvPr/>
        </p:nvCxnSpPr>
        <p:spPr>
          <a:xfrm rot="10800000">
            <a:off x="4196616" y="4591252"/>
            <a:ext cx="3298224" cy="914861"/>
          </a:xfrm>
          <a:prstGeom prst="bentConnector3">
            <a:avLst>
              <a:gd name="adj1" fmla="val 22568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xmlns="" id="{2CB42A11-D4B6-41DF-AFA4-9BCF8AA9608B}"/>
              </a:ext>
            </a:extLst>
          </p:cNvPr>
          <p:cNvCxnSpPr>
            <a:cxnSpLocks/>
            <a:stCxn id="24" idx="1"/>
          </p:cNvCxnSpPr>
          <p:nvPr/>
        </p:nvCxnSpPr>
        <p:spPr>
          <a:xfrm rot="10800000" flipV="1">
            <a:off x="4196620" y="1420854"/>
            <a:ext cx="3298221" cy="1245342"/>
          </a:xfrm>
          <a:prstGeom prst="bentConnector3">
            <a:avLst>
              <a:gd name="adj1" fmla="val 22568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597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159" y="83340"/>
            <a:ext cx="10325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 hangingPunct="0"/>
            <a:r>
              <a:rPr lang="ru-RU" sz="2800" b="1" kern="0" dirty="0">
                <a:solidFill>
                  <a:srgbClr val="265AA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Функциональная грамотность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954C83-77A8-4B06-AA08-50F18F1B43B4}"/>
              </a:ext>
            </a:extLst>
          </p:cNvPr>
          <p:cNvSpPr txBox="1"/>
          <p:nvPr/>
        </p:nvSpPr>
        <p:spPr>
          <a:xfrm>
            <a:off x="8115177" y="797156"/>
            <a:ext cx="1571197" cy="369330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ЗАДАЧ</a:t>
            </a:r>
            <a:r>
              <a:rPr lang="ru-RU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337941" y="971550"/>
          <a:ext cx="7261280" cy="56830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49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05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05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05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86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ТУ и ДО</a:t>
                      </a:r>
                    </a:p>
                  </a:txBody>
                  <a:tcPr marL="82296" marR="82296" marT="1143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обучающихся, выполнивших задания ВПР, направленные на оценку умений применять полученные знания в практических ситуациях</a:t>
                      </a:r>
                    </a:p>
                  </a:txBody>
                  <a:tcPr marL="11430" marR="11430" marT="1143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" marR="11430" marT="1143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" marR="11430" marT="1143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97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82296" marR="82296" marT="114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11430" marR="11430" marT="1143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" marR="11430" marT="1143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11430" marR="11430" marT="1143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Юго-Восточное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55,4</a:t>
                      </a:r>
                    </a:p>
                  </a:txBody>
                  <a:tcPr marL="9525" marR="9525" marT="9525" marB="0" anchor="ctr">
                    <a:solidFill>
                      <a:srgbClr val="F9ED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55,4</a:t>
                      </a:r>
                    </a:p>
                  </a:txBody>
                  <a:tcPr marL="9525" marR="9525" marT="9525" marB="0" anchor="ctr">
                    <a:solidFill>
                      <a:srgbClr val="F9ED0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71,8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Северо-Западное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64,4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66,4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г.о</a:t>
                      </a:r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8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Самара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63,8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63,3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64,5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Западное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59,5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65,1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64,1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Центральное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63,1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61,7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63,8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4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Северное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65,8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65,2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63,8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г.о.Тольятти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61,6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64,5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63,2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Северо-Восточное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61,2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59,7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63,0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9767277"/>
                  </a:ext>
                </a:extLst>
              </a:tr>
              <a:tr h="264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САМАРСКАЯ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60,4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61,3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62,7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890196"/>
                  </a:ext>
                </a:extLst>
              </a:tr>
              <a:tr h="264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Кинельское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59,1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60,6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6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Южное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59,2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57,6</a:t>
                      </a:r>
                    </a:p>
                  </a:txBody>
                  <a:tcPr marL="9525" marR="9525" marT="9525" marB="0" anchor="ctr">
                    <a:solidFill>
                      <a:srgbClr val="F9ED0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60,6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Поволжское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63,2</a:t>
                      </a:r>
                    </a:p>
                  </a:txBody>
                  <a:tcPr marL="9525" marR="9525" marT="9525" marB="0" anchor="ctr">
                    <a:solidFill>
                      <a:srgbClr val="F9ED0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5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Юго-Западное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59,2</a:t>
                      </a:r>
                    </a:p>
                  </a:txBody>
                  <a:tcPr marL="9525" marR="9525" marT="9525" marB="0" anchor="ctr">
                    <a:solidFill>
                      <a:srgbClr val="76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57,2</a:t>
                      </a:r>
                    </a:p>
                  </a:txBody>
                  <a:tcPr marL="9525" marR="9525" marT="9525" marB="0" anchor="ctr">
                    <a:solidFill>
                      <a:srgbClr val="F9ED0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57,2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30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Отрадненское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56,3</a:t>
                      </a:r>
                    </a:p>
                  </a:txBody>
                  <a:tcPr marL="9525" marR="9525" marT="9525" marB="0" anchor="ctr">
                    <a:solidFill>
                      <a:srgbClr val="F9ED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58,8</a:t>
                      </a:r>
                    </a:p>
                  </a:txBody>
                  <a:tcPr marL="9525" marR="9525" marT="9525" marB="0" anchor="ctr">
                    <a:solidFill>
                      <a:srgbClr val="F9ED0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ED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18586" y="1336540"/>
            <a:ext cx="38867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Bef>
                <a:spcPts val="1200"/>
              </a:spcBef>
            </a:pPr>
            <a:r>
              <a:rPr lang="ru-RU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Провести анализ результативности выполнения тех заданий в ВПР, которые легли в основу оценивания округа по достижению показателя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D3F6455-752A-431C-8C82-5511D2E53824}"/>
              </a:ext>
            </a:extLst>
          </p:cNvPr>
          <p:cNvSpPr/>
          <p:nvPr/>
        </p:nvSpPr>
        <p:spPr>
          <a:xfrm>
            <a:off x="337941" y="4929929"/>
            <a:ext cx="7261280" cy="2983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043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2192" y="308307"/>
            <a:ext cx="7749208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Россия вошла в десятку ведущих стран мира по качеству общего образования</a:t>
            </a:r>
          </a:p>
        </p:txBody>
      </p:sp>
      <p:pic>
        <p:nvPicPr>
          <p:cNvPr id="1026" name="Picture 2" descr="https://img.gazeta.ru/files3/53/13073053/RIAN_6223483.HR-pic4_zoom-1500x1500-16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2284" y="2688688"/>
            <a:ext cx="6903226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524" y="2228376"/>
            <a:ext cx="44386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Россия превысила показатель улучшения качества общего образования и фактически вошла в десятку ведущих стран мира по этому показателю, сообщил министр просвещения Сергей Кравцов на заседании итоговой коллегии Министерства просвещения РФ.</a:t>
            </a:r>
          </a:p>
          <a:p>
            <a:endParaRPr lang="ru-RU" dirty="0"/>
          </a:p>
          <a:p>
            <a:r>
              <a:rPr lang="ru-RU" dirty="0"/>
              <a:t>«Мы превысили показатель вхождения РФ в число десяти ведущих стран мира по качеству общего образования. Фактически на год с опережением мы улучшили качество образования. Показатели вхождения в десятку на следующий год, но </a:t>
            </a:r>
            <a:r>
              <a:rPr lang="ru-RU" b="1" dirty="0">
                <a:solidFill>
                  <a:srgbClr val="FF0000"/>
                </a:solidFill>
              </a:rPr>
              <a:t>уже фактически мы в десятку вошли</a:t>
            </a:r>
            <a:r>
              <a:rPr lang="ru-RU" dirty="0"/>
              <a:t>»…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0E11AD-012B-49B5-8E3F-4E2FB26283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212" t="17681" r="56712" b="16348"/>
          <a:stretch/>
        </p:blipFill>
        <p:spPr>
          <a:xfrm>
            <a:off x="0" y="0"/>
            <a:ext cx="2046257" cy="222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9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727BA3-39EC-4519-9A06-45A08DA4AA96}"/>
              </a:ext>
            </a:extLst>
          </p:cNvPr>
          <p:cNvSpPr txBox="1"/>
          <p:nvPr/>
        </p:nvSpPr>
        <p:spPr>
          <a:xfrm>
            <a:off x="479659" y="136078"/>
            <a:ext cx="11232682" cy="978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2200" b="1" kern="0">
                <a:solidFill>
                  <a:schemeClr val="tx2">
                    <a:lumMod val="75000"/>
                  </a:schemeClr>
                </a:solidFill>
                <a:latin typeface="Neue Machina"/>
                <a:ea typeface="+mj-ea"/>
                <a:cs typeface="Druk Cyr"/>
              </a:defRPr>
            </a:lvl1pPr>
          </a:lstStyle>
          <a:p>
            <a:r>
              <a:rPr lang="ru-RU" sz="3200" kern="1200" cap="all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Целевые установки для мониторингов на уровне образовательной организации, округа, региона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85434" y="1248726"/>
            <a:ext cx="4726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На уровне Российской Федерации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1843" y="1972411"/>
            <a:ext cx="464760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i="1"/>
            </a:lvl1pPr>
          </a:lstStyle>
          <a:p>
            <a:r>
              <a:rPr lang="ru-RU" dirty="0"/>
              <a:t>На уровне Самарской области</a:t>
            </a:r>
            <a:endParaRPr lang="ru-RU" b="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/>
          <a:srcRect b="723"/>
          <a:stretch/>
        </p:blipFill>
        <p:spPr>
          <a:xfrm>
            <a:off x="6402518" y="1695855"/>
            <a:ext cx="5732326" cy="33375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/>
          <a:srcRect l="1078"/>
          <a:stretch/>
        </p:blipFill>
        <p:spPr>
          <a:xfrm>
            <a:off x="126512" y="2417027"/>
            <a:ext cx="6199471" cy="35068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0478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727BA3-39EC-4519-9A06-45A08DA4AA96}"/>
              </a:ext>
            </a:extLst>
          </p:cNvPr>
          <p:cNvSpPr txBox="1"/>
          <p:nvPr/>
        </p:nvSpPr>
        <p:spPr>
          <a:xfrm>
            <a:off x="505639" y="96708"/>
            <a:ext cx="1099318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cap="all" dirty="0">
                <a:solidFill>
                  <a:srgbClr val="003399"/>
                </a:solidFill>
                <a:ea typeface="+mj-ea"/>
                <a:cs typeface="Times New Roman" panose="02020603050405020304" pitchFamily="18" charset="0"/>
              </a:rPr>
              <a:t>Результаты регионального мониторинга </a:t>
            </a:r>
            <a:r>
              <a:rPr lang="ru-RU" sz="2800" b="1" cap="all" dirty="0" err="1">
                <a:solidFill>
                  <a:srgbClr val="003399"/>
                </a:solidFill>
                <a:ea typeface="+mj-ea"/>
                <a:cs typeface="Times New Roman" panose="02020603050405020304" pitchFamily="18" charset="0"/>
              </a:rPr>
              <a:t>сформированности</a:t>
            </a:r>
            <a:r>
              <a:rPr lang="ru-RU" sz="2800" b="1" cap="all" dirty="0">
                <a:solidFill>
                  <a:srgbClr val="003399"/>
                </a:solidFill>
                <a:ea typeface="+mj-ea"/>
                <a:cs typeface="Times New Roman" panose="02020603050405020304" pitchFamily="18" charset="0"/>
              </a:rPr>
              <a:t> ФГ-2022 (по округам)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058CA9E0-07B8-49D2-B1D1-9CE5F3A9C448}"/>
              </a:ext>
            </a:extLst>
          </p:cNvPr>
          <p:cNvGraphicFramePr/>
          <p:nvPr>
            <p:extLst/>
          </p:nvPr>
        </p:nvGraphicFramePr>
        <p:xfrm>
          <a:off x="505639" y="2009104"/>
          <a:ext cx="11805457" cy="484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A9C5152D-1534-4810-9B3F-2AECCF7D7DFE}"/>
              </a:ext>
            </a:extLst>
          </p:cNvPr>
          <p:cNvGraphicFramePr/>
          <p:nvPr>
            <p:extLst/>
          </p:nvPr>
        </p:nvGraphicFramePr>
        <p:xfrm>
          <a:off x="103032" y="964638"/>
          <a:ext cx="9569002" cy="116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24750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87" y="98655"/>
            <a:ext cx="10515600" cy="856789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Общероссийское исследование (апрель 2023 г.). </a:t>
            </a:r>
            <a:br>
              <a:rPr lang="ru-RU" sz="2800" b="1" cap="all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cap="all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Распределение учащихся по уровням ФГ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457200"/>
            <a:ext cx="15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058CA9E0-07B8-49D2-B1D1-9CE5F3A9C448}"/>
              </a:ext>
            </a:extLst>
          </p:cNvPr>
          <p:cNvGraphicFramePr/>
          <p:nvPr/>
        </p:nvGraphicFramePr>
        <p:xfrm>
          <a:off x="784393" y="971279"/>
          <a:ext cx="10631334" cy="180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058CA9E0-07B8-49D2-B1D1-9CE5F3A9C448}"/>
              </a:ext>
            </a:extLst>
          </p:cNvPr>
          <p:cNvGraphicFramePr/>
          <p:nvPr/>
        </p:nvGraphicFramePr>
        <p:xfrm>
          <a:off x="57595" y="2862902"/>
          <a:ext cx="41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058CA9E0-07B8-49D2-B1D1-9CE5F3A9C448}"/>
              </a:ext>
            </a:extLst>
          </p:cNvPr>
          <p:cNvGraphicFramePr/>
          <p:nvPr/>
        </p:nvGraphicFramePr>
        <p:xfrm>
          <a:off x="3989866" y="2912967"/>
          <a:ext cx="41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058CA9E0-07B8-49D2-B1D1-9CE5F3A9C448}"/>
              </a:ext>
            </a:extLst>
          </p:cNvPr>
          <p:cNvGraphicFramePr/>
          <p:nvPr/>
        </p:nvGraphicFramePr>
        <p:xfrm>
          <a:off x="7922137" y="2912967"/>
          <a:ext cx="4140000" cy="194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058CA9E0-07B8-49D2-B1D1-9CE5F3A9C448}"/>
              </a:ext>
            </a:extLst>
          </p:cNvPr>
          <p:cNvGraphicFramePr/>
          <p:nvPr/>
        </p:nvGraphicFramePr>
        <p:xfrm>
          <a:off x="1186773" y="4852738"/>
          <a:ext cx="41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058CA9E0-07B8-49D2-B1D1-9CE5F3A9C448}"/>
              </a:ext>
            </a:extLst>
          </p:cNvPr>
          <p:cNvGraphicFramePr/>
          <p:nvPr/>
        </p:nvGraphicFramePr>
        <p:xfrm>
          <a:off x="6857012" y="4871403"/>
          <a:ext cx="41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934497" y="974690"/>
            <a:ext cx="6290268" cy="177855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  <a:alpha val="44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2400" y="2875502"/>
            <a:ext cx="3907134" cy="1867319"/>
          </a:xfrm>
          <a:prstGeom prst="roundRect">
            <a:avLst/>
          </a:prstGeom>
          <a:noFill/>
          <a:ln w="28575">
            <a:solidFill>
              <a:srgbClr val="C00000">
                <a:alpha val="44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17042" y="4824883"/>
            <a:ext cx="4228681" cy="1907512"/>
          </a:xfrm>
          <a:prstGeom prst="roundRect">
            <a:avLst/>
          </a:prstGeom>
          <a:noFill/>
          <a:ln w="28575">
            <a:solidFill>
              <a:srgbClr val="C00000">
                <a:alpha val="44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31983" y="2857082"/>
            <a:ext cx="3915507" cy="1895788"/>
          </a:xfrm>
          <a:prstGeom prst="roundRect">
            <a:avLst/>
          </a:prstGeom>
          <a:noFill/>
          <a:ln w="28575">
            <a:solidFill>
              <a:srgbClr val="C00000">
                <a:alpha val="44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31547" y="2865455"/>
            <a:ext cx="3806651" cy="1778558"/>
          </a:xfrm>
          <a:prstGeom prst="roundRect">
            <a:avLst/>
          </a:prstGeom>
          <a:noFill/>
          <a:ln w="28575">
            <a:solidFill>
              <a:srgbClr val="C00000">
                <a:alpha val="44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66373" y="4876799"/>
            <a:ext cx="4196862" cy="1825451"/>
          </a:xfrm>
          <a:prstGeom prst="roundRect">
            <a:avLst/>
          </a:prstGeom>
          <a:noFill/>
          <a:ln w="28575">
            <a:solidFill>
              <a:srgbClr val="C00000">
                <a:alpha val="44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33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38" y="217893"/>
            <a:ext cx="11188290" cy="856789"/>
          </a:xfrm>
        </p:spPr>
        <p:txBody>
          <a:bodyPr>
            <a:noAutofit/>
          </a:bodyPr>
          <a:lstStyle/>
          <a:p>
            <a:r>
              <a:rPr lang="ru-RU" sz="2600" b="1" cap="all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Использование платформы </a:t>
            </a:r>
            <a:r>
              <a:rPr lang="ru-RU" sz="2600" b="1" u="sng" cap="all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РЭШ</a:t>
            </a:r>
            <a:r>
              <a:rPr lang="ru-RU" sz="2600" b="1" cap="all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 для формирования и оценивания функциональной грамотности обучающихся Самарской области 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457200"/>
            <a:ext cx="15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6" descr="https://1.downloader.disk.yandex.ru/preview/e0ca27009e64d5b8dfaaef82c19527e670442be200ce42ce1f641994f106e937/inf/nmH9QMGAA4wFacpjNbEp_D-GACCfysXi7uDtTpjtyaWA8vs55AuwOPj1FSxWcMuyb9s2mLieBAi-rQ_LmYl9kw%3D%3D?uid=1651359133&amp;filename=%D0%9C%D0%BE%D0%BD%D0%B8%D1%82%D0%BE%D1%80%D0%B8%D0%BD%D0%B3_%D0%98%D1%82%D0%BE%D0%B3%D0%BE%D0%B2%D0%B0%D1%8F%20%D0%B4%D0%B8%D0%B0%D0%B3%D0%BD%D0%BE%D1%81%D1%82%D0%B8%D0%BA%D0%B0%208%20%D0%BA%D0%BB%D0%B0%D1%81%D1%81%2C%20%D1%80%D0%B5%D0%B7%D1%83%D0%BB%D1%8C%D1%82%D0%B0%D1%82%D1%8B%2C%2004.05.2023%2014-38.xlsx&amp;disposition=inline&amp;hash=&amp;limit=0&amp;content_type=image%2Fjpeg&amp;owner_uid=1651359133&amp;tknv=v2&amp;size=80x80"/>
          <p:cNvSpPr>
            <a:spLocks noChangeAspect="1" noChangeArrowheads="1"/>
          </p:cNvSpPr>
          <p:nvPr/>
        </p:nvSpPr>
        <p:spPr bwMode="auto">
          <a:xfrm>
            <a:off x="31750" y="222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336550" y="1176899"/>
          <a:ext cx="5054600" cy="260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6279172" y="1276306"/>
          <a:ext cx="5054600" cy="250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/>
          </p:nvPr>
        </p:nvGraphicFramePr>
        <p:xfrm>
          <a:off x="407752" y="3983479"/>
          <a:ext cx="5054600" cy="285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/>
          </p:nvPr>
        </p:nvGraphicFramePr>
        <p:xfrm>
          <a:off x="6279172" y="3959162"/>
          <a:ext cx="5054600" cy="285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2125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8805"/>
            <a:ext cx="10515600" cy="856789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Общероссийское исследование (апрель 2023 </a:t>
            </a:r>
            <a:r>
              <a:rPr lang="ru-RU" sz="2800" b="1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г</a:t>
            </a:r>
            <a:r>
              <a:rPr lang="ru-RU" sz="2800" b="1" cap="all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.). 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457200"/>
            <a:ext cx="15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AutoShape 6" descr="https://1.downloader.disk.yandex.ru/preview/e0ca27009e64d5b8dfaaef82c19527e670442be200ce42ce1f641994f106e937/inf/nmH9QMGAA4wFacpjNbEp_D-GACCfysXi7uDtTpjtyaWA8vs55AuwOPj1FSxWcMuyb9s2mLieBAi-rQ_LmYl9kw%3D%3D?uid=1651359133&amp;filename=%D0%9C%D0%BE%D0%BD%D0%B8%D1%82%D0%BE%D1%80%D0%B8%D0%BD%D0%B3_%D0%98%D1%82%D0%BE%D0%B3%D0%BE%D0%B2%D0%B0%D1%8F%20%D0%B4%D0%B8%D0%B0%D0%B3%D0%BD%D0%BE%D1%81%D1%82%D0%B8%D0%BA%D0%B0%208%20%D0%BA%D0%BB%D0%B0%D1%81%D1%81%2C%20%D1%80%D0%B5%D0%B7%D1%83%D0%BB%D1%8C%D1%82%D0%B0%D1%82%D1%8B%2C%2004.05.2023%2014-38.xlsx&amp;disposition=inline&amp;hash=&amp;limit=0&amp;content_type=image%2Fjpeg&amp;owner_uid=1651359133&amp;tknv=v2&amp;size=80x80"/>
          <p:cNvSpPr>
            <a:spLocks noChangeAspect="1" noChangeArrowheads="1"/>
          </p:cNvSpPr>
          <p:nvPr/>
        </p:nvSpPr>
        <p:spPr bwMode="auto">
          <a:xfrm>
            <a:off x="31750" y="222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195068" y="955444"/>
          <a:ext cx="11326637" cy="5231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1572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2"/>
          <p:cNvGrpSpPr>
            <a:grpSpLocks/>
          </p:cNvGrpSpPr>
          <p:nvPr/>
        </p:nvGrpSpPr>
        <p:grpSpPr bwMode="auto">
          <a:xfrm>
            <a:off x="259250" y="2139006"/>
            <a:ext cx="7865789" cy="1585675"/>
            <a:chOff x="1020241" y="2591238"/>
            <a:chExt cx="8238195" cy="202565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118440" y="2591238"/>
              <a:ext cx="2145283" cy="20256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3399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3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Математическая грамотность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413058" y="2591238"/>
              <a:ext cx="1845378" cy="20256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3399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4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Финансовая грамотность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20241" y="2591238"/>
              <a:ext cx="1899765" cy="20256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3399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1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Читательская грамотность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69340" y="2591238"/>
              <a:ext cx="1899765" cy="20256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3399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2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Естественно-научная грамотность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998" y="1064946"/>
            <a:ext cx="11605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Примерная рабочая программа курса внеурочной деятельности</a:t>
            </a:r>
            <a:br>
              <a:rPr lang="ru-RU" sz="24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</a:br>
            <a:r>
              <a:rPr lang="ru-RU" sz="24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«Функциональная грамотность: учимся для жизни» (основное общее образование)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43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00043E26-84DE-4EAC-9B38-5A7017459880}"/>
              </a:ext>
            </a:extLst>
          </p:cNvPr>
          <p:cNvSpPr/>
          <p:nvPr/>
        </p:nvSpPr>
        <p:spPr>
          <a:xfrm>
            <a:off x="566268" y="68686"/>
            <a:ext cx="11059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" algn="ctr">
              <a:spcBef>
                <a:spcPts val="100"/>
              </a:spcBef>
              <a:defRPr/>
            </a:pPr>
            <a:r>
              <a:rPr lang="ru-RU" sz="3200" b="1" dirty="0">
                <a:solidFill>
                  <a:srgbClr val="003399"/>
                </a:solidFill>
                <a:ea typeface="+mj-ea"/>
                <a:cs typeface="Times New Roman" panose="02020603050405020304" pitchFamily="18" charset="0"/>
              </a:rPr>
              <a:t>ВНЕУРОЧНАЯ ДЕЯТЕЛЬНОСТЬ</a:t>
            </a:r>
          </a:p>
        </p:txBody>
      </p:sp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xmlns="" id="{24A0B62F-313F-477E-B36B-6ADEA5DF21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599313" y="68686"/>
          <a:ext cx="1395689" cy="1395689"/>
        </p:xfrm>
        <a:graphic>
          <a:graphicData uri="http://schemas.openxmlformats.org/presentationml/2006/ole">
            <p:oleObj spid="_x0000_s1027" name="Точечный рисунок" r:id="rId4" imgW="2438280" imgH="2438280" progId="PBrush">
              <p:embed/>
            </p:oleObj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6254B3E-A920-466D-B89D-859B5B0F0575}"/>
              </a:ext>
            </a:extLst>
          </p:cNvPr>
          <p:cNvSpPr/>
          <p:nvPr/>
        </p:nvSpPr>
        <p:spPr>
          <a:xfrm>
            <a:off x="311518" y="5132207"/>
            <a:ext cx="113763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cs typeface="Arial" panose="020B0604020202020204" pitchFamily="34" charset="0"/>
              </a:rPr>
              <a:t>Методическим обеспечением курса являются задания разработанного банка для формирования и оценки функциональной грамотности, размещенные </a:t>
            </a:r>
          </a:p>
          <a:p>
            <a:r>
              <a:rPr lang="ru-RU" sz="2000" b="1" dirty="0">
                <a:cs typeface="Arial" panose="020B0604020202020204" pitchFamily="34" charset="0"/>
              </a:rPr>
              <a:t>на портале Российской электронной школы (РЭШ, </a:t>
            </a:r>
            <a:r>
              <a:rPr lang="ru-RU" sz="2000" b="1" dirty="0">
                <a:cs typeface="Arial" panose="020B0604020202020204" pitchFamily="34" charset="0"/>
                <a:hlinkClick r:id="rId5"/>
              </a:rPr>
              <a:t>https://fg.resh.edu.ru/</a:t>
            </a:r>
            <a:r>
              <a:rPr lang="ru-RU" sz="2000" b="1" dirty="0">
                <a:cs typeface="Arial" panose="020B0604020202020204" pitchFamily="34" charset="0"/>
              </a:rPr>
              <a:t>),</a:t>
            </a:r>
            <a:br>
              <a:rPr lang="ru-RU" sz="2000" b="1" dirty="0">
                <a:cs typeface="Arial" panose="020B0604020202020204" pitchFamily="34" charset="0"/>
              </a:rPr>
            </a:br>
            <a:r>
              <a:rPr lang="ru-RU" sz="2000" b="1" dirty="0">
                <a:cs typeface="Arial" panose="020B0604020202020204" pitchFamily="34" charset="0"/>
              </a:rPr>
              <a:t>портале ФГБНУ ИСРО РАО (</a:t>
            </a:r>
            <a:r>
              <a:rPr lang="ru-RU" sz="2000" b="1" dirty="0">
                <a:cs typeface="Arial" panose="020B0604020202020204" pitchFamily="34" charset="0"/>
                <a:hlinkClick r:id="rId6"/>
              </a:rPr>
              <a:t>http://skiv.instrao.ru/</a:t>
            </a:r>
            <a:r>
              <a:rPr lang="ru-RU" sz="2000" b="1" dirty="0">
                <a:cs typeface="Arial" panose="020B0604020202020204" pitchFamily="34" charset="0"/>
              </a:rPr>
              <a:t>), </a:t>
            </a:r>
            <a:br>
              <a:rPr lang="ru-RU" sz="2000" b="1" dirty="0">
                <a:cs typeface="Arial" panose="020B0604020202020204" pitchFamily="34" charset="0"/>
              </a:rPr>
            </a:br>
            <a:r>
              <a:rPr lang="ru-RU" sz="2000" b="1" dirty="0">
                <a:cs typeface="Arial" panose="020B0604020202020204" pitchFamily="34" charset="0"/>
              </a:rPr>
              <a:t>электронном образовательном ресурсе издательства «Просвещение» (</a:t>
            </a:r>
            <a:r>
              <a:rPr lang="ru-RU" sz="2000" b="1" dirty="0">
                <a:cs typeface="Arial" panose="020B0604020202020204" pitchFamily="34" charset="0"/>
                <a:hlinkClick r:id="rId7"/>
              </a:rPr>
              <a:t>https://media.prosv.ru/func/</a:t>
            </a:r>
            <a:r>
              <a:rPr lang="ru-RU" sz="2000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279F125-5ED2-4AD1-A182-C2D96AB1B136}"/>
              </a:ext>
            </a:extLst>
          </p:cNvPr>
          <p:cNvSpPr/>
          <p:nvPr/>
        </p:nvSpPr>
        <p:spPr bwMode="auto">
          <a:xfrm>
            <a:off x="8267623" y="2139006"/>
            <a:ext cx="1855171" cy="1585674"/>
          </a:xfrm>
          <a:prstGeom prst="rect">
            <a:avLst/>
          </a:prstGeom>
          <a:solidFill>
            <a:srgbClr val="E3695C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Модуль 5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Креативное мышление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DF8915C3-577D-4E17-AAFE-9E326DD38709}"/>
              </a:ext>
            </a:extLst>
          </p:cNvPr>
          <p:cNvSpPr/>
          <p:nvPr/>
        </p:nvSpPr>
        <p:spPr bwMode="auto">
          <a:xfrm>
            <a:off x="10273004" y="2135629"/>
            <a:ext cx="1855171" cy="1585674"/>
          </a:xfrm>
          <a:prstGeom prst="rect">
            <a:avLst/>
          </a:prstGeom>
          <a:solidFill>
            <a:srgbClr val="E3695C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Модуль 6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Глобальные компетенции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903292E-5413-4F6C-A5F9-92DF6F8EE35B}"/>
              </a:ext>
            </a:extLst>
          </p:cNvPr>
          <p:cNvSpPr txBox="1"/>
          <p:nvPr/>
        </p:nvSpPr>
        <p:spPr>
          <a:xfrm>
            <a:off x="4378753" y="3549910"/>
            <a:ext cx="3588634" cy="1225868"/>
          </a:xfrm>
          <a:prstGeom prst="round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Интегрированные занятия: Финансовая грамотность+ Математика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69556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1127</Words>
  <Application>Microsoft Office PowerPoint</Application>
  <PresentationFormat>Произвольный</PresentationFormat>
  <Paragraphs>241</Paragraphs>
  <Slides>10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Точечный рисунок</vt:lpstr>
      <vt:lpstr>Слайд 1</vt:lpstr>
      <vt:lpstr>Слайд 2</vt:lpstr>
      <vt:lpstr>Россия вошла в десятку ведущих стран мира по качеству общего образования</vt:lpstr>
      <vt:lpstr>Слайд 4</vt:lpstr>
      <vt:lpstr>Слайд 5</vt:lpstr>
      <vt:lpstr>Общероссийское исследование (апрель 2023 г.).  Распределение учащихся по уровням ФГ</vt:lpstr>
      <vt:lpstr>Использование платформы РЭШ для формирования и оценивания функциональной грамотности обучающихся Самарской области </vt:lpstr>
      <vt:lpstr>Общероссийское исследование (апрель 2023 г.). 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Direktor</dc:creator>
  <cp:lastModifiedBy>CPU</cp:lastModifiedBy>
  <cp:revision>9</cp:revision>
  <cp:lastPrinted>2023-09-27T14:30:50Z</cp:lastPrinted>
  <dcterms:created xsi:type="dcterms:W3CDTF">2023-09-21T10:02:20Z</dcterms:created>
  <dcterms:modified xsi:type="dcterms:W3CDTF">2023-09-27T18:19:51Z</dcterms:modified>
</cp:coreProperties>
</file>