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1"/>
  </p:notesMasterIdLst>
  <p:sldIdLst>
    <p:sldId id="270" r:id="rId2"/>
    <p:sldId id="271" r:id="rId3"/>
    <p:sldId id="272" r:id="rId4"/>
    <p:sldId id="273" r:id="rId5"/>
    <p:sldId id="274" r:id="rId6"/>
    <p:sldId id="275" r:id="rId7"/>
    <p:sldId id="276" r:id="rId8"/>
    <p:sldId id="280" r:id="rId9"/>
    <p:sldId id="281" r:id="rId10"/>
    <p:sldId id="282" r:id="rId11"/>
    <p:sldId id="283" r:id="rId12"/>
    <p:sldId id="284" r:id="rId13"/>
    <p:sldId id="285" r:id="rId14"/>
    <p:sldId id="289" r:id="rId15"/>
    <p:sldId id="290" r:id="rId16"/>
    <p:sldId id="291" r:id="rId17"/>
    <p:sldId id="295" r:id="rId18"/>
    <p:sldId id="292" r:id="rId19"/>
    <p:sldId id="293" r:id="rId20"/>
    <p:sldId id="296" r:id="rId21"/>
    <p:sldId id="297" r:id="rId22"/>
    <p:sldId id="298" r:id="rId23"/>
    <p:sldId id="299" r:id="rId24"/>
    <p:sldId id="300" r:id="rId25"/>
    <p:sldId id="303" r:id="rId26"/>
    <p:sldId id="301" r:id="rId27"/>
    <p:sldId id="302" r:id="rId28"/>
    <p:sldId id="304" r:id="rId29"/>
    <p:sldId id="305" r:id="rId30"/>
    <p:sldId id="306" r:id="rId31"/>
    <p:sldId id="307" r:id="rId32"/>
    <p:sldId id="308" r:id="rId33"/>
    <p:sldId id="294" r:id="rId34"/>
    <p:sldId id="309" r:id="rId35"/>
    <p:sldId id="286" r:id="rId36"/>
    <p:sldId id="287" r:id="rId37"/>
    <p:sldId id="277" r:id="rId38"/>
    <p:sldId id="278" r:id="rId39"/>
    <p:sldId id="288" r:id="rId4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7744" autoAdjust="0"/>
  </p:normalViewPr>
  <p:slideViewPr>
    <p:cSldViewPr>
      <p:cViewPr>
        <p:scale>
          <a:sx n="60" d="100"/>
          <a:sy n="60" d="100"/>
        </p:scale>
        <p:origin x="-1656" y="-18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0AB51B-9AFF-4EE0-A5B1-07EC05D400CF}" type="datetimeFigureOut">
              <a:rPr lang="ru-RU" smtClean="0"/>
              <a:t>09.03.2026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01C8ED-5133-4E77-9221-3A0B51C5FA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72609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01C8ED-5133-4E77-9221-3A0B51C5FACF}" type="slidenum">
              <a:rPr lang="ru-RU" smtClean="0"/>
              <a:t>28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7099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01C8ED-5133-4E77-9221-3A0B51C5FACF}" type="slidenum">
              <a:rPr lang="ru-RU" smtClean="0"/>
              <a:t>29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70996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01C8ED-5133-4E77-9221-3A0B51C5FACF}" type="slidenum">
              <a:rPr lang="ru-RU" smtClean="0"/>
              <a:t>30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70996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01C8ED-5133-4E77-9221-3A0B51C5FACF}" type="slidenum">
              <a:rPr lang="ru-RU" smtClean="0"/>
              <a:t>31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70996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01C8ED-5133-4E77-9221-3A0B51C5FACF}" type="slidenum">
              <a:rPr lang="ru-RU" smtClean="0"/>
              <a:t>32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70996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01C8ED-5133-4E77-9221-3A0B51C5FACF}" type="slidenum">
              <a:rPr lang="ru-RU" smtClean="0"/>
              <a:t>34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90568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09.03.2026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09.03.2026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09.03.2026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09.03.2026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09.03.2026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09.03.2026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09.03.2026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5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6.jpeg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9.jpeg"/><Relationship Id="rId4" Type="http://schemas.openxmlformats.org/officeDocument/2006/relationships/image" Target="../media/image48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2.png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4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6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1\Saved Games\Desktop\d2bf48787ea3276d00e533af70095f9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9044" y="0"/>
            <a:ext cx="920304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611560" y="1"/>
            <a:ext cx="835292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Министерство образования  Самарской </a:t>
            </a:r>
            <a:r>
              <a:rPr lang="ru-RU" sz="1600" b="1" dirty="0" smtClean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области ГБОУ </a:t>
            </a:r>
            <a:r>
              <a:rPr lang="ru-RU" sz="1600" b="1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СОШ </a:t>
            </a:r>
            <a:r>
              <a:rPr lang="ru-RU" sz="1600" b="1" dirty="0" err="1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с.Алексеевка</a:t>
            </a:r>
            <a:r>
              <a:rPr lang="ru-RU" sz="1600" b="1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/>
            </a:r>
            <a:br>
              <a:rPr lang="ru-RU" sz="1600" b="1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</a:br>
            <a:r>
              <a:rPr lang="ru-RU" sz="1600" b="1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структурное подразделение государственного бюджетного общеобразовательного  учреждения  Самарской  области  средней  общеобразовательной  школы  «Образовательный  центр»  имени  Героя  Советского  Союза  Ваничкина  Ивана  Дмитриевича с.  Алексеевка  муниципального  района  Алексеевский  Самарской  области  -  детский сад «Светлячок»</a:t>
            </a:r>
            <a:br>
              <a:rPr lang="ru-RU" sz="1600" b="1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</a:b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95536" y="1916832"/>
            <a:ext cx="8568952" cy="36625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 smtClean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Тема: «Формирование </a:t>
            </a:r>
            <a:r>
              <a:rPr lang="ru-RU" sz="2400" b="1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естественно-научных представлений у детей 5- 7 лет через реализацию программы экологического воспитания «Мы друзья природы» </a:t>
            </a:r>
            <a:endParaRPr lang="ru-RU" sz="2400" b="1" dirty="0" smtClean="0">
              <a:solidFill>
                <a:srgbClr val="002060"/>
              </a:solidFill>
              <a:latin typeface="Times New Roman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endParaRPr lang="ru-RU" sz="2400" b="1" dirty="0">
              <a:latin typeface="Times New Roman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endParaRPr lang="ru-RU" sz="2400" b="1" dirty="0" smtClean="0">
              <a:latin typeface="Times New Roman"/>
              <a:ea typeface="Calibri"/>
              <a:cs typeface="Times New Roman"/>
            </a:endParaRPr>
          </a:p>
          <a:p>
            <a:pPr algn="r">
              <a:lnSpc>
                <a:spcPct val="115000"/>
              </a:lnSpc>
              <a:spcAft>
                <a:spcPts val="1000"/>
              </a:spcAft>
            </a:pP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Зотова Елена Александровна                                                                       воспитатель 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</a:t>
            </a: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                                                                                             Детского сада «Светлячок» </a:t>
            </a:r>
            <a:r>
              <a:rPr lang="ru-RU" sz="2000" b="1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с.Алексеевка</a:t>
            </a:r>
            <a:endParaRPr lang="ru-RU" sz="2000" b="1" dirty="0" smtClean="0">
              <a:solidFill>
                <a:srgbClr val="002060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</p:txBody>
      </p:sp>
      <p:pic>
        <p:nvPicPr>
          <p:cNvPr id="12" name="Picture 2" descr="C:\Users\Анна\Desktop\2022\эмблема Светлячок\s120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98" y="4725144"/>
            <a:ext cx="2275870" cy="201784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5941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1\Saved Games\Desktop\d2bf48787ea3276d00e533af70095f9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0"/>
            <a:ext cx="920304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619672" y="548680"/>
            <a:ext cx="626469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600" b="1" i="1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Блок </a:t>
            </a:r>
            <a:r>
              <a:rPr lang="ru-RU" sz="3600" b="1" i="1" u="sng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«Неживая </a:t>
            </a:r>
            <a:r>
              <a:rPr lang="ru-RU" sz="3600" b="1" i="1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природа</a:t>
            </a:r>
            <a:r>
              <a:rPr lang="ru-RU" sz="3600" b="1" i="1" u="sng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lvl="0" algn="ctr"/>
            <a:r>
              <a:rPr lang="ru-RU" sz="3600" b="1" i="1" u="sng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Раздел «Вода»</a:t>
            </a:r>
            <a:endParaRPr lang="ru-RU" sz="3600" u="sng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971599" y="1749009"/>
            <a:ext cx="7704857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40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Царица-водица</a:t>
            </a:r>
            <a:r>
              <a:rPr lang="ru-RU" sz="4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algn="ctr"/>
            <a:r>
              <a:rPr lang="ru-RU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«Круговорот воды в природе</a:t>
            </a:r>
            <a:r>
              <a:rPr lang="ru-RU" sz="4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algn="ctr"/>
            <a:r>
              <a:rPr lang="ru-RU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«Берегите воду!»</a:t>
            </a:r>
            <a:endParaRPr lang="ru-RU" sz="40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3972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1\Saved Games\Desktop\d2bf48787ea3276d00e533af70095f9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0"/>
            <a:ext cx="920304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619672" y="548680"/>
            <a:ext cx="626469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600" b="1" i="1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Блок </a:t>
            </a:r>
            <a:r>
              <a:rPr lang="ru-RU" sz="3600" b="1" i="1" u="sng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«Неживая </a:t>
            </a:r>
            <a:r>
              <a:rPr lang="ru-RU" sz="3600" b="1" i="1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природа</a:t>
            </a:r>
            <a:r>
              <a:rPr lang="ru-RU" sz="3600" b="1" i="1" u="sng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lvl="0" algn="ctr"/>
            <a:r>
              <a:rPr lang="ru-RU" sz="3600" b="1" i="1" u="sng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Раздел «Воздух»</a:t>
            </a:r>
            <a:endParaRPr lang="ru-RU" sz="3600" u="sng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971599" y="1749009"/>
            <a:ext cx="7704857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3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«Что мы знаем о воздухе»</a:t>
            </a:r>
          </a:p>
          <a:p>
            <a:pPr algn="ctr"/>
            <a:r>
              <a:rPr lang="ru-RU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«Воздух в жизни человека»</a:t>
            </a:r>
          </a:p>
          <a:p>
            <a:pPr algn="ctr"/>
            <a:r>
              <a:rPr lang="ru-RU" sz="32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Квест</a:t>
            </a:r>
            <a:r>
              <a:rPr lang="ru-RU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-игра «Воздух -богатство нашей планеты»</a:t>
            </a:r>
          </a:p>
          <a:p>
            <a:pPr algn="ctr"/>
            <a:r>
              <a:rPr lang="ru-RU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«Чистый и загрязнённый воздух»</a:t>
            </a:r>
          </a:p>
        </p:txBody>
      </p:sp>
    </p:spTree>
    <p:extLst>
      <p:ext uri="{BB962C8B-B14F-4D97-AF65-F5344CB8AC3E}">
        <p14:creationId xmlns:p14="http://schemas.microsoft.com/office/powerpoint/2010/main" val="2828707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1\Saved Games\Desktop\d2bf48787ea3276d00e533af70095f9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0"/>
            <a:ext cx="920304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619672" y="548680"/>
            <a:ext cx="626469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600" b="1" i="1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Блок </a:t>
            </a:r>
            <a:r>
              <a:rPr lang="ru-RU" sz="3600" b="1" i="1" u="sng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«Неживая </a:t>
            </a:r>
            <a:r>
              <a:rPr lang="ru-RU" sz="3600" b="1" i="1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природа</a:t>
            </a:r>
            <a:r>
              <a:rPr lang="ru-RU" sz="3600" b="1" i="1" u="sng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lvl="0" algn="ctr"/>
            <a:r>
              <a:rPr lang="ru-RU" sz="3600" b="1" i="1" u="sng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Раздел «Солнце»</a:t>
            </a:r>
            <a:endParaRPr lang="ru-RU" sz="3600" u="sng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971599" y="1749009"/>
            <a:ext cx="7704857" cy="27392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3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Солнце — большая звезда</a:t>
            </a:r>
            <a:r>
              <a:rPr lang="ru-RU" sz="3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algn="ctr"/>
            <a:r>
              <a:rPr lang="ru-RU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«Солнце — источник тепла и света</a:t>
            </a:r>
            <a:r>
              <a:rPr lang="ru-RU" sz="3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algn="ctr"/>
            <a:r>
              <a:rPr lang="ru-RU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«Роль Солнца в жизни человека</a:t>
            </a:r>
            <a:r>
              <a:rPr lang="ru-RU" sz="3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algn="ctr"/>
            <a:endParaRPr lang="ru-RU" sz="3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6542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1\Saved Games\Desktop\d2bf48787ea3276d00e533af70095f9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5" y="0"/>
            <a:ext cx="920304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619672" y="548680"/>
            <a:ext cx="626469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600" b="1" i="1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Блок </a:t>
            </a:r>
            <a:r>
              <a:rPr lang="ru-RU" sz="3600" b="1" i="1" u="sng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«Неживая </a:t>
            </a:r>
            <a:r>
              <a:rPr lang="ru-RU" sz="3600" b="1" i="1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природа</a:t>
            </a:r>
            <a:r>
              <a:rPr lang="ru-RU" sz="3600" b="1" i="1" u="sng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lvl="0" algn="ctr"/>
            <a:r>
              <a:rPr lang="ru-RU" sz="3600" b="1" i="1" u="sng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Раздел «</a:t>
            </a:r>
            <a:r>
              <a:rPr lang="ru-RU" sz="3600" b="1" i="1" u="sng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Камни.Песок.Глина</a:t>
            </a:r>
            <a:r>
              <a:rPr lang="ru-RU" sz="3600" b="1" i="1" u="sng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3600" u="sng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971599" y="1749009"/>
            <a:ext cx="7704857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3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36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3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619672" y="1988840"/>
            <a:ext cx="662473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«Что у нас под ногами?»</a:t>
            </a:r>
          </a:p>
          <a:p>
            <a:pPr algn="ctr"/>
            <a:r>
              <a:rPr lang="ru-RU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«Мир </a:t>
            </a:r>
            <a:r>
              <a:rPr lang="ru-RU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удивительных  камней»</a:t>
            </a:r>
          </a:p>
          <a:p>
            <a:pPr algn="ctr"/>
            <a:r>
              <a:rPr lang="ru-RU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«Наш природный край»</a:t>
            </a:r>
          </a:p>
        </p:txBody>
      </p:sp>
    </p:spTree>
    <p:extLst>
      <p:ext uri="{BB962C8B-B14F-4D97-AF65-F5344CB8AC3E}">
        <p14:creationId xmlns:p14="http://schemas.microsoft.com/office/powerpoint/2010/main" val="954844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1\Saved Games\Desktop\d2bf48787ea3276d00e533af70095f9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7061"/>
            <a:ext cx="922607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23528" y="548680"/>
            <a:ext cx="882047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600" b="1" i="1" u="sng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Опытно-экспериментальная деятельность</a:t>
            </a:r>
          </a:p>
          <a:p>
            <a:pPr lvl="0" algn="ctr"/>
            <a:endParaRPr lang="ru-RU" sz="3600" b="1" i="1" u="sng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971599" y="1749009"/>
            <a:ext cx="7704857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3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36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3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C:\Users\1\Saved Games\Desktop\фото 16. Что под снегом.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167" y="2303006"/>
            <a:ext cx="4701445" cy="27185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804740" y="1749009"/>
            <a:ext cx="36232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Что под снегом?</a:t>
            </a:r>
            <a:endParaRPr lang="ru-RU" sz="32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1" name="Picture 3" descr="C:\Users\1\Saved Games\Desktop\фото 15. Почему вода замерзает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8295" y="3662303"/>
            <a:ext cx="4260931" cy="31956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4968295" y="2996952"/>
            <a:ext cx="41757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Почему вода замерзает?</a:t>
            </a:r>
            <a:endParaRPr lang="ru-RU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1114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1\Saved Games\Desktop\d2bf48787ea3276d00e533af70095f9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05" y="12940"/>
            <a:ext cx="920304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971599" y="1749009"/>
            <a:ext cx="7704857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3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36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3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 descr="C:\Users\1\Saved Games\Desktop\фото 14 Цветные льдинки.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736" y="908433"/>
            <a:ext cx="4704291" cy="3312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39552" y="332656"/>
            <a:ext cx="34639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Цветные льдинки</a:t>
            </a:r>
            <a:endParaRPr lang="ru-RU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5" name="Picture 3" descr="C:\Users\1\Saved Games\Desktop\IMG_157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1774343"/>
            <a:ext cx="2880320" cy="49377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5004048" y="908433"/>
            <a:ext cx="388843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Метеостанция:Какие</a:t>
            </a:r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зимой облака?</a:t>
            </a:r>
            <a:endParaRPr lang="ru-RU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9747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1\Saved Games\Desktop\d2bf48787ea3276d00e533af70095f9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5" y="0"/>
            <a:ext cx="920304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971599" y="1749009"/>
            <a:ext cx="7704857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3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36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3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 descr="C:\Users\1\Saved Games\Desktop\IMG_156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85021"/>
            <a:ext cx="2128597" cy="3192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971598" y="260648"/>
            <a:ext cx="72008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Эксперименты с водой </a:t>
            </a:r>
            <a:endParaRPr lang="ru-RU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101" name="Picture 5" descr="C:\Users\1\Saved Games\Desktop\20230427_10331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122" y="3648672"/>
            <a:ext cx="4156250" cy="3209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C:\Users\1\Saved Games\Desktop\detsad-171456-1549729478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20" b="5110"/>
          <a:stretch/>
        </p:blipFill>
        <p:spPr bwMode="auto">
          <a:xfrm>
            <a:off x="3923928" y="832644"/>
            <a:ext cx="3542921" cy="25963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C:\Users\1\Saved Games\Desktop\IMG_8875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1310" y="3648672"/>
            <a:ext cx="4542558" cy="30283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87184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1\Saved Games\Desktop\d2bf48787ea3276d00e533af70095f9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569"/>
            <a:ext cx="920304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971599" y="1749009"/>
            <a:ext cx="7704857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3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36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3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971599" y="260648"/>
            <a:ext cx="65617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Эксперименты с воздухом</a:t>
            </a:r>
            <a:endParaRPr lang="ru-RU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2" name="Picture 2" descr="Picture background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846"/>
          <a:stretch/>
        </p:blipFill>
        <p:spPr bwMode="auto">
          <a:xfrm>
            <a:off x="179512" y="1052736"/>
            <a:ext cx="4945813" cy="34877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IMG_20201119_10291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72708" y="1670181"/>
            <a:ext cx="3205798" cy="5008063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629655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1\Saved Games\Desktop\d2bf48787ea3276d00e533af70095f9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9044" y="0"/>
            <a:ext cx="920304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971599" y="1749009"/>
            <a:ext cx="7704857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3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36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3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46" name="Picture 2" descr="C:\Users\1\Saved Games\Desktop\IMG_20241114_10285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717032"/>
            <a:ext cx="3988668" cy="2991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057" y="2268353"/>
            <a:ext cx="435504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Кислородный коктейль и его </a:t>
            </a:r>
          </a:p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польза для организма</a:t>
            </a:r>
          </a:p>
        </p:txBody>
      </p:sp>
      <p:pic>
        <p:nvPicPr>
          <p:cNvPr id="6147" name="Picture 3" descr="C:\Users\1\Saved Games\Desktop\IMG_329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6106" y="1261249"/>
            <a:ext cx="4775060" cy="31833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4542478" y="476672"/>
            <a:ext cx="41339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Соль-вред или польза?</a:t>
            </a:r>
            <a:endParaRPr lang="ru-RU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372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1\Saved Games\Desktop\d2bf48787ea3276d00e533af70095f9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5" y="0"/>
            <a:ext cx="920304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971599" y="1749009"/>
            <a:ext cx="7704857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3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36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3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471480" y="188640"/>
            <a:ext cx="60431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Эксперименты с песком и камнями</a:t>
            </a:r>
            <a:endParaRPr lang="ru-RU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C:\Users\1\Saved Games\Desktop\IMG_563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030" y="872429"/>
            <a:ext cx="5076564" cy="3384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1\Saved Games\Desktop\IMG_595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8956" y="3717031"/>
            <a:ext cx="4575044" cy="30500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1725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1\Saved Games\Desktop\d2bf48787ea3276d00e533af70095f9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0"/>
            <a:ext cx="920304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0" y="-79653"/>
            <a:ext cx="9144000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b="1" dirty="0" smtClean="0"/>
          </a:p>
          <a:p>
            <a:endParaRPr lang="ru-RU" b="1" dirty="0"/>
          </a:p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пункте 2.6. Федерального государственного образовательного стандарта говорится, что  Образовательная область "Познавательное развитие" направлена на: </a:t>
            </a:r>
            <a:endParaRPr lang="ru-RU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</a:t>
            </a: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любознательности, интереса и мотивации к познавательной деятельности;</a:t>
            </a:r>
          </a:p>
          <a:p>
            <a:pPr algn="ctr"/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освоение исследовательских умений, мыслительных операций, воображения и способности к творческому преобразованию объектов познания, становление сознания;</a:t>
            </a:r>
          </a:p>
          <a:p>
            <a:pPr algn="ctr"/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algn="ctr"/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целостной картины мира, представлений об объектах окружающего мира, их свойствах и отношениях;</a:t>
            </a:r>
          </a:p>
          <a:p>
            <a:pPr algn="ctr"/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algn="ctr"/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основ экологической культуры, знаний об особенностях и многообразии природы Родного края и различных континентов, о взаимосвязях внутри природных сообществ и роли человека в природе, правилах поведения в природной среде, воспитание гуманного отношения к природе.</a:t>
            </a:r>
          </a:p>
        </p:txBody>
      </p:sp>
    </p:spTree>
    <p:extLst>
      <p:ext uri="{BB962C8B-B14F-4D97-AF65-F5344CB8AC3E}">
        <p14:creationId xmlns:p14="http://schemas.microsoft.com/office/powerpoint/2010/main" val="364446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1\Saved Games\Desktop\d2bf48787ea3276d00e533af70095f9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5" y="0"/>
            <a:ext cx="920304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971599" y="1749009"/>
            <a:ext cx="7704857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3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36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3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99241" y="188640"/>
            <a:ext cx="49768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Статическое электричество</a:t>
            </a:r>
            <a:endParaRPr lang="ru-RU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Рисунок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449" t="6888" r="35759" b="20110"/>
          <a:stretch>
            <a:fillRect/>
          </a:stretch>
        </p:blipFill>
        <p:spPr bwMode="auto">
          <a:xfrm>
            <a:off x="251520" y="711860"/>
            <a:ext cx="3600400" cy="50927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4" descr="IMG_20201119_10301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02576" y="2272228"/>
            <a:ext cx="3713839" cy="4350941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3995936" y="1749009"/>
            <a:ext cx="487415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Лимонад-хорошо или плохо?</a:t>
            </a:r>
            <a:endParaRPr lang="ru-RU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489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1\Saved Games\Desktop\d2bf48787ea3276d00e533af70095f9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5" y="0"/>
            <a:ext cx="920304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971599" y="1749009"/>
            <a:ext cx="7704857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3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36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3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79512" y="188640"/>
            <a:ext cx="44230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Откуда берётся молоко?</a:t>
            </a:r>
            <a:endParaRPr lang="ru-RU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 descr="C:\Users\1\Saved Games\Desktop\светлячок (2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711860"/>
            <a:ext cx="4610625" cy="30771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1\Saved Games\Desktop\IMG_515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1738" y="3789040"/>
            <a:ext cx="4502262" cy="3001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148064" y="3212976"/>
            <a:ext cx="385964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Откуда хлеб пришел?</a:t>
            </a:r>
            <a:endParaRPr lang="ru-RU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1121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1\Saved Games\Desktop\d2bf48787ea3276d00e533af70095f9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5" y="0"/>
            <a:ext cx="920304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971599" y="1749009"/>
            <a:ext cx="7704857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3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36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3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471480" y="188640"/>
            <a:ext cx="60431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Человек и его тело</a:t>
            </a:r>
            <a:endParaRPr lang="ru-RU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2" name="Picture 2" descr="C:\Users\1\Saved Games\Desktop\(4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839949"/>
            <a:ext cx="5499958" cy="35725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Picture background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44" r="3239" b="11015"/>
          <a:stretch/>
        </p:blipFill>
        <p:spPr bwMode="auto">
          <a:xfrm>
            <a:off x="5679470" y="3882934"/>
            <a:ext cx="3464529" cy="2973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0816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1\Saved Games\Desktop\d2bf48787ea3276d00e533af70095f9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5" y="0"/>
            <a:ext cx="920304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971599" y="1749009"/>
            <a:ext cx="7704857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3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36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3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471480" y="188640"/>
            <a:ext cx="60431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в уголке природы</a:t>
            </a:r>
            <a:endParaRPr lang="ru-RU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45" name="Picture 1" descr="C:\Users\1\Saved Games\Desktop\IMG_20250210_09103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980728"/>
            <a:ext cx="4512501" cy="3384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C:\Users\1\Saved Games\Desktop\0000_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4027" y="2780928"/>
            <a:ext cx="4134673" cy="39244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34103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1\Saved Games\Desktop\d2bf48787ea3276d00e533af70095f9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5" y="0"/>
            <a:ext cx="920304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971599" y="1749009"/>
            <a:ext cx="7704857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3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36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3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471480" y="188640"/>
            <a:ext cx="60431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огорода на подоконнике</a:t>
            </a:r>
            <a:endParaRPr lang="ru-RU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170" name="Picture 2" descr="C:\Users\1\Saved Games\Desktop\95997078816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711860"/>
            <a:ext cx="4953000" cy="3714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C:\Users\1\Saved Games\Desktop\959970789448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000" y="3143250"/>
            <a:ext cx="4953000" cy="3714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32114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1\Saved Games\Desktop\d2bf48787ea3276d00e533af70095f9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5" y="0"/>
            <a:ext cx="920304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971599" y="1749009"/>
            <a:ext cx="7704857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3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36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3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471480" y="188640"/>
            <a:ext cx="60431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огорода на подоконнике</a:t>
            </a:r>
            <a:endParaRPr lang="ru-RU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194" name="Picture 2" descr="C:\Users\1\Saved Games\Desktop\IMG_700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6" y="908721"/>
            <a:ext cx="4428492" cy="2952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C:\Users\1\Saved Games\Desktop\IMG_598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5441" y="908721"/>
            <a:ext cx="4428559" cy="29523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C:\Users\1\Saved Games\Desktop\20240415_114338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8355" y="4041552"/>
            <a:ext cx="3680820" cy="27846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28750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1\Saved Games\Desktop\d2bf48787ea3276d00e533af70095f9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5" y="0"/>
            <a:ext cx="920304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971599" y="1749009"/>
            <a:ext cx="7704857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3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36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3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471480" y="188640"/>
            <a:ext cx="60431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Экологическая тропа</a:t>
            </a:r>
            <a:endParaRPr lang="ru-RU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218" name="Picture 2" descr="C:\Users\1\Saved Games\Desktop\IMG_887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576" y="1916832"/>
            <a:ext cx="4536505" cy="3024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686560" y="1124744"/>
            <a:ext cx="16129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Цветник</a:t>
            </a:r>
            <a:endParaRPr lang="ru-RU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219" name="Picture 3" descr="C:\Users\1\Saved Games\Desktop\20220707_08372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7" y="1834264"/>
            <a:ext cx="3697479" cy="49299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81387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1\Saved Games\Desktop\d2bf48787ea3276d00e533af70095f9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5" y="0"/>
            <a:ext cx="920304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971599" y="1749009"/>
            <a:ext cx="7704857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3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36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3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471480" y="188640"/>
            <a:ext cx="60431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Огород</a:t>
            </a:r>
            <a:endParaRPr lang="ru-RU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42" name="Picture 2" descr="C:\Users\1\Saved Games\Desktop\IMG_885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709552"/>
            <a:ext cx="4842158" cy="32281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3" name="Picture 3" descr="C:\Users\1\Saved Games\Desktop\20220624_16185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4027" y="3441447"/>
            <a:ext cx="4305453" cy="34165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72425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1\Saved Games\Desktop\d2bf48787ea3276d00e533af70095f9d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5" y="0"/>
            <a:ext cx="920304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971599" y="1749009"/>
            <a:ext cx="7704857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3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36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3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471480" y="188640"/>
            <a:ext cx="60431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«Зелёная аптека»</a:t>
            </a:r>
            <a:endParaRPr lang="ru-RU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266" name="Picture 2" descr="C:\Users\1\Saved Games\Desktop\IMG_178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5" y="626885"/>
            <a:ext cx="4968552" cy="3312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7" name="Picture 3" descr="C:\Users\1\Saved Games\Desktop\IMG_0383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0974" y="3315917"/>
            <a:ext cx="5313125" cy="35420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27636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1\Saved Games\Desktop\d2bf48787ea3276d00e533af70095f9d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5" y="0"/>
            <a:ext cx="920304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971599" y="1749009"/>
            <a:ext cx="7704857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3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36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3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471480" y="188640"/>
            <a:ext cx="60431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Акции</a:t>
            </a:r>
            <a:endParaRPr lang="ru-RU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290" name="Picture 2" descr="C:\Users\1\Saved Games\Desktop\IMG_20241112_14015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76" y="1206912"/>
            <a:ext cx="4739451" cy="2942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95536" y="375915"/>
            <a:ext cx="266611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«Синичкин день»</a:t>
            </a:r>
          </a:p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ноября</a:t>
            </a:r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291" name="Picture 3" descr="C:\Users\1\Saved Games\Desktop\фото 23. Покормите птиц зимой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9858" y="3779058"/>
            <a:ext cx="4104142" cy="30789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884198" y="3118615"/>
            <a:ext cx="431990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«Покормите птиц зимой»</a:t>
            </a:r>
          </a:p>
        </p:txBody>
      </p:sp>
    </p:spTree>
    <p:extLst>
      <p:ext uri="{BB962C8B-B14F-4D97-AF65-F5344CB8AC3E}">
        <p14:creationId xmlns:p14="http://schemas.microsoft.com/office/powerpoint/2010/main" val="270181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1\Saved Games\Desktop\d2bf48787ea3276d00e533af70095f9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0606" y="0"/>
            <a:ext cx="9203044" cy="70772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37" t="21834" r="63921" b="8019"/>
          <a:stretch/>
        </p:blipFill>
        <p:spPr bwMode="auto">
          <a:xfrm>
            <a:off x="141319" y="160337"/>
            <a:ext cx="3697302" cy="5904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AutoShape 4" descr="Picture backgroun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6" descr="Picture background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5" name="Picture 7" descr="C:\Users\1\Saved Games\Desktop\6350599899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6325" y="1923861"/>
            <a:ext cx="3308977" cy="49341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76083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1\Saved Games\Desktop\d2bf48787ea3276d00e533af70095f9d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5" y="0"/>
            <a:ext cx="920304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971599" y="1749009"/>
            <a:ext cx="7704857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3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36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3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471480" y="188640"/>
            <a:ext cx="60431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Акции</a:t>
            </a:r>
            <a:endParaRPr lang="ru-RU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15616" y="337434"/>
            <a:ext cx="194694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«День птиц»</a:t>
            </a:r>
          </a:p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апреля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884199" y="1425843"/>
            <a:ext cx="400828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«Всероссийский экологический субботник- Зеленая весна»</a:t>
            </a:r>
          </a:p>
        </p:txBody>
      </p:sp>
      <p:pic>
        <p:nvPicPr>
          <p:cNvPr id="13314" name="Picture 2" descr="C:\Users\1\Saved Games\Desktop\IMG_7047 (2)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14" y="1249401"/>
            <a:ext cx="4642529" cy="2948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5" name="Picture 3" descr="C:\Users\1\Saved Games\Desktop\IMG_663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1995" y="3344881"/>
            <a:ext cx="5172104" cy="34480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45047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1\Saved Games\Desktop\d2bf48787ea3276d00e533af70095f9d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5" y="0"/>
            <a:ext cx="920304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971599" y="1749009"/>
            <a:ext cx="7704857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3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36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3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471480" y="188640"/>
            <a:ext cx="60431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Акции</a:t>
            </a:r>
            <a:endParaRPr lang="ru-RU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184560" y="740276"/>
            <a:ext cx="283603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Экскурсии в лес</a:t>
            </a:r>
          </a:p>
        </p:txBody>
      </p:sp>
      <p:sp>
        <p:nvSpPr>
          <p:cNvPr id="6" name="AutoShape 2" descr="Picture backgroun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34" y="1263495"/>
            <a:ext cx="4394826" cy="32977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4" name="Picture 4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261"/>
          <a:stretch/>
        </p:blipFill>
        <p:spPr bwMode="auto">
          <a:xfrm>
            <a:off x="4580796" y="3689677"/>
            <a:ext cx="4541423" cy="3154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21169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1\Saved Games\Desktop\d2bf48787ea3276d00e533af70095f9d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5" y="0"/>
            <a:ext cx="920304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971599" y="1749009"/>
            <a:ext cx="7704857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3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36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3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471480" y="188640"/>
            <a:ext cx="72049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Участие в конкурсах и конференциях</a:t>
            </a:r>
            <a:endParaRPr lang="ru-RU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4337" name="Picture 1" descr="C:\Users\1\Saved Games\Desktop\IMG_883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71" y="711860"/>
            <a:ext cx="4210905" cy="28072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38" name="Picture 2" descr="C:\Users\1\Saved Games\Desktop\IMG_8843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4546" y="711860"/>
            <a:ext cx="4263302" cy="2842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39" name="Picture 3" descr="G:\я-следопыт 2024г. валенки\IMG-0118d5b86ce7710daa42636a3861eb52-V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7501" y="3380225"/>
            <a:ext cx="2676350" cy="35536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05027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1\Saved Games\Desktop\d2bf48787ea3276d00e533af70095f9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5" y="0"/>
            <a:ext cx="920304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971599" y="1749009"/>
            <a:ext cx="7704857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3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36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3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6386" name="Picture 2" descr="G:\дипломы\ильина округ 202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328269" cy="4581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7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78" t="29498" r="35051" b="11992"/>
          <a:stretch/>
        </p:blipFill>
        <p:spPr bwMode="auto">
          <a:xfrm>
            <a:off x="2699792" y="881824"/>
            <a:ext cx="3105808" cy="4280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8" name="Picture 4" descr="G:\дипломы\двп\1 — копия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4027" y="3800816"/>
            <a:ext cx="4319973" cy="30571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3765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1\Saved Games\Desktop\d2bf48787ea3276d00e533af70095f9d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6033" y="5317"/>
            <a:ext cx="920304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971599" y="1749009"/>
            <a:ext cx="7704857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3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36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3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802" t="23909" r="24818" b="12716"/>
          <a:stretch/>
        </p:blipFill>
        <p:spPr bwMode="auto">
          <a:xfrm>
            <a:off x="-26033" y="96716"/>
            <a:ext cx="4160387" cy="3764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1" name="Picture 3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248" t="35290" r="51333" b="29419"/>
          <a:stretch/>
        </p:blipFill>
        <p:spPr bwMode="auto">
          <a:xfrm>
            <a:off x="3175649" y="1111972"/>
            <a:ext cx="3296756" cy="45365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2" name="Picture 4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370" t="19504" r="36065" b="8513"/>
          <a:stretch/>
        </p:blipFill>
        <p:spPr bwMode="auto">
          <a:xfrm>
            <a:off x="6116025" y="2708920"/>
            <a:ext cx="3031064" cy="4149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84699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1\Saved Games\Desktop\d2bf48787ea3276d00e533af70095f9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5" y="0"/>
            <a:ext cx="920304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971599" y="1749009"/>
            <a:ext cx="7704857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3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36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3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187624" y="1195012"/>
            <a:ext cx="748883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дошкольников сформировано осознанное бережное отношение к окружающему миру, умение видеть красоту природы, чувствовать себя ее частью, желание как можно чаще общаться с природой, участвовать в сохранении ее богатств;</a:t>
            </a:r>
          </a:p>
          <a:p>
            <a:pPr lvl="0" algn="ctr"/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-дошкольники 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имеют представление о многообразии окружающего мира, целостности живого организма, его потребностях, отличительных особенностях, чертах приспособления к окружающей среде, образе жизни, о растениях и животных, занесенных в Красную книгу, о многообразии растительного и животного мира родного Самарского края</a:t>
            </a:r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971599" y="188640"/>
            <a:ext cx="770485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результате работы по программе </a:t>
            </a:r>
          </a:p>
        </p:txBody>
      </p:sp>
    </p:spTree>
    <p:extLst>
      <p:ext uri="{BB962C8B-B14F-4D97-AF65-F5344CB8AC3E}">
        <p14:creationId xmlns:p14="http://schemas.microsoft.com/office/powerpoint/2010/main" val="2187886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1\Saved Games\Desktop\d2bf48787ea3276d00e533af70095f9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5" y="0"/>
            <a:ext cx="920304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971599" y="1749009"/>
            <a:ext cx="7704857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3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36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3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971599" y="188640"/>
            <a:ext cx="770485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результате работы по программе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539552" y="1166843"/>
            <a:ext cx="828092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-у 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дошкольников развито умение устанавливать взаимосвязи и взаимозависимости всех объектов природы; животных друг с другом, растений и животных, живой и неживой природы, человека и природы;</a:t>
            </a:r>
          </a:p>
          <a:p>
            <a:pPr lvl="0" algn="ctr"/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-дошкольники 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умеют устанавливать причинно-следственные связи между различными объектами и явлениями природы, сравнивать и обобщать собственные </a:t>
            </a:r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наблюдения;</a:t>
            </a:r>
          </a:p>
          <a:p>
            <a:pPr lvl="0" algn="ctr"/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дошкольники 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имеют представление о </a:t>
            </a:r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человеке, 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части </a:t>
            </a:r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природы, 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о </a:t>
            </a:r>
            <a:r>
              <a:rPr lang="ru-RU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самоценности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природы, уважительно относятся ко всем формам жизни на планете.</a:t>
            </a:r>
          </a:p>
        </p:txBody>
      </p:sp>
    </p:spTree>
    <p:extLst>
      <p:ext uri="{BB962C8B-B14F-4D97-AF65-F5344CB8AC3E}">
        <p14:creationId xmlns:p14="http://schemas.microsoft.com/office/powerpoint/2010/main" val="282677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1\Saved Games\Desktop\d2bf48787ea3276d00e533af70095f9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011" y="17000"/>
            <a:ext cx="920304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1" name="Picture 1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799" t="19578" r="37230" b="10539"/>
          <a:stretch/>
        </p:blipFill>
        <p:spPr bwMode="auto">
          <a:xfrm>
            <a:off x="658187" y="479383"/>
            <a:ext cx="3888432" cy="5933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2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168" t="18262" r="35799" b="8379"/>
          <a:stretch/>
        </p:blipFill>
        <p:spPr bwMode="auto">
          <a:xfrm>
            <a:off x="4695880" y="462384"/>
            <a:ext cx="4176464" cy="59332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93539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1\Saved Games\Desktop\d2bf48787ea3276d00e533af70095f9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152" y="7937"/>
            <a:ext cx="920304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AutoShape 2" descr="Picture backgroun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242" t="21564" r="35959" b="9383"/>
          <a:stretch/>
        </p:blipFill>
        <p:spPr bwMode="auto">
          <a:xfrm>
            <a:off x="155575" y="133048"/>
            <a:ext cx="3856372" cy="50241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402" t="22709" r="15080" b="6141"/>
          <a:stretch/>
        </p:blipFill>
        <p:spPr bwMode="auto">
          <a:xfrm>
            <a:off x="4139952" y="2276872"/>
            <a:ext cx="4996148" cy="4390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02573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1\Saved Games\Desktop\d2bf48787ea3276d00e533af70095f9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152" y="7937"/>
            <a:ext cx="920304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39552" y="1124744"/>
            <a:ext cx="820767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5400" b="1" dirty="0" smtClean="0">
              <a:solidFill>
                <a:srgbClr val="002060"/>
              </a:solidFill>
              <a:latin typeface="Monotype Corsiva" panose="03010101010201010101" pitchFamily="66" charset="0"/>
            </a:endParaRPr>
          </a:p>
          <a:p>
            <a:pPr algn="ctr"/>
            <a:r>
              <a:rPr lang="ru-RU" sz="54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СПАСИБО ЗА ВНИМАНИЕ!</a:t>
            </a:r>
            <a:endParaRPr lang="ru-RU" sz="5400" b="1" dirty="0">
              <a:solidFill>
                <a:srgbClr val="002060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4" name="Picture 2" descr="C:\Users\Анна\Desktop\2022\эмблема Светлячок\s120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339752" cy="207448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AutoShape 2" descr="Picture backgroun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6761" y="2846999"/>
            <a:ext cx="4533257" cy="40278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49581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1\Saved Games\Desktop\d2bf48787ea3276d00e533af70095f9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0"/>
            <a:ext cx="920304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827584" y="1628800"/>
            <a:ext cx="756084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 Программы:</a:t>
            </a:r>
            <a:r>
              <a:rPr lang="ru-RU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воспитание гуманной, социально-активной, творческой личности, способной понимать и любить окружающий мир, природу и бережно относиться к ним.</a:t>
            </a:r>
          </a:p>
        </p:txBody>
      </p:sp>
    </p:spTree>
    <p:extLst>
      <p:ext uri="{BB962C8B-B14F-4D97-AF65-F5344CB8AC3E}">
        <p14:creationId xmlns:p14="http://schemas.microsoft.com/office/powerpoint/2010/main" val="1645280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1\Saved Games\Desktop\d2bf48787ea3276d00e533af70095f9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0"/>
            <a:ext cx="920304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39552" y="908720"/>
            <a:ext cx="8208912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Программа состоит из следующих блоков: </a:t>
            </a:r>
            <a:endParaRPr lang="ru-RU" sz="4400" b="1" u="sng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4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и природа!», </a:t>
            </a:r>
            <a:endParaRPr lang="ru-RU" sz="44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4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Человек и природа», </a:t>
            </a:r>
            <a:endParaRPr lang="ru-RU" sz="44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4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Живая природа», </a:t>
            </a:r>
            <a:endParaRPr lang="ru-RU" sz="44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4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Неживая природа! </a:t>
            </a:r>
          </a:p>
        </p:txBody>
      </p:sp>
    </p:spTree>
    <p:extLst>
      <p:ext uri="{BB962C8B-B14F-4D97-AF65-F5344CB8AC3E}">
        <p14:creationId xmlns:p14="http://schemas.microsoft.com/office/powerpoint/2010/main" val="122707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1\Saved Games\Desktop\d2bf48787ea3276d00e533af70095f9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4539" y="-6413"/>
            <a:ext cx="920304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619672" y="764704"/>
            <a:ext cx="64807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i="1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Блок </a:t>
            </a:r>
            <a:r>
              <a:rPr lang="ru-RU" sz="3600" b="1" i="1" u="sng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3600" b="1" i="1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«Я и природа»</a:t>
            </a:r>
            <a:endParaRPr lang="ru-RU" sz="3600" u="sng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115616" y="1700808"/>
            <a:ext cx="7416824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«Что такое природа</a:t>
            </a:r>
            <a:r>
              <a:rPr lang="ru-RU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?»</a:t>
            </a:r>
          </a:p>
          <a:p>
            <a:pPr algn="ctr"/>
            <a:r>
              <a:rPr lang="ru-RU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«Живая - неживая природа</a:t>
            </a:r>
            <a:r>
              <a:rPr lang="ru-RU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algn="ctr"/>
            <a:r>
              <a:rPr lang="ru-RU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«Человек, как часть </a:t>
            </a:r>
            <a:r>
              <a:rPr lang="ru-RU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природы»</a:t>
            </a:r>
          </a:p>
          <a:p>
            <a:pPr algn="ctr"/>
            <a:r>
              <a:rPr lang="ru-RU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«Взаимосвязь человека и природы»</a:t>
            </a:r>
          </a:p>
        </p:txBody>
      </p:sp>
    </p:spTree>
    <p:extLst>
      <p:ext uri="{BB962C8B-B14F-4D97-AF65-F5344CB8AC3E}">
        <p14:creationId xmlns:p14="http://schemas.microsoft.com/office/powerpoint/2010/main" val="1440628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1\Saved Games\Desktop\d2bf48787ea3276d00e533af70095f9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0"/>
            <a:ext cx="920304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619672" y="548680"/>
            <a:ext cx="62646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600" b="1" i="1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Блок 2</a:t>
            </a:r>
            <a:r>
              <a:rPr lang="ru-RU" sz="3600" b="1" i="1" u="sng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«Человек </a:t>
            </a:r>
            <a:r>
              <a:rPr lang="ru-RU" sz="3600" b="1" i="1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природа»</a:t>
            </a:r>
            <a:endParaRPr lang="ru-RU" sz="3600" u="sng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971600" y="1628800"/>
            <a:ext cx="770485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«Лес полон сказок и чудес» (региональный компонент</a:t>
            </a:r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  <a:p>
            <a:pPr algn="ctr"/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«Мы лес должны беречь</a:t>
            </a:r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algn="ctr"/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«Основы экологии</a:t>
            </a:r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algn="ctr"/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«Путешествие по заповедным местам</a:t>
            </a:r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algn="ctr"/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«Мы планету бережём и здоровыми растём!»</a:t>
            </a:r>
          </a:p>
        </p:txBody>
      </p:sp>
    </p:spTree>
    <p:extLst>
      <p:ext uri="{BB962C8B-B14F-4D97-AF65-F5344CB8AC3E}">
        <p14:creationId xmlns:p14="http://schemas.microsoft.com/office/powerpoint/2010/main" val="318567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1\Saved Games\Desktop\d2bf48787ea3276d00e533af70095f9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0"/>
            <a:ext cx="920304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619672" y="548680"/>
            <a:ext cx="626469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600" b="1" i="1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Блок </a:t>
            </a:r>
            <a:r>
              <a:rPr lang="ru-RU" sz="3600" b="1" i="1" u="sng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«Живая </a:t>
            </a:r>
            <a:r>
              <a:rPr lang="ru-RU" sz="3600" b="1" i="1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природа</a:t>
            </a:r>
            <a:r>
              <a:rPr lang="ru-RU" sz="3600" b="1" i="1" u="sng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lvl="0" algn="ctr"/>
            <a:r>
              <a:rPr lang="ru-RU" sz="3600" b="1" i="1" u="sng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Раздел «Растительный мир»</a:t>
            </a:r>
            <a:endParaRPr lang="ru-RU" sz="3600" u="sng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683568" y="1916832"/>
            <a:ext cx="7992888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«Растения – живые существа</a:t>
            </a:r>
            <a:r>
              <a:rPr lang="ru-RU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algn="ctr"/>
            <a:r>
              <a:rPr lang="ru-RU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«Лесные </a:t>
            </a:r>
            <a:r>
              <a:rPr lang="ru-RU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растения</a:t>
            </a:r>
            <a:r>
              <a:rPr lang="ru-RU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algn="ctr"/>
            <a:r>
              <a:rPr lang="ru-RU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«Комнатные растения</a:t>
            </a:r>
            <a:r>
              <a:rPr lang="ru-RU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algn="ctr"/>
            <a:r>
              <a:rPr lang="ru-RU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«Зелёная аптека детского сада</a:t>
            </a:r>
            <a:r>
              <a:rPr lang="ru-RU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algn="ctr"/>
            <a:r>
              <a:rPr lang="ru-RU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«Для чего растению семена</a:t>
            </a:r>
            <a:r>
              <a:rPr lang="ru-RU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?»</a:t>
            </a:r>
          </a:p>
          <a:p>
            <a:pPr algn="ctr"/>
            <a:r>
              <a:rPr lang="ru-RU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Игра-викторина «Что мы знаем о растениях?»</a:t>
            </a:r>
          </a:p>
        </p:txBody>
      </p:sp>
    </p:spTree>
    <p:extLst>
      <p:ext uri="{BB962C8B-B14F-4D97-AF65-F5344CB8AC3E}">
        <p14:creationId xmlns:p14="http://schemas.microsoft.com/office/powerpoint/2010/main" val="899008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1\Saved Games\Desktop\d2bf48787ea3276d00e533af70095f9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0"/>
            <a:ext cx="920304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619672" y="548680"/>
            <a:ext cx="626469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600" b="1" i="1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Блок </a:t>
            </a:r>
            <a:r>
              <a:rPr lang="ru-RU" sz="3600" b="1" i="1" u="sng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«Живая </a:t>
            </a:r>
            <a:r>
              <a:rPr lang="ru-RU" sz="3600" b="1" i="1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природа</a:t>
            </a:r>
            <a:r>
              <a:rPr lang="ru-RU" sz="3600" b="1" i="1" u="sng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lvl="0" algn="ctr"/>
            <a:r>
              <a:rPr lang="ru-RU" sz="3600" b="1" i="1" u="sng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Раздел «Животный мир»</a:t>
            </a:r>
            <a:endParaRPr lang="ru-RU" sz="3600" u="sng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971599" y="1749009"/>
            <a:ext cx="7704857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«Животные нашей планеты</a:t>
            </a:r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algn="ctr"/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«Домашние животные и их детеныши. Польза  для  человека</a:t>
            </a:r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algn="ctr"/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«Кто у нас в лесу живёт?» (региональный компонент</a:t>
            </a:r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ctr"/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мы знаем о птицах</a:t>
            </a:r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?»</a:t>
            </a:r>
          </a:p>
          <a:p>
            <a:pPr algn="ctr"/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«Птицы родного края</a:t>
            </a:r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algn="ctr"/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«В гостях у обитателей водоёма</a:t>
            </a:r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algn="ctr"/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«Насекомые</a:t>
            </a:r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algn="ctr"/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«В мире животных»</a:t>
            </a:r>
          </a:p>
        </p:txBody>
      </p:sp>
    </p:spTree>
    <p:extLst>
      <p:ext uri="{BB962C8B-B14F-4D97-AF65-F5344CB8AC3E}">
        <p14:creationId xmlns:p14="http://schemas.microsoft.com/office/powerpoint/2010/main" val="1174950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767</TotalTime>
  <Words>720</Words>
  <Application>Microsoft Office PowerPoint</Application>
  <PresentationFormat>Экран (4:3)</PresentationFormat>
  <Paragraphs>147</Paragraphs>
  <Slides>39</Slides>
  <Notes>6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39</vt:i4>
      </vt:variant>
    </vt:vector>
  </HeadingPairs>
  <TitlesOfParts>
    <vt:vector size="40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Виалетта</dc:creator>
  <cp:lastModifiedBy>1</cp:lastModifiedBy>
  <cp:revision>58</cp:revision>
  <dcterms:created xsi:type="dcterms:W3CDTF">2025-12-03T10:09:41Z</dcterms:created>
  <dcterms:modified xsi:type="dcterms:W3CDTF">2026-03-09T12:29:25Z</dcterms:modified>
</cp:coreProperties>
</file>