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F0C4AA-9F1E-4057-B004-9C6E7526E3F2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4E83DA-FB23-4625-99DC-03E3ABD31E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555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4E83DA-FB23-4625-99DC-03E3ABD31E6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057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4E83DA-FB23-4625-99DC-03E3ABD31E6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7335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4E83DA-FB23-4625-99DC-03E3ABD31E6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727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37C7B96-283F-42FD-B121-CF8E90F0D85D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07C2098-9E71-423C-833E-BF9CFD9277D6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6906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C7B96-283F-42FD-B121-CF8E90F0D85D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C2098-9E71-423C-833E-BF9CFD9277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8450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C7B96-283F-42FD-B121-CF8E90F0D85D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C2098-9E71-423C-833E-BF9CFD9277D6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5111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C7B96-283F-42FD-B121-CF8E90F0D85D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C2098-9E71-423C-833E-BF9CFD9277D6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78788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C7B96-283F-42FD-B121-CF8E90F0D85D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C2098-9E71-423C-833E-BF9CFD9277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13971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C7B96-283F-42FD-B121-CF8E90F0D85D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C2098-9E71-423C-833E-BF9CFD9277D6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06445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C7B96-283F-42FD-B121-CF8E90F0D85D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C2098-9E71-423C-833E-BF9CFD9277D6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5990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C7B96-283F-42FD-B121-CF8E90F0D85D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C2098-9E71-423C-833E-BF9CFD9277D6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43218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C7B96-283F-42FD-B121-CF8E90F0D85D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C2098-9E71-423C-833E-BF9CFD9277D6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2645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C7B96-283F-42FD-B121-CF8E90F0D85D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C2098-9E71-423C-833E-BF9CFD9277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841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C7B96-283F-42FD-B121-CF8E90F0D85D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C2098-9E71-423C-833E-BF9CFD9277D6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2295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C7B96-283F-42FD-B121-CF8E90F0D85D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C2098-9E71-423C-833E-BF9CFD9277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944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C7B96-283F-42FD-B121-CF8E90F0D85D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C2098-9E71-423C-833E-BF9CFD9277D6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5134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C7B96-283F-42FD-B121-CF8E90F0D85D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C2098-9E71-423C-833E-BF9CFD9277D6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5717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C7B96-283F-42FD-B121-CF8E90F0D85D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C2098-9E71-423C-833E-BF9CFD9277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2314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C7B96-283F-42FD-B121-CF8E90F0D85D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C2098-9E71-423C-833E-BF9CFD9277D6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5822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C7B96-283F-42FD-B121-CF8E90F0D85D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C2098-9E71-423C-833E-BF9CFD9277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019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37C7B96-283F-42FD-B121-CF8E90F0D85D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07C2098-9E71-423C-833E-BF9CFD9277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536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3107268"/>
          </a:xfrm>
        </p:spPr>
        <p:txBody>
          <a:bodyPr/>
          <a:lstStyle/>
          <a:p>
            <a:r>
              <a:rPr lang="ru-RU" sz="3200" dirty="0"/>
              <a:t>Соответствие годовых и экзаменационных отметок по русскому языку и литературе участников государственной итоговой аттестации в форме ОГЭ в 2023-2024 учебном году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21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4477" y="1274620"/>
            <a:ext cx="10867814" cy="436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98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4509" y="982132"/>
            <a:ext cx="9961417" cy="4781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74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671332"/>
              </p:ext>
            </p:extLst>
          </p:nvPr>
        </p:nvGraphicFramePr>
        <p:xfrm>
          <a:off x="540329" y="526471"/>
          <a:ext cx="11055927" cy="56428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12082">
                  <a:extLst>
                    <a:ext uri="{9D8B030D-6E8A-4147-A177-3AD203B41FA5}">
                      <a16:colId xmlns:a16="http://schemas.microsoft.com/office/drawing/2014/main" val="2760385160"/>
                    </a:ext>
                  </a:extLst>
                </a:gridCol>
                <a:gridCol w="1383483">
                  <a:extLst>
                    <a:ext uri="{9D8B030D-6E8A-4147-A177-3AD203B41FA5}">
                      <a16:colId xmlns:a16="http://schemas.microsoft.com/office/drawing/2014/main" val="360245023"/>
                    </a:ext>
                  </a:extLst>
                </a:gridCol>
                <a:gridCol w="977978">
                  <a:extLst>
                    <a:ext uri="{9D8B030D-6E8A-4147-A177-3AD203B41FA5}">
                      <a16:colId xmlns:a16="http://schemas.microsoft.com/office/drawing/2014/main" val="533930886"/>
                    </a:ext>
                  </a:extLst>
                </a:gridCol>
                <a:gridCol w="977978">
                  <a:extLst>
                    <a:ext uri="{9D8B030D-6E8A-4147-A177-3AD203B41FA5}">
                      <a16:colId xmlns:a16="http://schemas.microsoft.com/office/drawing/2014/main" val="2636597327"/>
                    </a:ext>
                  </a:extLst>
                </a:gridCol>
                <a:gridCol w="1075559">
                  <a:extLst>
                    <a:ext uri="{9D8B030D-6E8A-4147-A177-3AD203B41FA5}">
                      <a16:colId xmlns:a16="http://schemas.microsoft.com/office/drawing/2014/main" val="1173409527"/>
                    </a:ext>
                  </a:extLst>
                </a:gridCol>
                <a:gridCol w="1075559">
                  <a:extLst>
                    <a:ext uri="{9D8B030D-6E8A-4147-A177-3AD203B41FA5}">
                      <a16:colId xmlns:a16="http://schemas.microsoft.com/office/drawing/2014/main" val="580678892"/>
                    </a:ext>
                  </a:extLst>
                </a:gridCol>
                <a:gridCol w="1076644">
                  <a:extLst>
                    <a:ext uri="{9D8B030D-6E8A-4147-A177-3AD203B41FA5}">
                      <a16:colId xmlns:a16="http://schemas.microsoft.com/office/drawing/2014/main" val="1058869153"/>
                    </a:ext>
                  </a:extLst>
                </a:gridCol>
                <a:gridCol w="1076644">
                  <a:extLst>
                    <a:ext uri="{9D8B030D-6E8A-4147-A177-3AD203B41FA5}">
                      <a16:colId xmlns:a16="http://schemas.microsoft.com/office/drawing/2014/main" val="3041548748"/>
                    </a:ext>
                  </a:extLst>
                </a:gridCol>
              </a:tblGrid>
              <a:tr h="997879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</a:rPr>
                        <a:t>ОГЭ</a:t>
                      </a:r>
                      <a:endParaRPr lang="ru-RU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29" marR="36429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</a:rPr>
                        <a:t>Общее количество участников</a:t>
                      </a:r>
                      <a:endParaRPr lang="ru-RU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29" marR="36429" marT="0" marB="0" anchor="ctr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</a:rPr>
                        <a:t>Соответствие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</a:rPr>
                        <a:t>годовых и экзаменационных отметок</a:t>
                      </a:r>
                      <a:endParaRPr lang="ru-RU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29" marR="36429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6603187"/>
                  </a:ext>
                </a:extLst>
              </a:tr>
              <a:tr h="12627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</a:rPr>
                        <a:t>На уровне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</a:rPr>
                        <a:t>годовой</a:t>
                      </a:r>
                      <a:endParaRPr lang="ru-RU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29" marR="36429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</a:rPr>
                        <a:t>Выше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</a:rPr>
                        <a:t>годовой</a:t>
                      </a:r>
                      <a:endParaRPr lang="ru-RU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29" marR="36429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</a:rPr>
                        <a:t>Ниже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</a:rPr>
                        <a:t>годовой</a:t>
                      </a:r>
                      <a:endParaRPr lang="ru-RU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29" marR="36429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3119432"/>
                  </a:ext>
                </a:extLst>
              </a:tr>
              <a:tr h="5099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кол-во</a:t>
                      </a:r>
                      <a:endParaRPr lang="ru-RU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29" marR="364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доля,%</a:t>
                      </a:r>
                      <a:endParaRPr lang="ru-RU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29" marR="364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кол-во</a:t>
                      </a:r>
                      <a:endParaRPr lang="ru-RU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29" marR="364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доля,%</a:t>
                      </a:r>
                      <a:endParaRPr lang="ru-RU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29" marR="364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кол-во</a:t>
                      </a:r>
                      <a:endParaRPr lang="ru-RU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29" marR="364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</a:rPr>
                        <a:t>доля,%</a:t>
                      </a:r>
                      <a:endParaRPr lang="ru-RU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29" marR="36429" marT="0" marB="0" anchor="ctr"/>
                </a:tc>
                <a:extLst>
                  <a:ext uri="{0D108BD9-81ED-4DB2-BD59-A6C34878D82A}">
                    <a16:rowId xmlns:a16="http://schemas.microsoft.com/office/drawing/2014/main" val="1760868957"/>
                  </a:ext>
                </a:extLst>
              </a:tr>
              <a:tr h="5099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err="1">
                          <a:effectLst/>
                        </a:rPr>
                        <a:t>м.р</a:t>
                      </a:r>
                      <a:r>
                        <a:rPr lang="ru-RU" sz="2800" b="1" dirty="0">
                          <a:effectLst/>
                        </a:rPr>
                        <a:t>. Алексеевский</a:t>
                      </a:r>
                      <a:endParaRPr lang="ru-RU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29" marR="364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82</a:t>
                      </a:r>
                      <a:endParaRPr lang="ru-RU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29" marR="364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51</a:t>
                      </a:r>
                      <a:endParaRPr lang="ru-RU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29" marR="364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</a:rPr>
                        <a:t>62,2</a:t>
                      </a:r>
                      <a:endParaRPr lang="ru-RU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29" marR="364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</a:rPr>
                        <a:t>27</a:t>
                      </a:r>
                      <a:endParaRPr lang="ru-RU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29" marR="364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32,9</a:t>
                      </a:r>
                      <a:endParaRPr lang="ru-RU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29" marR="364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</a:rPr>
                        <a:t>4</a:t>
                      </a:r>
                      <a:endParaRPr lang="ru-RU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29" marR="364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</a:rPr>
                        <a:t>4,9</a:t>
                      </a:r>
                      <a:endParaRPr lang="ru-RU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29" marR="36429" marT="0" marB="0" anchor="ctr"/>
                </a:tc>
                <a:extLst>
                  <a:ext uri="{0D108BD9-81ED-4DB2-BD59-A6C34878D82A}">
                    <a16:rowId xmlns:a16="http://schemas.microsoft.com/office/drawing/2014/main" val="4262122651"/>
                  </a:ext>
                </a:extLst>
              </a:tr>
              <a:tr h="5099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м.р. Борский</a:t>
                      </a:r>
                      <a:endParaRPr lang="ru-RU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29" marR="364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197</a:t>
                      </a:r>
                      <a:endParaRPr lang="ru-RU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29" marR="364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141</a:t>
                      </a:r>
                      <a:endParaRPr lang="ru-RU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29" marR="364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71,6</a:t>
                      </a:r>
                      <a:endParaRPr lang="ru-RU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29" marR="364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22</a:t>
                      </a:r>
                      <a:endParaRPr lang="ru-RU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29" marR="364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11,2</a:t>
                      </a:r>
                      <a:endParaRPr lang="ru-RU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29" marR="364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</a:rPr>
                        <a:t>34</a:t>
                      </a:r>
                      <a:endParaRPr lang="ru-RU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29" marR="364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</a:rPr>
                        <a:t>17,2</a:t>
                      </a:r>
                      <a:endParaRPr lang="ru-RU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29" marR="36429" marT="0" marB="0" anchor="ctr"/>
                </a:tc>
                <a:extLst>
                  <a:ext uri="{0D108BD9-81ED-4DB2-BD59-A6C34878D82A}">
                    <a16:rowId xmlns:a16="http://schemas.microsoft.com/office/drawing/2014/main" val="699084965"/>
                  </a:ext>
                </a:extLst>
              </a:tr>
              <a:tr h="5099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м.р. Нефтегорский</a:t>
                      </a:r>
                      <a:endParaRPr lang="ru-RU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29" marR="364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309</a:t>
                      </a:r>
                      <a:endParaRPr lang="ru-RU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29" marR="364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206</a:t>
                      </a:r>
                      <a:endParaRPr lang="ru-RU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29" marR="364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</a:rPr>
                        <a:t>66,7</a:t>
                      </a:r>
                      <a:endParaRPr lang="ru-RU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29" marR="364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72</a:t>
                      </a:r>
                      <a:endParaRPr lang="ru-RU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29" marR="364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23,3</a:t>
                      </a:r>
                      <a:endParaRPr lang="ru-RU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29" marR="364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</a:rPr>
                        <a:t>31</a:t>
                      </a:r>
                      <a:endParaRPr lang="ru-RU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29" marR="364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</a:rPr>
                        <a:t>10</a:t>
                      </a:r>
                      <a:endParaRPr lang="ru-RU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29" marR="36429" marT="0" marB="0" anchor="ctr"/>
                </a:tc>
                <a:extLst>
                  <a:ext uri="{0D108BD9-81ED-4DB2-BD59-A6C34878D82A}">
                    <a16:rowId xmlns:a16="http://schemas.microsoft.com/office/drawing/2014/main" val="2439844261"/>
                  </a:ext>
                </a:extLst>
              </a:tr>
              <a:tr h="9392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effectLst/>
                        </a:rPr>
                        <a:t>Юго-Восточное управление</a:t>
                      </a:r>
                      <a:endParaRPr lang="ru-RU" sz="2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29" marR="364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effectLst/>
                        </a:rPr>
                        <a:t>588</a:t>
                      </a:r>
                      <a:endParaRPr lang="ru-RU" sz="2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29" marR="364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effectLst/>
                        </a:rPr>
                        <a:t>398</a:t>
                      </a:r>
                      <a:endParaRPr lang="ru-RU" sz="2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29" marR="364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FF0000"/>
                          </a:solidFill>
                          <a:effectLst/>
                        </a:rPr>
                        <a:t>67,7</a:t>
                      </a:r>
                      <a:endParaRPr lang="ru-RU" sz="2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29" marR="364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effectLst/>
                        </a:rPr>
                        <a:t>121</a:t>
                      </a:r>
                      <a:endParaRPr lang="ru-RU" sz="2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29" marR="364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effectLst/>
                        </a:rPr>
                        <a:t>20,6</a:t>
                      </a:r>
                      <a:endParaRPr lang="ru-RU" sz="2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29" marR="364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effectLst/>
                        </a:rPr>
                        <a:t>69</a:t>
                      </a:r>
                      <a:endParaRPr lang="ru-RU" sz="2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29" marR="364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effectLst/>
                        </a:rPr>
                        <a:t>11,7</a:t>
                      </a:r>
                      <a:endParaRPr lang="ru-RU" sz="2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29" marR="36429" marT="0" marB="0" anchor="ctr"/>
                </a:tc>
                <a:extLst>
                  <a:ext uri="{0D108BD9-81ED-4DB2-BD59-A6C34878D82A}">
                    <a16:rowId xmlns:a16="http://schemas.microsoft.com/office/drawing/2014/main" val="9509872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699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>ОБЕСПЕЧЕНИЕ </a:t>
            </a:r>
            <a:r>
              <a:rPr lang="ru-RU" sz="3100" dirty="0"/>
              <a:t>ДОСТУПНОСТИ </a:t>
            </a:r>
            <a:r>
              <a:rPr lang="ru-RU" sz="3100" dirty="0" smtClean="0"/>
              <a:t>ОСНОВНОГО ОБЩЕГО </a:t>
            </a:r>
            <a:r>
              <a:rPr lang="ru-RU" sz="3100" dirty="0"/>
              <a:t>ОБРАЗОВАНИЯ </a:t>
            </a:r>
            <a:br>
              <a:rPr lang="ru-RU" sz="3100" dirty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/>
              <a:t/>
            </a:r>
            <a:br>
              <a:rPr lang="ru-RU" sz="3100" dirty="0"/>
            </a:br>
            <a:endParaRPr lang="ru-RU" dirty="0"/>
          </a:p>
        </p:txBody>
      </p:sp>
      <p:sp>
        <p:nvSpPr>
          <p:cNvPr id="18" name="Текст 1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665019" y="1607127"/>
            <a:ext cx="5348686" cy="4268741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 Топ лучших результато</a:t>
            </a:r>
            <a:r>
              <a:rPr lang="ru-RU" sz="2800" b="1" dirty="0"/>
              <a:t>в</a:t>
            </a:r>
          </a:p>
          <a:p>
            <a:r>
              <a:rPr lang="ru-RU" sz="2800" b="1" dirty="0"/>
              <a:t> 	</a:t>
            </a:r>
          </a:p>
          <a:p>
            <a:r>
              <a:rPr lang="ru-RU" sz="2800" b="1" dirty="0" smtClean="0"/>
              <a:t>ГБОУ </a:t>
            </a:r>
            <a:r>
              <a:rPr lang="ru-RU" sz="2800" b="1" dirty="0"/>
              <a:t>СОШ с. Герасимовка	27,7</a:t>
            </a:r>
          </a:p>
          <a:p>
            <a:r>
              <a:rPr lang="ru-RU" sz="2800" b="1" dirty="0"/>
              <a:t>ГБОУ СОШ с. Самовольно-Ивановка	27,7</a:t>
            </a:r>
          </a:p>
          <a:p>
            <a:r>
              <a:rPr lang="ru-RU" sz="2800" b="1" dirty="0"/>
              <a:t>ГБОУ СОШ с. Дмитриевка	</a:t>
            </a:r>
            <a:r>
              <a:rPr lang="ru-RU" sz="2800" b="1" dirty="0" smtClean="0"/>
              <a:t>26,7</a:t>
            </a:r>
            <a:endParaRPr lang="ru-RU" sz="2800" b="1" dirty="0"/>
          </a:p>
        </p:txBody>
      </p:sp>
      <p:sp>
        <p:nvSpPr>
          <p:cNvPr id="19" name="Текст 1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Объект 19"/>
          <p:cNvSpPr>
            <a:spLocks noGrp="1"/>
          </p:cNvSpPr>
          <p:nvPr>
            <p:ph sz="quarter" idx="4"/>
          </p:nvPr>
        </p:nvSpPr>
        <p:spPr>
          <a:xfrm>
            <a:off x="6180669" y="1856510"/>
            <a:ext cx="5346311" cy="401935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Топ </a:t>
            </a:r>
            <a:r>
              <a:rPr lang="ru-RU" sz="2800" b="1" dirty="0">
                <a:solidFill>
                  <a:srgbClr val="FF0000"/>
                </a:solidFill>
              </a:rPr>
              <a:t>низких </a:t>
            </a:r>
            <a:r>
              <a:rPr lang="ru-RU" sz="2800" b="1" dirty="0" smtClean="0">
                <a:solidFill>
                  <a:srgbClr val="FF0000"/>
                </a:solidFill>
              </a:rPr>
              <a:t>результатов</a:t>
            </a:r>
            <a:endParaRPr lang="ru-RU" sz="2800" b="1" dirty="0">
              <a:solidFill>
                <a:srgbClr val="FF0000"/>
              </a:solidFill>
            </a:endParaRPr>
          </a:p>
          <a:p>
            <a:r>
              <a:rPr lang="ru-RU" sz="2800" b="1" dirty="0"/>
              <a:t>ГБОУ СОШ № 1 «ОЦ» с. Борское	22,4</a:t>
            </a:r>
          </a:p>
          <a:p>
            <a:r>
              <a:rPr lang="ru-RU" sz="2800" b="1" dirty="0"/>
              <a:t>ГБОУ ООШ с. </a:t>
            </a:r>
            <a:r>
              <a:rPr lang="ru-RU" sz="2800" b="1" dirty="0" err="1"/>
              <a:t>Заплавное</a:t>
            </a:r>
            <a:r>
              <a:rPr lang="ru-RU" sz="2800" b="1" dirty="0"/>
              <a:t>	21,5</a:t>
            </a:r>
          </a:p>
          <a:p>
            <a:r>
              <a:rPr lang="ru-RU" sz="2800" b="1" dirty="0"/>
              <a:t>ГБОУ ООШ с. </a:t>
            </a:r>
            <a:r>
              <a:rPr lang="ru-RU" sz="2800" b="1" dirty="0" err="1"/>
              <a:t>Коноваловка</a:t>
            </a:r>
            <a:r>
              <a:rPr lang="ru-RU" sz="2800" b="1" dirty="0"/>
              <a:t>	20,</a:t>
            </a:r>
            <a:r>
              <a:rPr lang="ru-RU" sz="2800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06747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Анализ ЕГЭ по Юго-Восточному округу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11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5268412"/>
              </p:ext>
            </p:extLst>
          </p:nvPr>
        </p:nvGraphicFramePr>
        <p:xfrm>
          <a:off x="0" y="-1"/>
          <a:ext cx="12192000" cy="73050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99193">
                  <a:extLst>
                    <a:ext uri="{9D8B030D-6E8A-4147-A177-3AD203B41FA5}">
                      <a16:colId xmlns:a16="http://schemas.microsoft.com/office/drawing/2014/main" val="1760934943"/>
                    </a:ext>
                  </a:extLst>
                </a:gridCol>
                <a:gridCol w="1912784">
                  <a:extLst>
                    <a:ext uri="{9D8B030D-6E8A-4147-A177-3AD203B41FA5}">
                      <a16:colId xmlns:a16="http://schemas.microsoft.com/office/drawing/2014/main" val="2310648669"/>
                    </a:ext>
                  </a:extLst>
                </a:gridCol>
                <a:gridCol w="2608452">
                  <a:extLst>
                    <a:ext uri="{9D8B030D-6E8A-4147-A177-3AD203B41FA5}">
                      <a16:colId xmlns:a16="http://schemas.microsoft.com/office/drawing/2014/main" val="2396544837"/>
                    </a:ext>
                  </a:extLst>
                </a:gridCol>
                <a:gridCol w="2079646">
                  <a:extLst>
                    <a:ext uri="{9D8B030D-6E8A-4147-A177-3AD203B41FA5}">
                      <a16:colId xmlns:a16="http://schemas.microsoft.com/office/drawing/2014/main" val="3951112531"/>
                    </a:ext>
                  </a:extLst>
                </a:gridCol>
                <a:gridCol w="1891925">
                  <a:extLst>
                    <a:ext uri="{9D8B030D-6E8A-4147-A177-3AD203B41FA5}">
                      <a16:colId xmlns:a16="http://schemas.microsoft.com/office/drawing/2014/main" val="3362925306"/>
                    </a:ext>
                  </a:extLst>
                </a:gridCol>
              </a:tblGrid>
              <a:tr h="22427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</a:rPr>
                        <a:t> Предмет</a:t>
                      </a:r>
                      <a:endParaRPr lang="ru-RU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</a:rPr>
                        <a:t>Число  участников ЕГЭ,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</a:rPr>
                        <a:t>Чел.</a:t>
                      </a:r>
                      <a:endParaRPr lang="ru-RU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</a:rPr>
                        <a:t>Доля участников,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</a:rPr>
                        <a:t>не набравших мин. кол-во баллов ЕГЭ, %</a:t>
                      </a:r>
                      <a:endParaRPr lang="ru-RU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</a:rPr>
                        <a:t>Доля участников, набравших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</a:rPr>
                        <a:t>81 балл и выше, %</a:t>
                      </a:r>
                      <a:endParaRPr lang="ru-RU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</a:rPr>
                        <a:t>Число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</a:rPr>
                        <a:t>100-балльников, чел.</a:t>
                      </a:r>
                      <a:endParaRPr lang="ru-RU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760220325"/>
                  </a:ext>
                </a:extLst>
              </a:tr>
              <a:tr h="4485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effectLst/>
                        </a:rPr>
                        <a:t>Русский язык</a:t>
                      </a:r>
                      <a:endParaRPr lang="ru-RU" sz="2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effectLst/>
                        </a:rPr>
                        <a:t>145</a:t>
                      </a:r>
                      <a:endParaRPr lang="ru-RU" sz="2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ru-RU" sz="2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effectLst/>
                        </a:rPr>
                        <a:t>28,3</a:t>
                      </a:r>
                      <a:endParaRPr lang="ru-RU" sz="2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ru-RU" sz="2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2965723973"/>
                  </a:ext>
                </a:extLst>
              </a:tr>
              <a:tr h="8970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</a:rPr>
                        <a:t>Математика (профиль)</a:t>
                      </a:r>
                      <a:endParaRPr lang="ru-RU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</a:rPr>
                        <a:t>89</a:t>
                      </a:r>
                      <a:endParaRPr lang="ru-RU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0</a:t>
                      </a:r>
                      <a:endParaRPr lang="ru-RU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22,5</a:t>
                      </a:r>
                      <a:endParaRPr lang="ru-RU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</a:rPr>
                        <a:t>1</a:t>
                      </a:r>
                      <a:endParaRPr lang="ru-RU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919188710"/>
                  </a:ext>
                </a:extLst>
              </a:tr>
              <a:tr h="4485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Физика</a:t>
                      </a:r>
                      <a:endParaRPr lang="ru-RU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40</a:t>
                      </a:r>
                      <a:endParaRPr lang="ru-RU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0</a:t>
                      </a:r>
                      <a:endParaRPr lang="ru-RU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22,5</a:t>
                      </a:r>
                      <a:endParaRPr lang="ru-RU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</a:rPr>
                        <a:t>1</a:t>
                      </a:r>
                      <a:endParaRPr lang="ru-RU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2729379891"/>
                  </a:ext>
                </a:extLst>
              </a:tr>
              <a:tr h="4485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Химия</a:t>
                      </a:r>
                      <a:endParaRPr lang="ru-RU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14</a:t>
                      </a:r>
                      <a:endParaRPr lang="ru-RU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0</a:t>
                      </a:r>
                      <a:endParaRPr lang="ru-RU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21,4</a:t>
                      </a:r>
                      <a:endParaRPr lang="ru-RU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</a:rPr>
                        <a:t>0</a:t>
                      </a:r>
                      <a:endParaRPr lang="ru-RU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823663016"/>
                  </a:ext>
                </a:extLst>
              </a:tr>
              <a:tr h="4485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Биология</a:t>
                      </a:r>
                      <a:endParaRPr lang="ru-RU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22</a:t>
                      </a:r>
                      <a:endParaRPr lang="ru-RU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0</a:t>
                      </a:r>
                      <a:endParaRPr lang="ru-RU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4,5</a:t>
                      </a:r>
                      <a:endParaRPr lang="ru-RU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0</a:t>
                      </a:r>
                      <a:endParaRPr lang="ru-RU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494637289"/>
                  </a:ext>
                </a:extLst>
              </a:tr>
              <a:tr h="4485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Обществознание</a:t>
                      </a:r>
                      <a:endParaRPr lang="ru-RU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53</a:t>
                      </a:r>
                      <a:endParaRPr lang="ru-RU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1,9</a:t>
                      </a:r>
                      <a:endParaRPr lang="ru-RU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30,2</a:t>
                      </a:r>
                      <a:endParaRPr lang="ru-RU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</a:rPr>
                        <a:t>0</a:t>
                      </a:r>
                      <a:endParaRPr lang="ru-RU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499657864"/>
                  </a:ext>
                </a:extLst>
              </a:tr>
              <a:tr h="4485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История</a:t>
                      </a:r>
                      <a:endParaRPr lang="ru-RU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16</a:t>
                      </a:r>
                      <a:endParaRPr lang="ru-RU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0</a:t>
                      </a:r>
                      <a:endParaRPr lang="ru-RU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12,5</a:t>
                      </a:r>
                      <a:endParaRPr lang="ru-RU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</a:rPr>
                        <a:t>0</a:t>
                      </a:r>
                      <a:endParaRPr lang="ru-RU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309480767"/>
                  </a:ext>
                </a:extLst>
              </a:tr>
              <a:tr h="4485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FF0000"/>
                          </a:solidFill>
                          <a:effectLst/>
                        </a:rPr>
                        <a:t>Литература</a:t>
                      </a:r>
                      <a:endParaRPr lang="ru-RU" sz="28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FF0000"/>
                          </a:solidFill>
                          <a:effectLst/>
                        </a:rPr>
                        <a:t>3</a:t>
                      </a:r>
                      <a:endParaRPr lang="ru-RU" sz="28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ru-RU" sz="28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FF0000"/>
                          </a:solidFill>
                          <a:effectLst/>
                        </a:rPr>
                        <a:t>33,3</a:t>
                      </a:r>
                      <a:endParaRPr lang="ru-RU" sz="28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ru-RU" sz="2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3866850068"/>
                  </a:ext>
                </a:extLst>
              </a:tr>
              <a:tr h="4485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Информатика </a:t>
                      </a:r>
                      <a:endParaRPr lang="ru-RU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24</a:t>
                      </a:r>
                      <a:endParaRPr lang="ru-RU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8,3</a:t>
                      </a:r>
                      <a:endParaRPr lang="ru-RU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8,3</a:t>
                      </a:r>
                      <a:endParaRPr lang="ru-RU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</a:rPr>
                        <a:t>0</a:t>
                      </a:r>
                      <a:endParaRPr lang="ru-RU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2075669142"/>
                  </a:ext>
                </a:extLst>
              </a:tr>
              <a:tr h="4485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Английский язык</a:t>
                      </a:r>
                      <a:endParaRPr lang="ru-RU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9</a:t>
                      </a:r>
                      <a:endParaRPr lang="ru-RU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0</a:t>
                      </a:r>
                      <a:endParaRPr lang="ru-RU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</a:rPr>
                        <a:t>33,3</a:t>
                      </a:r>
                      <a:endParaRPr lang="ru-RU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</a:rPr>
                        <a:t>0</a:t>
                      </a:r>
                      <a:endParaRPr lang="ru-RU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009305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933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6903523"/>
              </p:ext>
            </p:extLst>
          </p:nvPr>
        </p:nvGraphicFramePr>
        <p:xfrm>
          <a:off x="0" y="-237293"/>
          <a:ext cx="12191999" cy="7026021"/>
        </p:xfrm>
        <a:graphic>
          <a:graphicData uri="http://schemas.openxmlformats.org/drawingml/2006/table">
            <a:tbl>
              <a:tblPr firstRow="1" firstCol="1" bandRow="1"/>
              <a:tblGrid>
                <a:gridCol w="4425534">
                  <a:extLst>
                    <a:ext uri="{9D8B030D-6E8A-4147-A177-3AD203B41FA5}">
                      <a16:colId xmlns:a16="http://schemas.microsoft.com/office/drawing/2014/main" val="1924292721"/>
                    </a:ext>
                  </a:extLst>
                </a:gridCol>
                <a:gridCol w="1659412">
                  <a:extLst>
                    <a:ext uri="{9D8B030D-6E8A-4147-A177-3AD203B41FA5}">
                      <a16:colId xmlns:a16="http://schemas.microsoft.com/office/drawing/2014/main" val="1369474157"/>
                    </a:ext>
                  </a:extLst>
                </a:gridCol>
                <a:gridCol w="1659412">
                  <a:extLst>
                    <a:ext uri="{9D8B030D-6E8A-4147-A177-3AD203B41FA5}">
                      <a16:colId xmlns:a16="http://schemas.microsoft.com/office/drawing/2014/main" val="3825384717"/>
                    </a:ext>
                  </a:extLst>
                </a:gridCol>
                <a:gridCol w="1482547">
                  <a:extLst>
                    <a:ext uri="{9D8B030D-6E8A-4147-A177-3AD203B41FA5}">
                      <a16:colId xmlns:a16="http://schemas.microsoft.com/office/drawing/2014/main" val="777609035"/>
                    </a:ext>
                  </a:extLst>
                </a:gridCol>
                <a:gridCol w="1482547">
                  <a:extLst>
                    <a:ext uri="{9D8B030D-6E8A-4147-A177-3AD203B41FA5}">
                      <a16:colId xmlns:a16="http://schemas.microsoft.com/office/drawing/2014/main" val="1589910793"/>
                    </a:ext>
                  </a:extLst>
                </a:gridCol>
                <a:gridCol w="1482547">
                  <a:extLst>
                    <a:ext uri="{9D8B030D-6E8A-4147-A177-3AD203B41FA5}">
                      <a16:colId xmlns:a16="http://schemas.microsoft.com/office/drawing/2014/main" val="979103080"/>
                    </a:ext>
                  </a:extLst>
                </a:gridCol>
              </a:tblGrid>
              <a:tr h="307274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ОО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6" marR="649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6" marR="649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7217626"/>
                  </a:ext>
                </a:extLst>
              </a:tr>
              <a:tr h="15662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 преодолевшие 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min 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порог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6" marR="649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Набравшие высокие баллы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 ≥ 81)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6" marR="649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100-балльников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6" marR="649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Динамика среднего балла 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(2023/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2024гг)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6" marR="649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Сравнение среднего балла ОО с окружным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6" marR="649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0980757"/>
                  </a:ext>
                </a:extLst>
              </a:tr>
              <a:tr h="3687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ГБОУ СОШ с. Алексеевка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6" marR="649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6" marR="649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2/15,4%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6" marR="649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6" marR="649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6" marR="649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6" marR="649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8687197"/>
                  </a:ext>
                </a:extLst>
              </a:tr>
              <a:tr h="3687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ГБОУ СОШ с. Герасимовка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6" marR="649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6" marR="649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1/50%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6" marR="649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6" marR="649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6" marR="649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6" marR="649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1555948"/>
                  </a:ext>
                </a:extLst>
              </a:tr>
              <a:tr h="3687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ГБОУ СОШ с. Летниково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6" marR="649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6" marR="649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6" marR="649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6" marR="649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6" marR="649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6" marR="649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3894626"/>
                  </a:ext>
                </a:extLst>
              </a:tr>
              <a:tr h="3687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ГБОУ СОШ № 1 «ОЦ» с. Борская 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6" marR="649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6" marR="649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6/31,6%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6" marR="649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6" marR="649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6" marR="649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6" marR="649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1599227"/>
                  </a:ext>
                </a:extLst>
              </a:tr>
              <a:tr h="3687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ГБОУ СОШ № 2 «ОЦ» с. Борская 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6" marR="649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6" marR="649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3/23,1%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6" marR="649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6" marR="649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6" marR="649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6" marR="649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8646376"/>
                  </a:ext>
                </a:extLst>
              </a:tr>
              <a:tr h="3687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ГБОУ СОШ  № 1 г. Нефтегорска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6" marR="649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6" marR="649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4/26,7%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6" marR="649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6" marR="649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6" marR="649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6" marR="649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1442353"/>
                  </a:ext>
                </a:extLst>
              </a:tr>
              <a:tr h="3687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ГБОУ СОШ  № 2 г. Нефтегорска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6" marR="649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6" marR="649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8/30,8%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6" marR="649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6" marR="649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6" marR="649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6" marR="649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2620305"/>
                  </a:ext>
                </a:extLst>
              </a:tr>
              <a:tr h="3687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ГБОУ СОШ  № 3 г. Нефтегорска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6" marR="649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6" marR="649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9/37,5%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6" marR="649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6" marR="649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24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6" marR="649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6" marR="649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7967974"/>
                  </a:ext>
                </a:extLst>
              </a:tr>
              <a:tr h="3687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ГБОУ СОШ с. Богдановка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6" marR="649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6" marR="649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1/25%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6" marR="649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6" marR="649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6" marR="649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6" marR="649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8543779"/>
                  </a:ext>
                </a:extLst>
              </a:tr>
              <a:tr h="3687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ГБОУ СОШ с. Дмитриевка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6" marR="649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6" marR="649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1/50%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6" marR="649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6" marR="649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6" marR="649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6" marR="649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7924869"/>
                  </a:ext>
                </a:extLst>
              </a:tr>
              <a:tr h="3687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ГБОУ СОШ с. Зуевка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6" marR="649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6" marR="649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2/40%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6" marR="649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6" marR="649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24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6" marR="649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6" marR="649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3271235"/>
                  </a:ext>
                </a:extLst>
              </a:tr>
              <a:tr h="3687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ГБОУ СОШ с. Утевка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6" marR="649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6" marR="649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4/19%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6" marR="649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6" marR="649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6" marR="649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6" marR="649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3924502"/>
                  </a:ext>
                </a:extLst>
              </a:tr>
              <a:tr h="6170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Юго-Восточное управление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6" marR="649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6" marR="649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41/28,3%</a:t>
                      </a:r>
                      <a:endParaRPr lang="ru-RU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6" marR="649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6" marR="649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6" marR="649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70,9</a:t>
                      </a:r>
                      <a:endParaRPr lang="ru-RU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6" marR="649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24772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264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60</TotalTime>
  <Words>385</Words>
  <Application>Microsoft Office PowerPoint</Application>
  <PresentationFormat>Широкоэкранный</PresentationFormat>
  <Paragraphs>211</Paragraphs>
  <Slides>8</Slides>
  <Notes>3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Garamond</vt:lpstr>
      <vt:lpstr>Times New Roman</vt:lpstr>
      <vt:lpstr>Натуральные материалы</vt:lpstr>
      <vt:lpstr>Соответствие годовых и экзаменационных отметок по русскому языку и литературе участников государственной итоговой аттестации в форме ОГЭ в 2023-2024 учебном году</vt:lpstr>
      <vt:lpstr>Презентация PowerPoint</vt:lpstr>
      <vt:lpstr>Презентация PowerPoint</vt:lpstr>
      <vt:lpstr>Презентация PowerPoint</vt:lpstr>
      <vt:lpstr>  ОБЕСПЕЧЕНИЕ ДОСТУПНОСТИ ОСНОВНОГО ОБЩЕГО ОБРАЗОВАНИЯ    </vt:lpstr>
      <vt:lpstr>Анализ ЕГЭ по Юго-Восточному округу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Админ</cp:lastModifiedBy>
  <cp:revision>6</cp:revision>
  <dcterms:created xsi:type="dcterms:W3CDTF">2024-08-25T15:03:59Z</dcterms:created>
  <dcterms:modified xsi:type="dcterms:W3CDTF">2024-08-26T16:47:49Z</dcterms:modified>
</cp:coreProperties>
</file>