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70" r:id="rId9"/>
    <p:sldId id="271" r:id="rId10"/>
    <p:sldId id="272" r:id="rId11"/>
    <p:sldId id="269" r:id="rId12"/>
    <p:sldId id="262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DBFAD5"/>
    <a:srgbClr val="ACF49E"/>
    <a:srgbClr val="DBEEF4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5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4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0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2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9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4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8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DFB5-E4C6-413A-A34D-0507FD11783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C6F4-C543-4D9C-9438-DE17D851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4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solnyshko.lbihost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ospitatelzna.tilda.ws/page33625730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ditelami/obrazovatelnye-marsruty-dla-sovmestnoj-deatelnosti-s-detmi" TargetMode="External"/><Relationship Id="rId2" Type="http://schemas.openxmlformats.org/officeDocument/2006/relationships/hyperlink" Target="http://moluch.ru/th/1/archive/155/4786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://learningapps.org/17959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goo.gl/ybq6pJ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jwmKan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goo.gl/wl5sQ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goo.gl/13xEcz" TargetMode="External"/><Relationship Id="rId4" Type="http://schemas.openxmlformats.org/officeDocument/2006/relationships/hyperlink" Target="https://goo.gl/tk0Q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02624" cy="24482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Bahnschrift SemiBold" panose="020B0502040204020203" pitchFamily="34" charset="0"/>
              </a:rPr>
              <a:t>Формирование родительской компетентности на примере технологии электронного образовательного маршрута</a:t>
            </a:r>
            <a:r>
              <a:rPr lang="ru-RU" sz="2400" b="1" dirty="0">
                <a:latin typeface="Bookman Old Style" panose="02050604050505020204" pitchFamily="18" charset="0"/>
              </a:rPr>
              <a:t>                                                </a:t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304" y="3933056"/>
            <a:ext cx="4784576" cy="2040632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Автор: Зацепина Наталья Александровна,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воспитатель высшей категории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Детский сад «Солнышко»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Нефтегорск, 2024</a:t>
            </a:r>
            <a:endParaRPr lang="ru-RU" sz="20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" y="-5488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2255" y="3426257"/>
            <a:ext cx="6458826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4664" y="404664"/>
            <a:ext cx="8334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ГБОУ СОШ № 2 г. Нефтегорска </a:t>
            </a:r>
          </a:p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Структурное подразделение государственного бюджетного общеобразовательного учреждения Самарской области средней общеобразовательной школы № 2 с углубленным изучением отдельных предметов «Образовательный центр» города Нефтегорска муниципального района </a:t>
            </a:r>
            <a:r>
              <a:rPr lang="ru-RU" sz="1400" dirty="0" err="1">
                <a:latin typeface="Bahnschrift Light" panose="020B0502040204020203" pitchFamily="34" charset="0"/>
              </a:rPr>
              <a:t>Нефтегорский</a:t>
            </a:r>
            <a:r>
              <a:rPr lang="ru-RU" sz="1400" dirty="0">
                <a:latin typeface="Bahnschrift Light" panose="020B0502040204020203" pitchFamily="34" charset="0"/>
              </a:rPr>
              <a:t> Самарской области - детский сад «Солнышко» </a:t>
            </a:r>
          </a:p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446600, Самарская область, г. Нефтегорск, ул. Спортивная, 19. </a:t>
            </a:r>
          </a:p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тел/факс:(84670)2-11-48; </a:t>
            </a:r>
            <a:r>
              <a:rPr lang="en-US" sz="1400" dirty="0">
                <a:latin typeface="Bahnschrift Light" panose="020B0502040204020203" pitchFamily="34" charset="0"/>
              </a:rPr>
              <a:t>E</a:t>
            </a:r>
            <a:r>
              <a:rPr lang="ru-RU" sz="1400" dirty="0">
                <a:latin typeface="Bahnschrift Light" panose="020B0502040204020203" pitchFamily="34" charset="0"/>
              </a:rPr>
              <a:t>- </a:t>
            </a:r>
            <a:r>
              <a:rPr lang="en-US" sz="1400" dirty="0">
                <a:latin typeface="Bahnschrift Light" panose="020B0502040204020203" pitchFamily="34" charset="0"/>
              </a:rPr>
              <a:t>mail</a:t>
            </a:r>
            <a:r>
              <a:rPr lang="ru-RU" sz="1400" dirty="0">
                <a:latin typeface="Bahnschrift Light" panose="020B0502040204020203" pitchFamily="34" charset="0"/>
              </a:rPr>
              <a:t>:</a:t>
            </a:r>
            <a:r>
              <a:rPr lang="en-US" sz="1400" dirty="0" err="1">
                <a:latin typeface="Bahnschrift Light" panose="020B0502040204020203" pitchFamily="34" charset="0"/>
              </a:rPr>
              <a:t>solnyichko</a:t>
            </a:r>
            <a:r>
              <a:rPr lang="ru-RU" sz="1400" dirty="0">
                <a:latin typeface="Bahnschrift Light" panose="020B0502040204020203" pitchFamily="34" charset="0"/>
              </a:rPr>
              <a:t>2008@</a:t>
            </a:r>
            <a:r>
              <a:rPr lang="en-US" sz="1400" dirty="0" err="1">
                <a:latin typeface="Bahnschrift Light" panose="020B0502040204020203" pitchFamily="34" charset="0"/>
              </a:rPr>
              <a:t>yandex</a:t>
            </a:r>
            <a:r>
              <a:rPr lang="ru-RU" sz="1400" dirty="0">
                <a:latin typeface="Bahnschrift Light" panose="020B0502040204020203" pitchFamily="34" charset="0"/>
              </a:rPr>
              <a:t>.</a:t>
            </a:r>
            <a:r>
              <a:rPr lang="en-US" sz="1400" dirty="0" err="1">
                <a:latin typeface="Bahnschrift Light" panose="020B0502040204020203" pitchFamily="34" charset="0"/>
              </a:rPr>
              <a:t>ru</a:t>
            </a:r>
            <a:endParaRPr lang="ru-RU" sz="1400" dirty="0">
              <a:latin typeface="Bahnschrift Light" panose="020B0502040204020203" pitchFamily="34" charset="0"/>
            </a:endParaRPr>
          </a:p>
          <a:p>
            <a:pPr algn="ctr"/>
            <a:r>
              <a:rPr lang="ru-RU" sz="1400" u="sng" dirty="0">
                <a:latin typeface="Bahnschrift Light" panose="020B0502040204020203" pitchFamily="34" charset="0"/>
                <a:hlinkClick r:id="rId2"/>
              </a:rPr>
              <a:t>http://detsadsolnyshko.lbihost.ru/</a:t>
            </a:r>
            <a:endParaRPr lang="ru-RU" sz="1400" u="sng" dirty="0">
              <a:latin typeface="Bahnschrift Light" panose="020B0502040204020203" pitchFamily="34" charset="0"/>
            </a:endParaRPr>
          </a:p>
          <a:p>
            <a:pPr algn="ctr"/>
            <a:endParaRPr lang="ru-RU" sz="1400" dirty="0">
              <a:latin typeface="Bookman Old Style" panose="02050604050505020204" pitchFamily="18" charset="0"/>
            </a:endParaRPr>
          </a:p>
          <a:p>
            <a:pPr algn="ctr"/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6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17ADEE-3F8E-4D7A-8464-3F78ADDD7B57}"/>
              </a:ext>
            </a:extLst>
          </p:cNvPr>
          <p:cNvSpPr/>
          <p:nvPr/>
        </p:nvSpPr>
        <p:spPr>
          <a:xfrm>
            <a:off x="368455" y="248814"/>
            <a:ext cx="8504040" cy="6374411"/>
          </a:xfrm>
          <a:prstGeom prst="rect">
            <a:avLst/>
          </a:prstGeom>
          <a:solidFill>
            <a:srgbClr val="FFFFCC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0207E-2147-445A-89AA-6EFDD9CD5609}"/>
              </a:ext>
            </a:extLst>
          </p:cNvPr>
          <p:cNvSpPr/>
          <p:nvPr/>
        </p:nvSpPr>
        <p:spPr>
          <a:xfrm>
            <a:off x="277434" y="1207739"/>
            <a:ext cx="4294566" cy="419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Презентация на тему: «Вода в нашей жизни»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«Засуха»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Познавательная игра «Вода»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9B36C4-8692-4C83-A2BB-7E95F40CCE6E}"/>
              </a:ext>
            </a:extLst>
          </p:cNvPr>
          <p:cNvSpPr/>
          <p:nvPr/>
        </p:nvSpPr>
        <p:spPr>
          <a:xfrm>
            <a:off x="1115616" y="374334"/>
            <a:ext cx="7494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ШАГ 5.</a:t>
            </a:r>
          </a:p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Царица здоровья - вода</a:t>
            </a:r>
            <a:endParaRPr lang="ru-RU" sz="2800" b="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CAFF96-CCBB-4AB9-8F27-416294051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1" b="10800"/>
          <a:stretch/>
        </p:blipFill>
        <p:spPr>
          <a:xfrm>
            <a:off x="4499992" y="1211600"/>
            <a:ext cx="3683844" cy="1682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9D7E3-9925-4966-8A70-A4D8DBF80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8" b="6814"/>
          <a:stretch/>
        </p:blipFill>
        <p:spPr>
          <a:xfrm>
            <a:off x="3173423" y="3122543"/>
            <a:ext cx="3548824" cy="1682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DB121E-10FD-4A99-B99C-577DDDAF6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01" b="17800"/>
          <a:stretch/>
        </p:blipFill>
        <p:spPr>
          <a:xfrm>
            <a:off x="4343946" y="5029941"/>
            <a:ext cx="4067944" cy="15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205102"/>
            <a:ext cx="8199784" cy="192775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Bahnschrift SemiBold" panose="020B0502040204020203" pitchFamily="34" charset="0"/>
              </a:rPr>
              <a:t>Образовательные маршрут</a:t>
            </a:r>
            <a:br>
              <a:rPr lang="ru-RU" sz="2200" b="1" dirty="0">
                <a:latin typeface="Bahnschrift SemiBold" panose="020B0502040204020203" pitchFamily="34" charset="0"/>
              </a:rPr>
            </a:br>
            <a:r>
              <a:rPr lang="ru-RU" sz="2200" b="1" dirty="0">
                <a:latin typeface="Bahnschrift SemiBold" panose="020B0502040204020203" pitchFamily="34" charset="0"/>
              </a:rPr>
              <a:t> «Я хочу быть здоровым» </a:t>
            </a:r>
            <a:br>
              <a:rPr lang="ru-RU" sz="2700" dirty="0">
                <a:latin typeface="Bahnschrift SemiBold" panose="020B0502040204020203" pitchFamily="34" charset="0"/>
              </a:rPr>
            </a:b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0098FE-9788-4783-9AB1-DD222271F461}"/>
              </a:ext>
            </a:extLst>
          </p:cNvPr>
          <p:cNvSpPr/>
          <p:nvPr/>
        </p:nvSpPr>
        <p:spPr>
          <a:xfrm>
            <a:off x="509259" y="1484784"/>
            <a:ext cx="8125482" cy="1185389"/>
          </a:xfrm>
          <a:prstGeom prst="rect">
            <a:avLst/>
          </a:prstGeom>
          <a:solidFill>
            <a:srgbClr val="FFFFC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Ссылка: </a:t>
            </a:r>
            <a:r>
              <a:rPr lang="en-US" sz="2000" dirty="0">
                <a:solidFill>
                  <a:schemeClr val="tx1"/>
                </a:solidFill>
                <a:latin typeface="Bahnschrift Light" panose="020B0502040204020203" pitchFamily="34" charset="0"/>
                <a:hlinkClick r:id="rId2"/>
              </a:rPr>
              <a:t>https://vospitatelzna.tilda.ws/page33625730.html</a:t>
            </a:r>
            <a:r>
              <a:rPr lang="ru-RU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 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D2F110-2A09-4F25-B0A6-26F25B6E457A}"/>
              </a:ext>
            </a:extLst>
          </p:cNvPr>
          <p:cNvSpPr/>
          <p:nvPr/>
        </p:nvSpPr>
        <p:spPr>
          <a:xfrm>
            <a:off x="721934" y="3429000"/>
            <a:ext cx="2838522" cy="1185389"/>
          </a:xfrm>
          <a:prstGeom prst="rect">
            <a:avLst/>
          </a:prstGeom>
          <a:solidFill>
            <a:srgbClr val="FFFFC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Сканируйте </a:t>
            </a:r>
            <a:r>
              <a:rPr lang="en-US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QR</a:t>
            </a:r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-код:</a:t>
            </a:r>
            <a:endParaRPr lang="ru-RU" sz="20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CE9E56-CBD0-4E16-8870-E54412FBA488}"/>
              </a:ext>
            </a:extLst>
          </p:cNvPr>
          <p:cNvSpPr/>
          <p:nvPr/>
        </p:nvSpPr>
        <p:spPr>
          <a:xfrm>
            <a:off x="5004049" y="3006640"/>
            <a:ext cx="2160240" cy="2024283"/>
          </a:xfrm>
          <a:prstGeom prst="rect">
            <a:avLst/>
          </a:prstGeom>
          <a:solidFill>
            <a:srgbClr val="FFFFC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6E928E-52C1-487E-945D-38DA56FD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1" y="3089474"/>
            <a:ext cx="1872208" cy="18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A48B4-F9E0-437F-AE49-F37BF5165BEA}"/>
              </a:ext>
            </a:extLst>
          </p:cNvPr>
          <p:cNvSpPr/>
          <p:nvPr/>
        </p:nvSpPr>
        <p:spPr>
          <a:xfrm>
            <a:off x="2286000" y="9366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Литература и Интернет-ресурсы: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C52D7B-CD81-4AD3-A3DD-DAAEF8495DD5}"/>
              </a:ext>
            </a:extLst>
          </p:cNvPr>
          <p:cNvSpPr/>
          <p:nvPr/>
        </p:nvSpPr>
        <p:spPr>
          <a:xfrm>
            <a:off x="647564" y="176393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Light" panose="020B0502040204020203" pitchFamily="34" charset="0"/>
              </a:rPr>
              <a:t>Татаринцева Н.В. Образовательный маршрут для детей и родителей как одна из эффективных форм взаимоотношений с родителями воспитаников. Вопросы дошкольной педагогики.-2020.-№2(29).-</a:t>
            </a:r>
            <a:r>
              <a:rPr lang="en-US" sz="2000" dirty="0">
                <a:latin typeface="Bahnschrift Light" panose="020B0502040204020203" pitchFamily="34" charset="0"/>
              </a:rPr>
              <a:t>2</a:t>
            </a:r>
            <a:r>
              <a:rPr lang="ru-RU" sz="20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  <a:hlinkClick r:id="rId2"/>
              </a:rPr>
              <a:t>http://moluch.ru/th/1/archive/155/4786</a:t>
            </a:r>
            <a:endParaRPr lang="ru-RU" sz="2000" dirty="0">
              <a:latin typeface="Bahnschrift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Bahnschrift Light" panose="020B0502040204020203" pitchFamily="34" charset="0"/>
                <a:hlinkClick r:id="rId3"/>
              </a:rPr>
              <a:t>http://roditelami/obrazovatelnye-marsruty-dla-sovmestnoj-deatelnosti-s-detmi</a:t>
            </a:r>
            <a:r>
              <a:rPr lang="ru-RU" sz="2000" dirty="0">
                <a:latin typeface="Bahnschrift Light" panose="020B0502040204020203" pitchFamily="34" charset="0"/>
              </a:rPr>
              <a:t> </a:t>
            </a:r>
            <a:endParaRPr lang="ru-RU" sz="20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6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2726"/>
            <a:ext cx="7772400" cy="432047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SemiBold" panose="020B0502040204020203" pitchFamily="34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512" y="398546"/>
            <a:ext cx="7990656" cy="172819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Bahnschrift SemiBold" panose="020B0502040204020203" pitchFamily="34" charset="0"/>
              </a:rPr>
              <a:t>Цель:  </a:t>
            </a:r>
            <a:r>
              <a:rPr lang="ru-RU" sz="2000" dirty="0">
                <a:latin typeface="Bahnschrift Light" panose="020B0502040204020203" pitchFamily="34" charset="0"/>
              </a:rPr>
              <a:t>повышение педагогической компетенции педагогов и родителей. Вовлечение семьи в образовательный процесс и обогащение детско-родительских отношений.</a:t>
            </a:r>
            <a:br>
              <a:rPr lang="ru-RU" sz="2000" b="1" dirty="0">
                <a:latin typeface="Bahnschrift SemiBold" panose="020B0502040204020203" pitchFamily="34" charset="0"/>
              </a:rPr>
            </a:br>
            <a:endParaRPr lang="ru-RU" sz="20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498" y="2120501"/>
            <a:ext cx="8104838" cy="4464496"/>
          </a:xfrm>
        </p:spPr>
        <p:txBody>
          <a:bodyPr>
            <a:normAutofit fontScale="40000" lnSpcReduction="20000"/>
          </a:bodyPr>
          <a:lstStyle/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Качественные ресурсы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Соответствии возрастным особенностям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Отсутствие рекламы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Наличие цели и планируемого результата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Наличие единой сюжетной линии (темы)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Рекомендации в доступной простой форме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Мотивация совместной деятельности направлена на познание и расширение кругозора ребёнка</a:t>
            </a:r>
          </a:p>
          <a:p>
            <a:pPr marL="685800" lvl="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solidFill>
                  <a:schemeClr val="tx1"/>
                </a:solidFill>
                <a:latin typeface="Bahnschrift Light" panose="020B0502040204020203" pitchFamily="34" charset="0"/>
              </a:rPr>
              <a:t>Разнообразные направления</a:t>
            </a:r>
          </a:p>
          <a:p>
            <a:pPr lvl="0" algn="l"/>
            <a:r>
              <a:rPr lang="ru-RU" sz="2400" dirty="0"/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C26E7F-AD39-4F01-988E-FD4EE2E8C115}"/>
              </a:ext>
            </a:extLst>
          </p:cNvPr>
          <p:cNvSpPr/>
          <p:nvPr/>
        </p:nvSpPr>
        <p:spPr>
          <a:xfrm>
            <a:off x="608512" y="1700808"/>
            <a:ext cx="7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Bahnschrift SemiBold" panose="020B0502040204020203" pitchFamily="34" charset="0"/>
              </a:rPr>
              <a:t>Принципы составления образовательного маршрута:</a:t>
            </a:r>
          </a:p>
        </p:txBody>
      </p:sp>
    </p:spTree>
    <p:extLst>
      <p:ext uri="{BB962C8B-B14F-4D97-AF65-F5344CB8AC3E}">
        <p14:creationId xmlns:p14="http://schemas.microsoft.com/office/powerpoint/2010/main" val="9552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774" y="543192"/>
            <a:ext cx="7414592" cy="93610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SemiBold" panose="020B0502040204020203" pitchFamily="34" charset="0"/>
              </a:rPr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488832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Цифровые технологии играют большую роль в современном обществе. Образовательные организации активно используют их в сотрудничестве с родителями, особенно актуальным это стало в период сложной эпидемиологической ситуации.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Электронный образовательный маршрут – это новое направление организации семейного досуга (воспитания и развития) с использованием Интернет-ресурсов. 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Bahnschrift Light" panose="020B0502040204020203" pitchFamily="34" charset="0"/>
              </a:rPr>
              <a:t>Каждый из маршрутов – это экскурсия по инструктивным материалам одной лексической темы, способные привлечь родителей и детей к совместной деятельности, развитие интереса участников и обучение детей.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47850"/>
            <a:ext cx="9144000" cy="4046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1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85" y="2924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ahnschrift SemiBold" panose="020B0502040204020203" pitchFamily="34" charset="0"/>
              </a:rPr>
              <a:t>Направления образовательного маршрута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44714"/>
            <a:ext cx="8229600" cy="289259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400" dirty="0">
                <a:latin typeface="Bahnschrift SemiBold" panose="020B0502040204020203" pitchFamily="34" charset="0"/>
              </a:rPr>
              <a:t>Темы маршрутов: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dirty="0">
                <a:latin typeface="Bahnschrift Light" panose="020B0502040204020203" pitchFamily="34" charset="0"/>
              </a:rPr>
              <a:t>«Времена года», «Транспорт», «Животные», «Сад- огород», «Профессии», «Космос», «Учимся конструировать», «Приключение магнита», «Страна игрушек», «Хочу быть здоровым», «Экскурсия по России» , «Как научиться рисовать», «Правила поведения»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47DA2-AA05-48EC-8962-E5E6F32B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2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31E57-F30B-4632-98E6-B26742679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2371" cy="6748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7F184-E694-4B1B-823D-4B00C5314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5798A0-0591-4D4E-AF12-0508391C3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629" y="402336"/>
            <a:ext cx="402371" cy="645622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B16907-0730-4419-A59C-E98A22EF220B}"/>
              </a:ext>
            </a:extLst>
          </p:cNvPr>
          <p:cNvSpPr/>
          <p:nvPr/>
        </p:nvSpPr>
        <p:spPr>
          <a:xfrm>
            <a:off x="763971" y="1343193"/>
            <a:ext cx="2295936" cy="769414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Творческие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45FA15-7089-44EE-88DC-CD9A0962E768}"/>
              </a:ext>
            </a:extLst>
          </p:cNvPr>
          <p:cNvSpPr/>
          <p:nvPr/>
        </p:nvSpPr>
        <p:spPr>
          <a:xfrm>
            <a:off x="3397759" y="1330875"/>
            <a:ext cx="2284259" cy="769414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Познавательные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D2139-6C8B-47BB-91F4-E15FE686CCEF}"/>
              </a:ext>
            </a:extLst>
          </p:cNvPr>
          <p:cNvSpPr/>
          <p:nvPr/>
        </p:nvSpPr>
        <p:spPr>
          <a:xfrm>
            <a:off x="6019870" y="1330875"/>
            <a:ext cx="2284259" cy="769414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Bahnschrift Light" panose="020B0502040204020203" pitchFamily="34" charset="0"/>
              </a:rPr>
              <a:t>Исследовательские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BFAADB-6681-45C0-8901-516D7CCD9223}"/>
              </a:ext>
            </a:extLst>
          </p:cNvPr>
          <p:cNvSpPr/>
          <p:nvPr/>
        </p:nvSpPr>
        <p:spPr>
          <a:xfrm>
            <a:off x="2074879" y="2399921"/>
            <a:ext cx="2295936" cy="769414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Воспитательные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4ED3F03-6EA1-447D-A34F-5EB4ECBA1884}"/>
              </a:ext>
            </a:extLst>
          </p:cNvPr>
          <p:cNvSpPr/>
          <p:nvPr/>
        </p:nvSpPr>
        <p:spPr>
          <a:xfrm>
            <a:off x="4866063" y="2399921"/>
            <a:ext cx="2295936" cy="769414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Социально-коммуникативные</a:t>
            </a:r>
          </a:p>
        </p:txBody>
      </p:sp>
    </p:spTree>
    <p:extLst>
      <p:ext uri="{BB962C8B-B14F-4D97-AF65-F5344CB8AC3E}">
        <p14:creationId xmlns:p14="http://schemas.microsoft.com/office/powerpoint/2010/main" val="272322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88" y="30871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Алгоритм  разработки педагогического электронного образовательного маршрута совместной деятельности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 в сети Интернета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34A23-CC7B-4998-AA0B-4BE73998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2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7C2EC-89D7-402B-A137-B63786EC7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2371" cy="6748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D271C2-5360-4E5E-A6BF-EAA9252DE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629" y="402336"/>
            <a:ext cx="402371" cy="6456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BBFA64-6DEB-416F-B04C-864E7CE06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75277"/>
              </p:ext>
            </p:extLst>
          </p:nvPr>
        </p:nvGraphicFramePr>
        <p:xfrm>
          <a:off x="395536" y="1393067"/>
          <a:ext cx="8346092" cy="5059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Bahnschrift SemiBold" panose="020B0502040204020203" pitchFamily="34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Bahnschrift SemiBold" panose="020B0502040204020203" pitchFamily="34" charset="0"/>
                        </a:rPr>
                        <a:t>Деятельность</a:t>
                      </a:r>
                      <a:r>
                        <a:rPr lang="ru-RU" b="0" baseline="0" dirty="0">
                          <a:latin typeface="Bahnschrift SemiBold" panose="020B0502040204020203" pitchFamily="34" charset="0"/>
                        </a:rPr>
                        <a:t> педагога</a:t>
                      </a:r>
                      <a:endParaRPr lang="ru-RU" b="0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Light" panose="020B0502040204020203" pitchFamily="34" charset="0"/>
                        </a:rPr>
                        <a:t>Подготовительный</a:t>
                      </a:r>
                    </a:p>
                    <a:p>
                      <a:r>
                        <a:rPr lang="ru-RU" dirty="0">
                          <a:latin typeface="Bahnschrift Light" panose="020B0502040204020203" pitchFamily="34" charset="0"/>
                        </a:rPr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Определить: тему, цель, задачи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Найти и проанализировать Интернет-ресурсы для данной возрастной категории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Написать аннотацию для</a:t>
                      </a:r>
                      <a:r>
                        <a:rPr lang="ru-RU" baseline="0" dirty="0">
                          <a:latin typeface="Bahnschrift Light" panose="020B0502040204020203" pitchFamily="34" charset="0"/>
                        </a:rPr>
                        <a:t> родителей</a:t>
                      </a:r>
                      <a:endParaRPr lang="ru-RU" dirty="0">
                        <a:latin typeface="Bahnschrift Light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Разработать единую сюжетную линию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Выбрать стиль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Подобрать наглядный и текстовый материал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Составить методические рекомендации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Вставить ссылки на сайты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Light" panose="020B0502040204020203" pitchFamily="34" charset="0"/>
                        </a:rPr>
                        <a:t>Основной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Практическое составление маршрута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Электронный образовательный маршрут, который строится по  дням,</a:t>
                      </a:r>
                      <a:r>
                        <a:rPr lang="ru-RU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dirty="0">
                          <a:latin typeface="Bahnschrift Light" panose="020B0502040204020203" pitchFamily="34" charset="0"/>
                        </a:rPr>
                        <a:t>шагам</a:t>
                      </a:r>
                      <a:r>
                        <a:rPr lang="ru-RU" baseline="0" dirty="0">
                          <a:latin typeface="Bahnschrift Light" panose="020B0502040204020203" pitchFamily="34" charset="0"/>
                        </a:rPr>
                        <a:t> и включает в себя разнообразные задания, игры, мультфильмы…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Light" panose="020B0502040204020203" pitchFamily="34" charset="0"/>
                        </a:rPr>
                        <a:t>Заключительный</a:t>
                      </a:r>
                    </a:p>
                    <a:p>
                      <a:r>
                        <a:rPr lang="ru-RU" dirty="0">
                          <a:latin typeface="Bahnschrift Light" panose="020B0502040204020203" pitchFamily="34" charset="0"/>
                        </a:rPr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Выполнение</a:t>
                      </a:r>
                      <a:r>
                        <a:rPr lang="ru-RU" baseline="0" dirty="0">
                          <a:latin typeface="Bahnschrift Light" panose="020B0502040204020203" pitchFamily="34" charset="0"/>
                        </a:rPr>
                        <a:t> заданий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Bahnschrift Light" panose="020B0502040204020203" pitchFamily="34" charset="0"/>
                        </a:rPr>
                        <a:t>Итоговое (творческое, спортивное</a:t>
                      </a:r>
                      <a:r>
                        <a:rPr lang="ru-RU" baseline="0" dirty="0">
                          <a:latin typeface="Bahnschrift Light" panose="020B0502040204020203" pitchFamily="34" charset="0"/>
                        </a:rPr>
                        <a:t>) совместное мероприятие</a:t>
                      </a:r>
                      <a:endParaRPr lang="ru-RU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5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04" y="16036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ahnschrift SemiBold" panose="020B0502040204020203" pitchFamily="34" charset="0"/>
              </a:rPr>
              <a:t>Предполагаемый результат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A61B3-C5A4-4BC7-B944-AFE4E4D9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371" cy="6748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5B12C-549A-4493-BC39-30F0F8FF9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2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F90F3-3E3A-41F4-A60C-0673B251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629" y="402336"/>
            <a:ext cx="402371" cy="6456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0EDF9-7170-46C1-905E-C055ACFBE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7A7227-9197-42D8-9C83-54FE497F1A61}"/>
              </a:ext>
            </a:extLst>
          </p:cNvPr>
          <p:cNvSpPr/>
          <p:nvPr/>
        </p:nvSpPr>
        <p:spPr>
          <a:xfrm>
            <a:off x="743388" y="1132492"/>
            <a:ext cx="7768469" cy="2085808"/>
          </a:xfrm>
          <a:prstGeom prst="rect">
            <a:avLst/>
          </a:prstGeom>
          <a:solidFill>
            <a:schemeClr val="accent5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Для педагогов: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хороший материал для проведения родительских собраний, бесед, тренингов с семьями воспитанников. Вовлечение родителей в образовательный процесс. Повышение личного статуса и авторитета. Помогает разнообразить формы поддержки образовательного процесса, повысить качество работы с семьёй.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8D533D-F3E7-469C-B548-94E70F690BBB}"/>
              </a:ext>
            </a:extLst>
          </p:cNvPr>
          <p:cNvSpPr/>
          <p:nvPr/>
        </p:nvSpPr>
        <p:spPr>
          <a:xfrm>
            <a:off x="750993" y="3325746"/>
            <a:ext cx="7768469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Для родителей: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самообразование, совместное общение, единение с ребёнком. Сплоченность семьи.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05A39E-6B2C-4C92-84F3-711CDF5C977E}"/>
              </a:ext>
            </a:extLst>
          </p:cNvPr>
          <p:cNvSpPr/>
          <p:nvPr/>
        </p:nvSpPr>
        <p:spPr>
          <a:xfrm>
            <a:off x="743386" y="4369296"/>
            <a:ext cx="7768469" cy="1914931"/>
          </a:xfrm>
          <a:prstGeom prst="rect">
            <a:avLst/>
          </a:prstGeom>
          <a:solidFill>
            <a:srgbClr val="FFFF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Для дошкольников: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доступ к информационным ресурсам сети Интернета, приобщение их к нужной и полезной информации, совместное общение. Значимость поддержки родного и близкого человека. Закрепление полученного ранее материала , расширение кругозора, развитие речи, преодоление трудностей и поддержка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99164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17ADEE-3F8E-4D7A-8464-3F78ADDD7B57}"/>
              </a:ext>
            </a:extLst>
          </p:cNvPr>
          <p:cNvSpPr/>
          <p:nvPr/>
        </p:nvSpPr>
        <p:spPr>
          <a:xfrm>
            <a:off x="827584" y="1496172"/>
            <a:ext cx="7488832" cy="556691"/>
          </a:xfrm>
          <a:prstGeom prst="rect">
            <a:avLst/>
          </a:prstGeom>
          <a:solidFill>
            <a:srgbClr val="FFFFC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Аннотация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404664"/>
            <a:ext cx="8199784" cy="143758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Bahnschrift SemiBold" panose="020B0502040204020203" pitchFamily="34" charset="0"/>
              </a:rPr>
              <a:t>Электронный образовательный маршрут </a:t>
            </a:r>
            <a:r>
              <a:rPr lang="ru-RU" sz="2200" b="1" dirty="0">
                <a:latin typeface="Bahnschrift SemiBold" panose="020B0502040204020203" pitchFamily="34" charset="0"/>
              </a:rPr>
              <a:t>для родителей воспитанников с ТНР (5-7 лет) по лексической теме </a:t>
            </a:r>
            <a:br>
              <a:rPr lang="ru-RU" sz="2200" b="1" dirty="0">
                <a:latin typeface="Bahnschrift SemiBold" panose="020B0502040204020203" pitchFamily="34" charset="0"/>
              </a:rPr>
            </a:br>
            <a:r>
              <a:rPr lang="ru-RU" sz="2200" b="1" dirty="0">
                <a:latin typeface="Bahnschrift SemiBold" panose="020B0502040204020203" pitchFamily="34" charset="0"/>
              </a:rPr>
              <a:t> «Я хочу быть здоровым» </a:t>
            </a:r>
            <a:br>
              <a:rPr lang="ru-RU" sz="2700" dirty="0">
                <a:latin typeface="Bahnschrift SemiBold" panose="020B0502040204020203" pitchFamily="34" charset="0"/>
              </a:rPr>
            </a:b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170634" y="3170634"/>
            <a:ext cx="6745932" cy="4046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58466"/>
            <a:ext cx="9144000" cy="194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714999" y="3429001"/>
            <a:ext cx="6453338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115D42-7DD3-4191-94DB-6EC73D64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65166"/>
            <a:ext cx="7488832" cy="44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17ADEE-3F8E-4D7A-8464-3F78ADDD7B57}"/>
              </a:ext>
            </a:extLst>
          </p:cNvPr>
          <p:cNvSpPr/>
          <p:nvPr/>
        </p:nvSpPr>
        <p:spPr>
          <a:xfrm>
            <a:off x="244424" y="294949"/>
            <a:ext cx="4257946" cy="6374411"/>
          </a:xfrm>
          <a:prstGeom prst="rect">
            <a:avLst/>
          </a:prstGeom>
          <a:solidFill>
            <a:srgbClr val="FFFFC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AA2F96-B78F-478E-905B-C5AED4E93AAD}"/>
              </a:ext>
            </a:extLst>
          </p:cNvPr>
          <p:cNvSpPr/>
          <p:nvPr/>
        </p:nvSpPr>
        <p:spPr>
          <a:xfrm>
            <a:off x="4641629" y="294949"/>
            <a:ext cx="4292753" cy="6336704"/>
          </a:xfrm>
          <a:prstGeom prst="rect">
            <a:avLst/>
          </a:prstGeom>
          <a:solidFill>
            <a:srgbClr val="DBEEF4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0207E-2147-445A-89AA-6EFDD9CD5609}"/>
              </a:ext>
            </a:extLst>
          </p:cNvPr>
          <p:cNvSpPr/>
          <p:nvPr/>
        </p:nvSpPr>
        <p:spPr>
          <a:xfrm>
            <a:off x="269345" y="1124624"/>
            <a:ext cx="42460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</a:rPr>
              <a:t>Познавательная игра «Тело человека»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Упражнение «Организм человека»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Мультфильм «Быть здоровым - здорово!»</a:t>
            </a:r>
          </a:p>
          <a:p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latin typeface="Bahnschrift Light" panose="020B0502040204020203" pitchFamily="34" charset="0"/>
                <a:hlinkClick r:id="rId2"/>
              </a:rPr>
              <a:t>http://learningapps.org/179594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D78093-CC82-4EBF-A478-B133E8438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6" b="7899"/>
          <a:stretch/>
        </p:blipFill>
        <p:spPr>
          <a:xfrm>
            <a:off x="497579" y="1770955"/>
            <a:ext cx="3247652" cy="151216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9B36C4-8692-4C83-A2BB-7E95F40CCE6E}"/>
              </a:ext>
            </a:extLst>
          </p:cNvPr>
          <p:cNvSpPr/>
          <p:nvPr/>
        </p:nvSpPr>
        <p:spPr>
          <a:xfrm>
            <a:off x="100985" y="3832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ШАГ 1.</a:t>
            </a:r>
          </a:p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Что такое ЗОЖ?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41E544-4D43-42EB-AA12-E4F9C28B7ED6}"/>
              </a:ext>
            </a:extLst>
          </p:cNvPr>
          <p:cNvSpPr/>
          <p:nvPr/>
        </p:nvSpPr>
        <p:spPr>
          <a:xfrm>
            <a:off x="4521375" y="3868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ШАГ 2.</a:t>
            </a:r>
          </a:p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Полезные продукты и витамины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7F6314-CC9D-4D98-913D-332F09581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6" t="8809" r="18500" b="15000"/>
          <a:stretch/>
        </p:blipFill>
        <p:spPr>
          <a:xfrm>
            <a:off x="497579" y="3817428"/>
            <a:ext cx="2324471" cy="148153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532BD5B-E023-40EF-9E76-4F312A42C586}"/>
              </a:ext>
            </a:extLst>
          </p:cNvPr>
          <p:cNvSpPr/>
          <p:nvPr/>
        </p:nvSpPr>
        <p:spPr>
          <a:xfrm>
            <a:off x="4730604" y="1148878"/>
            <a:ext cx="4246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«Витамины</a:t>
            </a:r>
          </a:p>
          <a:p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latin typeface="Bahnschrift Light" panose="020B0502040204020203" pitchFamily="34" charset="0"/>
                <a:hlinkClick r:id="rId5"/>
              </a:rPr>
              <a:t>https://goo.gl/ybq6pJ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Упражнение «Витаминный алфавит»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Упражнение «Вкусный пазл»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541138-7802-4059-92BE-4B08739E6E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6" t="9401" r="17713" b="13644"/>
          <a:stretch/>
        </p:blipFill>
        <p:spPr>
          <a:xfrm>
            <a:off x="4932039" y="2348880"/>
            <a:ext cx="2718207" cy="18002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78D1DE-946B-4DBD-B4FC-4A0AC67F75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26" t="8000" r="17713" b="17800"/>
          <a:stretch/>
        </p:blipFill>
        <p:spPr>
          <a:xfrm>
            <a:off x="4932039" y="4556811"/>
            <a:ext cx="281918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0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17ADEE-3F8E-4D7A-8464-3F78ADDD7B57}"/>
              </a:ext>
            </a:extLst>
          </p:cNvPr>
          <p:cNvSpPr/>
          <p:nvPr/>
        </p:nvSpPr>
        <p:spPr>
          <a:xfrm>
            <a:off x="244424" y="294949"/>
            <a:ext cx="4257946" cy="6374411"/>
          </a:xfrm>
          <a:prstGeom prst="rect">
            <a:avLst/>
          </a:prstGeom>
          <a:solidFill>
            <a:srgbClr val="DBFAD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AA2F96-B78F-478E-905B-C5AED4E93AAD}"/>
              </a:ext>
            </a:extLst>
          </p:cNvPr>
          <p:cNvSpPr/>
          <p:nvPr/>
        </p:nvSpPr>
        <p:spPr>
          <a:xfrm>
            <a:off x="4641629" y="294949"/>
            <a:ext cx="4292753" cy="6336704"/>
          </a:xfrm>
          <a:prstGeom prst="rect">
            <a:avLst/>
          </a:prstGeom>
          <a:solidFill>
            <a:srgbClr val="FFCC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0207E-2147-445A-89AA-6EFDD9CD5609}"/>
              </a:ext>
            </a:extLst>
          </p:cNvPr>
          <p:cNvSpPr/>
          <p:nvPr/>
        </p:nvSpPr>
        <p:spPr>
          <a:xfrm>
            <a:off x="277434" y="1207739"/>
            <a:ext cx="4246093" cy="252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«Кладовая природы»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latin typeface="Bahnschrift Light" panose="020B0502040204020203" pitchFamily="34" charset="0"/>
                <a:hlinkClick r:id="rId2"/>
              </a:rPr>
              <a:t>https://goo.gl/wl5sQQ</a:t>
            </a:r>
            <a:r>
              <a:rPr lang="ru-RU" u="sng" dirty="0">
                <a:latin typeface="Bahnschrift Light" panose="020B0502040204020203" pitchFamily="34" charset="0"/>
              </a:rPr>
              <a:t> 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«Орехи»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solidFill>
                  <a:srgbClr val="0000FF"/>
                </a:solidFill>
                <a:latin typeface="Bahnschrift Ligh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https://goo.gl/jwmKan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Познавательная игра «Ягодное варенье»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9B36C4-8692-4C83-A2BB-7E95F40CCE6E}"/>
              </a:ext>
            </a:extLst>
          </p:cNvPr>
          <p:cNvSpPr/>
          <p:nvPr/>
        </p:nvSpPr>
        <p:spPr>
          <a:xfrm>
            <a:off x="317909" y="234775"/>
            <a:ext cx="4110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ШАГ 3.</a:t>
            </a:r>
          </a:p>
          <a:p>
            <a:pPr algn="ctr"/>
            <a:r>
              <a:rPr lang="ru-RU" sz="2000" b="1" dirty="0">
                <a:latin typeface="Bahnschrift SemiBold" panose="020B0502040204020203" pitchFamily="34" charset="0"/>
              </a:rPr>
              <a:t>Кладовая здоровья: фрукты, овощи, ягоды</a:t>
            </a:r>
            <a:endParaRPr lang="ru-RU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41E544-4D43-42EB-AA12-E4F9C28B7ED6}"/>
              </a:ext>
            </a:extLst>
          </p:cNvPr>
          <p:cNvSpPr/>
          <p:nvPr/>
        </p:nvSpPr>
        <p:spPr>
          <a:xfrm>
            <a:off x="4588923" y="4167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ШАГ 4.</a:t>
            </a:r>
          </a:p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Вредные продукты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532BD5B-E023-40EF-9E76-4F312A42C586}"/>
              </a:ext>
            </a:extLst>
          </p:cNvPr>
          <p:cNvSpPr/>
          <p:nvPr/>
        </p:nvSpPr>
        <p:spPr>
          <a:xfrm>
            <a:off x="4719208" y="1253247"/>
            <a:ext cx="4246093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«Опасные напитки»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latin typeface="Bahnschrift Light" panose="020B0502040204020203" pitchFamily="34" charset="0"/>
                <a:hlinkClick r:id="rId4"/>
              </a:rPr>
              <a:t>https://goo.gl/tk0Qgb</a:t>
            </a:r>
            <a:endParaRPr lang="ru-RU" u="sng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Картинка «Вредная еда»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ahnschrift Light" panose="020B0502040204020203" pitchFamily="34" charset="0"/>
              </a:rPr>
              <a:t>Ссылка: </a:t>
            </a:r>
            <a:r>
              <a:rPr lang="ru-RU" u="sng" dirty="0">
                <a:latin typeface="Bahnschrift Light" panose="020B0502040204020203" pitchFamily="34" charset="0"/>
                <a:hlinkClick r:id="rId5"/>
              </a:rPr>
              <a:t>https://goo.gl/13xEcz</a:t>
            </a:r>
            <a:endParaRPr lang="ru-RU" dirty="0">
              <a:latin typeface="Bahnschrift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Познавательная игра «Магазин»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A486B-68DA-4EF1-8512-636052516B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5" t="8814" r="5901" b="6814"/>
          <a:stretch/>
        </p:blipFill>
        <p:spPr>
          <a:xfrm>
            <a:off x="556493" y="3859457"/>
            <a:ext cx="3296786" cy="2422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385FB-D023-4C75-9A47-5D01638A75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25" t="8814" r="5901" b="6814"/>
          <a:stretch/>
        </p:blipFill>
        <p:spPr>
          <a:xfrm>
            <a:off x="4897627" y="3573016"/>
            <a:ext cx="3296784" cy="24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2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797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Bahnschrift Light</vt:lpstr>
      <vt:lpstr>Bahnschrift SemiBold</vt:lpstr>
      <vt:lpstr>Bookman Old Style</vt:lpstr>
      <vt:lpstr>Calibri</vt:lpstr>
      <vt:lpstr>Wingdings</vt:lpstr>
      <vt:lpstr>Тема Office</vt:lpstr>
      <vt:lpstr>Формирование родительской компетентности на примере технологии электронного образовательного маршрута                                                 </vt:lpstr>
      <vt:lpstr>Цель:  повышение педагогической компетенции педагогов и родителей. Вовлечение семьи в образовательный процесс и обогащение детско-родительских отношений. </vt:lpstr>
      <vt:lpstr>Актуальность</vt:lpstr>
      <vt:lpstr>Направления образовательного маршрута</vt:lpstr>
      <vt:lpstr>Алгоритм  разработки педагогического электронного образовательного маршрута совместной деятельности  в сети Интернета </vt:lpstr>
      <vt:lpstr>Предполагаемый результат</vt:lpstr>
      <vt:lpstr>Электронный образовательный маршрут для родителей воспитанников с ТНР (5-7 лет) по лексической теме   «Я хочу быть здоровым»   </vt:lpstr>
      <vt:lpstr>Презентация PowerPoint</vt:lpstr>
      <vt:lpstr>Презентация PowerPoint</vt:lpstr>
      <vt:lpstr>Презентация PowerPoint</vt:lpstr>
      <vt:lpstr>Образовательные маршрут  «Я хочу быть здоровым» 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Admin</cp:lastModifiedBy>
  <cp:revision>40</cp:revision>
  <dcterms:created xsi:type="dcterms:W3CDTF">2023-01-30T15:18:41Z</dcterms:created>
  <dcterms:modified xsi:type="dcterms:W3CDTF">2024-03-21T11:03:55Z</dcterms:modified>
</cp:coreProperties>
</file>