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4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 sz="1600"/>
            </a:pPr>
            <a:r>
              <a:rPr lang="ru-RU" sz="1600" b="1" i="0" u="none" strike="noStrike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участников, </a:t>
            </a:r>
          </a:p>
          <a:p>
            <a:pPr>
              <a:defRPr sz="1600"/>
            </a:pPr>
            <a:r>
              <a:rPr lang="ru-RU" sz="1600" b="1" i="0" u="none" strike="noStrike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получивших соответствующий тестовый балл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"/>
          <c:y val="1.6672327951672023E-3"/>
        </c:manualLayout>
      </c:layout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количество учащихся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7.4645487367707333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1B2-450E-805F-22CD8062F9C6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Лист1!$A$2:$A$21</c:f>
              <c:numCache>
                <c:formatCode>General</c:formatCode>
                <c:ptCount val="20"/>
                <c:pt idx="0">
                  <c:v>39</c:v>
                </c:pt>
                <c:pt idx="1">
                  <c:v>38</c:v>
                </c:pt>
                <c:pt idx="2">
                  <c:v>37</c:v>
                </c:pt>
                <c:pt idx="3">
                  <c:v>36</c:v>
                </c:pt>
                <c:pt idx="4">
                  <c:v>35</c:v>
                </c:pt>
                <c:pt idx="5">
                  <c:v>34</c:v>
                </c:pt>
                <c:pt idx="6">
                  <c:v>32</c:v>
                </c:pt>
                <c:pt idx="7">
                  <c:v>31</c:v>
                </c:pt>
                <c:pt idx="8">
                  <c:v>30</c:v>
                </c:pt>
                <c:pt idx="9">
                  <c:v>29</c:v>
                </c:pt>
                <c:pt idx="10">
                  <c:v>28</c:v>
                </c:pt>
                <c:pt idx="11">
                  <c:v>27</c:v>
                </c:pt>
                <c:pt idx="12">
                  <c:v>26</c:v>
                </c:pt>
                <c:pt idx="13">
                  <c:v>22</c:v>
                </c:pt>
                <c:pt idx="14">
                  <c:v>21</c:v>
                </c:pt>
                <c:pt idx="15">
                  <c:v>20</c:v>
                </c:pt>
                <c:pt idx="16">
                  <c:v>19</c:v>
                </c:pt>
                <c:pt idx="17">
                  <c:v>18</c:v>
                </c:pt>
                <c:pt idx="18">
                  <c:v>16</c:v>
                </c:pt>
                <c:pt idx="19">
                  <c:v>15</c:v>
                </c:pt>
              </c:numCache>
            </c:numRef>
          </c:cat>
          <c:val>
            <c:numRef>
              <c:f>Лист1!$B$2:$B$21</c:f>
              <c:numCache>
                <c:formatCode>General</c:formatCode>
                <c:ptCount val="20"/>
                <c:pt idx="0">
                  <c:v>0</c:v>
                </c:pt>
                <c:pt idx="1">
                  <c:v>1</c:v>
                </c:pt>
                <c:pt idx="2">
                  <c:v>4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  <c:pt idx="10">
                  <c:v>2</c:v>
                </c:pt>
                <c:pt idx="11">
                  <c:v>1</c:v>
                </c:pt>
                <c:pt idx="12">
                  <c:v>2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2</c:v>
                </c:pt>
                <c:pt idx="17">
                  <c:v>1</c:v>
                </c:pt>
                <c:pt idx="18">
                  <c:v>2</c:v>
                </c:pt>
                <c:pt idx="19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E8F-4108-9090-47A44FB53921}"/>
            </c:ext>
          </c:extLst>
        </c:ser>
        <c:axId val="80133120"/>
        <c:axId val="80147200"/>
      </c:barChart>
      <c:catAx>
        <c:axId val="80133120"/>
        <c:scaling>
          <c:orientation val="minMax"/>
        </c:scaling>
        <c:axPos val="b"/>
        <c:minorGridlines/>
        <c:numFmt formatCode="General" sourceLinked="1"/>
        <c:tickLblPos val="nextTo"/>
        <c:crossAx val="80147200"/>
        <c:crosses val="autoZero"/>
        <c:auto val="1"/>
        <c:lblAlgn val="ctr"/>
        <c:lblOffset val="100"/>
      </c:catAx>
      <c:valAx>
        <c:axId val="80147200"/>
        <c:scaling>
          <c:orientation val="minMax"/>
        </c:scaling>
        <c:axPos val="l"/>
        <c:majorGridlines/>
        <c:numFmt formatCode="General" sourceLinked="1"/>
        <c:tickLblPos val="nextTo"/>
        <c:crossAx val="801331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27941464681206"/>
          <c:y val="0.56606006467001591"/>
          <c:w val="0.17650518989953501"/>
          <c:h val="0.13863066965182158"/>
        </c:manualLayout>
      </c:layout>
    </c:legend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B8FFEF-58FC-43D2-B6E8-FA94A93314AD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0B99A8-95E5-4074-A6C8-55EC4D46313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0B99A8-95E5-4074-A6C8-55EC4D463135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«Основные аспекты анализа результато</a:t>
            </a:r>
            <a:r>
              <a:rPr lang="ru-RU" sz="3100" dirty="0" smtClean="0"/>
              <a:t>в ОГЭ по химии </a:t>
            </a:r>
            <a:r>
              <a:rPr lang="ru-RU" sz="3100" dirty="0" err="1" smtClean="0"/>
              <a:t>Юго</a:t>
            </a:r>
            <a:r>
              <a:rPr lang="ru-RU" sz="3100" dirty="0" smtClean="0"/>
              <a:t>—Восточного округа в 2025 году».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>
              <a:buNone/>
            </a:pPr>
            <a:endParaRPr lang="ru-RU" dirty="0" smtClean="0"/>
          </a:p>
          <a:p>
            <a:pPr algn="r">
              <a:buNone/>
            </a:pPr>
            <a:endParaRPr lang="ru-RU" dirty="0" smtClean="0"/>
          </a:p>
          <a:p>
            <a:pPr algn="r">
              <a:buNone/>
            </a:pPr>
            <a:endParaRPr lang="ru-RU" dirty="0" smtClean="0"/>
          </a:p>
          <a:p>
            <a:pPr algn="r">
              <a:buNone/>
            </a:pPr>
            <a:endParaRPr lang="ru-RU" dirty="0" smtClean="0"/>
          </a:p>
          <a:p>
            <a:pPr algn="r">
              <a:buNone/>
            </a:pPr>
            <a:r>
              <a:rPr lang="ru-RU" dirty="0" smtClean="0"/>
              <a:t>Нефедова Наталья </a:t>
            </a:r>
            <a:r>
              <a:rPr lang="ru-RU" dirty="0" smtClean="0"/>
              <a:t>В</a:t>
            </a:r>
            <a:r>
              <a:rPr lang="ru-RU" dirty="0" smtClean="0"/>
              <a:t>икторовна</a:t>
            </a:r>
          </a:p>
          <a:p>
            <a:pPr algn="r">
              <a:buNone/>
            </a:pPr>
            <a:r>
              <a:rPr lang="ru-RU" dirty="0" smtClean="0"/>
              <a:t>у</a:t>
            </a:r>
            <a:r>
              <a:rPr lang="ru-RU" dirty="0" smtClean="0"/>
              <a:t>читель химии и биологии ГБОУ СОШ </a:t>
            </a:r>
            <a:r>
              <a:rPr lang="ru-RU" dirty="0" err="1" smtClean="0"/>
              <a:t>с.Патровка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2025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0"/>
            <a:ext cx="8507288" cy="90872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АНАЛИЗ РЕЗУЛЬТАТОВ ВЫПОЛНЕНИЯ ЗАДАНИЙ КИМ</a:t>
            </a:r>
            <a:endParaRPr lang="ru-RU" sz="2800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23528" y="1052737"/>
            <a:ext cx="4173860" cy="648072"/>
          </a:xfrm>
        </p:spPr>
        <p:txBody>
          <a:bodyPr>
            <a:normAutofit fontScale="92500" lnSpcReduction="10000"/>
          </a:bodyPr>
          <a:lstStyle/>
          <a:p>
            <a:pPr marL="0" lvl="1"/>
            <a:r>
              <a:rPr lang="ru-RU" dirty="0" smtClean="0"/>
              <a:t>Краткая характеристика КИМ по учебному предмету</a:t>
            </a:r>
            <a:endParaRPr lang="ru-RU" sz="1800" dirty="0" smtClean="0"/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0" y="1268760"/>
            <a:ext cx="5364088" cy="532859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400" dirty="0" smtClean="0"/>
              <a:t>1. </a:t>
            </a:r>
            <a:r>
              <a:rPr lang="ru-RU" sz="1600" dirty="0" smtClean="0"/>
              <a:t>Вариант экзаменационной работы ОГЭ по химии состоит из 2 частей, различающихся по назначению и по содержанию  сложности включаемых в них заданий.</a:t>
            </a:r>
          </a:p>
          <a:p>
            <a:pPr>
              <a:buNone/>
            </a:pPr>
            <a:r>
              <a:rPr lang="ru-RU" sz="1600" dirty="0" smtClean="0"/>
              <a:t>2. Часть 1 содержит 19 заданий с кратким ответом, подразумевающих самостоятельное формулирование и запись ответа в виде цифры или последовательности цифр.</a:t>
            </a:r>
          </a:p>
          <a:p>
            <a:pPr>
              <a:buNone/>
            </a:pPr>
            <a:r>
              <a:rPr lang="ru-RU" sz="1600" dirty="0" smtClean="0"/>
              <a:t>3. Часть 2 включает 4 задания с развёрнутым ответом: три задания этой части (20, 21, 22) подразумевают только запись развёрнутого ответа, а одно задание (23) – предполагают выполнение реального химического эксперимента и оформление его результатов.</a:t>
            </a:r>
          </a:p>
          <a:p>
            <a:pPr>
              <a:buNone/>
            </a:pPr>
            <a:r>
              <a:rPr lang="ru-RU" sz="1600" dirty="0" smtClean="0"/>
              <a:t>4. В отличие от заданий части 1 задания высокого уровня сложности предусматривают комбинированную проверку усвоения нескольких </a:t>
            </a:r>
          </a:p>
          <a:p>
            <a:pPr>
              <a:buNone/>
            </a:pPr>
            <a:r>
              <a:rPr lang="ru-RU" sz="1600" dirty="0" smtClean="0"/>
              <a:t>5. Изменения в КИМ 2025 года по сравнению с 2024 годом Общее число заданий уменьшено с 24 до 23: из экзаменационного варианта 2025 г. исключено задание 24. В ОГЭ по химии 2025 в  задании №23 нужно выполнить </a:t>
            </a:r>
            <a:r>
              <a:rPr lang="ru-RU" sz="1400" dirty="0" smtClean="0"/>
              <a:t>химический эксперимент. </a:t>
            </a:r>
          </a:p>
          <a:p>
            <a:endParaRPr lang="ru-RU" sz="1400" dirty="0" smtClean="0"/>
          </a:p>
          <a:p>
            <a:pPr>
              <a:buNone/>
            </a:pPr>
            <a:endParaRPr lang="ru-RU" sz="1400" dirty="0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4645025" y="1052736"/>
            <a:ext cx="4041775" cy="504056"/>
          </a:xfrm>
        </p:spPr>
        <p:txBody>
          <a:bodyPr/>
          <a:lstStyle/>
          <a:p>
            <a:r>
              <a:rPr lang="ru-RU" dirty="0" smtClean="0"/>
              <a:t>         </a:t>
            </a:r>
            <a:r>
              <a:rPr lang="ru-RU" sz="1600" dirty="0" smtClean="0"/>
              <a:t>Некоторые нововведения:</a:t>
            </a:r>
          </a:p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4"/>
          </p:nvPr>
        </p:nvSpPr>
        <p:spPr>
          <a:xfrm>
            <a:off x="5364088" y="1196752"/>
            <a:ext cx="3600400" cy="5184576"/>
          </a:xfrm>
        </p:spPr>
        <p:txBody>
          <a:bodyPr>
            <a:normAutofit fontScale="62500" lnSpcReduction="20000"/>
          </a:bodyPr>
          <a:lstStyle/>
          <a:p>
            <a:pPr lvl="0">
              <a:buNone/>
            </a:pPr>
            <a:r>
              <a:rPr lang="ru-RU" dirty="0" smtClean="0"/>
              <a:t>Вместо обнаружения катиона и аниона в составе одного вещества ученикам предстоит определить, в каком из двух сосудов находятся разные вещества. Для этого в распоряжении школьников будет три реагента, из которых нужно выбрать два.</a:t>
            </a:r>
          </a:p>
          <a:p>
            <a:pPr lvl="0">
              <a:buNone/>
            </a:pPr>
            <a:r>
              <a:rPr lang="ru-RU" dirty="0" smtClean="0"/>
              <a:t>Ученики должны уметь составлять уравнения реакций для обнаруживаемых веществ с выбранными реагентами и знать признаки протекающих реакций.</a:t>
            </a:r>
          </a:p>
          <a:p>
            <a:pPr lvl="0">
              <a:buNone/>
            </a:pPr>
            <a:r>
              <a:rPr lang="ru-RU" dirty="0" smtClean="0"/>
              <a:t>После выбора реагентов нужно записать молекулярные, полные и сокращённые ионные уравнения.</a:t>
            </a:r>
          </a:p>
          <a:p>
            <a:pPr lvl="0">
              <a:buNone/>
            </a:pPr>
            <a:r>
              <a:rPr lang="ru-RU" dirty="0" smtClean="0"/>
              <a:t>Ученик должен выполнить запланированные опыты, наблюдать за признаками реакций и фиксировать результаты в таблице.</a:t>
            </a:r>
          </a:p>
          <a:p>
            <a:pPr lvl="0">
              <a:buNone/>
            </a:pPr>
            <a:r>
              <a:rPr lang="ru-RU" dirty="0" smtClean="0"/>
              <a:t>Практическое задание №23 не будет оцениваться экспертами, то есть на экзамене не будет учителей, оценивающих проведённые опыты.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467544" y="552823"/>
            <a:ext cx="8064896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Оценка задания осуществляется по двум критериям: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Составление уравнений реакций. Максимальное число баллов — 2, если ученик верно составил молекулярное, полное и сокращённое ионные уравнения обеих реакций, проведённых при определении веществ.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Оформление результатов эксперимента. Здесь оценивается правильность заполнения таблицы. Если реагенты, использованные при выполнении опытов, признаки проведённых реакций записаны верно и правильно сделан вывод о нахождении веществ, ученик получает максимальные 3 балла.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По сумме оценки по двум критериям ученик может получить максимально 5 баллов за задание №23.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Изменена модель задания 23, предусматривающего выполнение химического эксперимента. Экзаменуемым предстоит провести 4 опыта, позволяющих распознать вещества в двух пробирках под номерами. Результаты выполнения задания оформляются в табличной форме. Выполнение задания оценивается 5 баллами. Оценивание экспертами в аудитории техники выполнения опытов в 2025 г. не предусмотрено. В задании 21 исключён компонент условия, предусматривающий составление сокращённого ионного уравнения реакции. Данный шаг обусловлен проверкой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сформированности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указанного умения новым заданием 23. Максимальный первичный балл за выполнение экзаменационной работы уменьшен с 40 до 38. – 5; Высокий – 5. Максимальный первичный балл за работу – 45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76672"/>
            <a:ext cx="9144000" cy="648072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ru-RU" sz="2400" b="1" dirty="0"/>
              <a:t>Статистический анализ выполнения заданий КИМ в 2025 </a:t>
            </a:r>
            <a:r>
              <a:rPr lang="ru-RU" sz="2400" b="1" dirty="0" smtClean="0"/>
              <a:t>г</a:t>
            </a:r>
            <a:r>
              <a:rPr lang="ru-RU" sz="2800" b="1" dirty="0"/>
              <a:t/>
            </a:r>
            <a:br>
              <a:rPr lang="ru-RU" sz="2800" b="1" dirty="0"/>
            </a:br>
            <a:r>
              <a:rPr lang="ru-RU" sz="2800" b="1" dirty="0"/>
              <a:t/>
            </a:r>
            <a:br>
              <a:rPr lang="ru-RU" sz="2800" b="1" dirty="0"/>
            </a:br>
            <a:endParaRPr lang="ru-RU" sz="28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79512" y="692696"/>
          <a:ext cx="8712968" cy="5993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"/>
                <a:gridCol w="4176464"/>
                <a:gridCol w="720080"/>
                <a:gridCol w="747632"/>
                <a:gridCol w="547627"/>
                <a:gridCol w="655220"/>
                <a:gridCol w="571217"/>
                <a:gridCol w="574648"/>
              </a:tblGrid>
              <a:tr h="864096">
                <a:tc rowSpan="2">
                  <a:txBody>
                    <a:bodyPr/>
                    <a:lstStyle/>
                    <a:p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п\п</a:t>
                      </a: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 КИМ</a:t>
                      </a:r>
                      <a:endParaRPr lang="ru-RU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Проверяемые элементы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содержания / умения</a:t>
                      </a:r>
                      <a:endParaRPr lang="ru-RU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Ур. сложности </a:t>
                      </a:r>
                      <a:r>
                        <a:rPr lang="ru-RU" sz="16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зад-я</a:t>
                      </a:r>
                      <a:endParaRPr lang="ru-RU" sz="1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Средний %</a:t>
                      </a:r>
                      <a:r>
                        <a:rPr lang="ru-RU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вып-ия</a:t>
                      </a:r>
                      <a:endParaRPr lang="ru-RU" sz="16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Процент </a:t>
                      </a:r>
                      <a:r>
                        <a:rPr lang="ru-RU" sz="16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вып-ния</a:t>
                      </a:r>
                      <a:r>
                        <a:rPr lang="ru-RU" sz="1600" b="1" kern="1200" baseline="300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 округу в группах, </a:t>
                      </a:r>
                      <a:b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получивших отметку</a:t>
                      </a:r>
                      <a:endParaRPr lang="ru-RU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03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83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Атомы и молекулы. Химический элемент. Простые и сложные вещества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65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14,2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28,5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100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100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7325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Строение атома. Строение электронных оболочек атомов первых 20 химических элементов Периодической системы Д.И. Менделеева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77,7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14,2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66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100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92,8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839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Закономерности изменения свойств элементов в связи с положением в Периодической системе химических элементов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</a:rPr>
                        <a:t>87,5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57,1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77,7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100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</a:rPr>
                        <a:t>100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5102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Валентность. Степень окисления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П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62,5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14,2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77,7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100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100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3328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Химическая связь. Виды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химической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связи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72,5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14,2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66,6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100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</a:rPr>
                        <a:t>85,7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7325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Строение атома. Строение электронных оболочек атомов первых 20 химических элементов </a:t>
                      </a:r>
                      <a:r>
                        <a:rPr lang="ru-RU" sz="1200" spc="18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Периодической    системы Д.И.</a:t>
                      </a:r>
                      <a:r>
                        <a:rPr lang="ru-RU" sz="1200" spc="-4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Менделеева.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</a:rPr>
                        <a:t>67,5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</a:rPr>
                        <a:t>42,8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33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70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100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2524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7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latin typeface="Times New Roman"/>
                          <a:ea typeface="Times New Roman"/>
                        </a:rPr>
                        <a:t>Основные</a:t>
                      </a:r>
                      <a:r>
                        <a:rPr lang="en-US" sz="1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200" dirty="0" err="1">
                          <a:latin typeface="Times New Roman"/>
                          <a:ea typeface="Times New Roman"/>
                        </a:rPr>
                        <a:t>классы</a:t>
                      </a:r>
                      <a:r>
                        <a:rPr lang="en-US" sz="1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200" dirty="0" err="1">
                          <a:latin typeface="Times New Roman"/>
                          <a:ea typeface="Times New Roman"/>
                        </a:rPr>
                        <a:t>неорганических</a:t>
                      </a:r>
                      <a:r>
                        <a:rPr lang="en-US" sz="12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200" dirty="0" err="1">
                          <a:latin typeface="Times New Roman"/>
                          <a:ea typeface="Times New Roman"/>
                        </a:rPr>
                        <a:t>веществ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72,5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</a:rPr>
                        <a:t>28,5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55,5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90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92,8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4673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8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Химические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свойства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простых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веществ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</a:rPr>
                        <a:t>55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</a:rPr>
                        <a:t>0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</a:rPr>
                        <a:t>11,1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70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</a:rPr>
                        <a:t>100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3983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9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kern="1200" dirty="0" err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Химические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свойства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en-US" sz="1200" kern="1200" dirty="0" err="1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оксидов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П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82,5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71,4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55,5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100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100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3086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+mn-cs"/>
                        </a:rPr>
                        <a:t>Химические свойства простых и сложных неорганических веществ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П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70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42,8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55,5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</a:rPr>
                        <a:t>60</a:t>
                      </a:r>
                      <a:endParaRPr lang="ru-RU" sz="12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</a:rPr>
                        <a:t>100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3086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Классификация химических веществ по различным признакам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55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14,2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11,1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60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79512" y="130342"/>
          <a:ext cx="8712968" cy="6668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064"/>
                <a:gridCol w="4464496"/>
                <a:gridCol w="648072"/>
                <a:gridCol w="675624"/>
                <a:gridCol w="547627"/>
                <a:gridCol w="655220"/>
                <a:gridCol w="571217"/>
                <a:gridCol w="574648"/>
              </a:tblGrid>
              <a:tr h="778378">
                <a:tc rowSpan="2">
                  <a:txBody>
                    <a:bodyPr/>
                    <a:lstStyle/>
                    <a:p>
                      <a:r>
                        <a:rPr lang="en-US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п\п</a:t>
                      </a: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 КИМ</a:t>
                      </a:r>
                      <a:endParaRPr lang="ru-RU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Проверяемые элементы</a:t>
                      </a:r>
                      <a:r>
                        <a:rPr lang="ru-RU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содержания / умения</a:t>
                      </a:r>
                      <a:endParaRPr lang="ru-RU" sz="16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Ур. сложности </a:t>
                      </a:r>
                      <a:r>
                        <a:rPr lang="ru-RU" sz="16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зад-я</a:t>
                      </a:r>
                      <a:endParaRPr lang="ru-RU" sz="1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Средний %</a:t>
                      </a:r>
                      <a:r>
                        <a:rPr lang="ru-RU" sz="1600" b="1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вып-ия</a:t>
                      </a:r>
                      <a:endParaRPr lang="ru-RU" sz="16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Процент </a:t>
                      </a:r>
                      <a:r>
                        <a:rPr lang="ru-RU" sz="16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вып-ния</a:t>
                      </a:r>
                      <a:r>
                        <a:rPr lang="ru-RU" sz="1600" b="1" kern="1200" baseline="300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 округу в группах, </a:t>
                      </a:r>
                      <a:b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получивших отметку</a:t>
                      </a:r>
                      <a:endParaRPr lang="ru-RU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54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</a:t>
                      </a:r>
                      <a:endParaRPr lang="ru-RU" sz="16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3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4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5</a:t>
                      </a:r>
                      <a:endParaRPr lang="ru-RU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Химическая реакция.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Химические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уравнения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. Сохранение массы веществ при химических реакциях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П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67,5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14,2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33,3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90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Электролитическая диссоциация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65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0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33,3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90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8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14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Реакции ионного обмена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52,5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0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22,2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55,5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15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Окислитель и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восстановитель.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Окислительно-восстановительные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реакции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82,5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28,57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88,8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90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92,8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87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16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Правила безопасности работы в школьной лаборатории.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50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14,2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44,4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78,57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630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17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Определение характера среды раствора кислот и щелочей.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П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47,5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0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33,3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60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71,4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31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18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Вычисление массовой доли химического элемента в веществе.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62,5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14,2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22,2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80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31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19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Химическое загрязнение </a:t>
                      </a:r>
                      <a:r>
                        <a:rPr lang="ru-RU" sz="1200" dirty="0" err="1" smtClean="0">
                          <a:latin typeface="Times New Roman"/>
                          <a:ea typeface="Times New Roman"/>
                        </a:rPr>
                        <a:t>окр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среды и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его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последствия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. Человек в мире веществ.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Б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45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0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22,2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30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92,8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429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Окислительно-восстановительные реакции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85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28,57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55,5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90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59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21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Взаимосвязь различных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классов</a:t>
                      </a:r>
                      <a:r>
                        <a:rPr lang="ru-RU" sz="1200" baseline="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неорганических </a:t>
                      </a:r>
                      <a:r>
                        <a:rPr lang="ru-RU" sz="1200" dirty="0" err="1" smtClean="0">
                          <a:latin typeface="Times New Roman"/>
                          <a:ea typeface="Times New Roman"/>
                        </a:rPr>
                        <a:t>вещ-в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. Реакции ионного обмена и условия их осуществления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72,5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28,57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50,0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90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951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22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Вычисление </a:t>
                      </a:r>
                      <a:r>
                        <a:rPr lang="ru-RU" sz="1200" dirty="0" err="1" smtClean="0">
                          <a:latin typeface="Times New Roman"/>
                          <a:ea typeface="Times New Roman"/>
                        </a:rPr>
                        <a:t>кол-а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 err="1" smtClean="0">
                          <a:latin typeface="Times New Roman"/>
                          <a:ea typeface="Times New Roman"/>
                        </a:rPr>
                        <a:t>в-а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, массы или объёма </a:t>
                      </a:r>
                      <a:r>
                        <a:rPr lang="ru-RU" sz="1200" dirty="0" err="1" smtClean="0">
                          <a:latin typeface="Times New Roman"/>
                          <a:ea typeface="Times New Roman"/>
                        </a:rPr>
                        <a:t>в-ва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по количеству </a:t>
                      </a:r>
                      <a:r>
                        <a:rPr lang="ru-RU" sz="1200" dirty="0" err="1" smtClean="0">
                          <a:latin typeface="Times New Roman"/>
                          <a:ea typeface="Times New Roman"/>
                        </a:rPr>
                        <a:t>в-ва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, массе или объёму одного из реагентов или продуктов реакции. Вычисления массовой доли растворённого </a:t>
                      </a:r>
                      <a:r>
                        <a:rPr lang="ru-RU" sz="1200" dirty="0" err="1" smtClean="0">
                          <a:latin typeface="Times New Roman"/>
                          <a:ea typeface="Times New Roman"/>
                        </a:rPr>
                        <a:t>в-ва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в растворе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60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0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44,4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40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23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Решение экспериментальных задач по теме «Неметаллы </a:t>
                      </a:r>
                      <a:r>
                        <a:rPr lang="en-US" sz="1200" dirty="0">
                          <a:latin typeface="Times New Roman"/>
                          <a:ea typeface="Times New Roman"/>
                        </a:rPr>
                        <a:t>IV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–</a:t>
                      </a:r>
                      <a:r>
                        <a:rPr lang="en-US" sz="1200" dirty="0">
                          <a:latin typeface="Times New Roman"/>
                          <a:ea typeface="Times New Roman"/>
                        </a:rPr>
                        <a:t>VII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 групп и их соединений»; «Металлы и их соединения».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Правила безопасной работы в школьной лаборатории. Лабораторная посуда и оборудование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В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81,9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Calibri"/>
                        </a:rPr>
                        <a:t>57,2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77,7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100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Calibri"/>
                        </a:rPr>
                        <a:t>92,87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4114800" cy="504056"/>
          </a:xfrm>
        </p:spPr>
        <p:txBody>
          <a:bodyPr>
            <a:normAutofit fontScale="90000"/>
          </a:bodyPr>
          <a:lstStyle/>
          <a:p>
            <a:pPr lvl="0"/>
            <a:r>
              <a:rPr lang="ru-RU" sz="2000" b="1" u="sng" dirty="0" smtClean="0"/>
              <a:t>Задания базового уровня с наименьшим процентом выполнения: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52736"/>
            <a:ext cx="4258816" cy="2808311"/>
          </a:xfrm>
        </p:spPr>
        <p:txBody>
          <a:bodyPr>
            <a:normAutofit fontScale="85000" lnSpcReduction="10000"/>
          </a:bodyPr>
          <a:lstStyle/>
          <a:p>
            <a:r>
              <a:rPr lang="ru-RU" sz="1800" dirty="0" smtClean="0"/>
              <a:t>-  Химические свойства  простых веществ - (задание №8 ) –55 %</a:t>
            </a:r>
          </a:p>
          <a:p>
            <a:pPr lvl="0"/>
            <a:r>
              <a:rPr lang="ru-RU" sz="1800" dirty="0" smtClean="0"/>
              <a:t>Классификация химических веществ по различным признакам  (задание №11) - 55%;</a:t>
            </a:r>
          </a:p>
          <a:p>
            <a:pPr lvl="0"/>
            <a:r>
              <a:rPr lang="ru-RU" sz="1800" dirty="0" smtClean="0"/>
              <a:t>Реакции ионного обмена (задание №14) – 52,5%;</a:t>
            </a:r>
          </a:p>
          <a:p>
            <a:pPr lvl="0"/>
            <a:r>
              <a:rPr lang="ru-RU" sz="1800" dirty="0" smtClean="0"/>
              <a:t>Правила безопасности работы в школьной лаборатории (задание №16) - 50%;     </a:t>
            </a:r>
          </a:p>
          <a:p>
            <a:pPr lvl="0"/>
            <a:r>
              <a:rPr lang="ru-RU" sz="1800" dirty="0" smtClean="0"/>
              <a:t>Химическое загрязнение окружающей среды и его последствия. Человек в мире веществ (задание №19) – 45%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076056" y="260648"/>
            <a:ext cx="3763144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/>
            <a:r>
              <a:rPr lang="ru-RU" b="1" u="sng" dirty="0" smtClean="0">
                <a:latin typeface="+mj-lt"/>
                <a:ea typeface="+mj-ea"/>
                <a:cs typeface="+mj-cs"/>
              </a:rPr>
              <a:t>задания повышенного и высокого уровня с наименьшим процентом выполнения</a:t>
            </a:r>
            <a:r>
              <a:rPr lang="ru-RU" sz="2400" b="1" u="sng" dirty="0" smtClean="0">
                <a:latin typeface="+mj-lt"/>
                <a:ea typeface="+mj-ea"/>
                <a:cs typeface="+mj-cs"/>
              </a:rPr>
              <a:t>: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4067944" y="1052736"/>
            <a:ext cx="4771256" cy="237626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1143000" lvl="2" indent="-228600">
              <a:spcBef>
                <a:spcPct val="20000"/>
              </a:spcBef>
              <a:buFont typeface="Arial" pitchFamily="34" charset="0"/>
              <a:buChar char="•"/>
            </a:pPr>
            <a:r>
              <a:rPr lang="ru-RU" dirty="0" smtClean="0"/>
              <a:t>Определение характера среды раствора кислот и щелочей (задание №17) – 47,5 %;</a:t>
            </a:r>
          </a:p>
          <a:p>
            <a:pPr marL="1143000" lvl="2" indent="-228600">
              <a:spcBef>
                <a:spcPct val="20000"/>
              </a:spcBef>
              <a:buFont typeface="Arial" pitchFamily="34" charset="0"/>
              <a:buChar char="•"/>
            </a:pPr>
            <a:r>
              <a:rPr lang="ru-RU" dirty="0" smtClean="0"/>
              <a:t>Вычисление количества вещества, массы или объёма вещества по количеству вещества, массе или объёму одного из реагентов или продуктов реакции. Вычисления массовой доли растворённого вещества в растворе (задание №22 – 60%)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95536" y="3645024"/>
            <a:ext cx="4258816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spcBef>
                <a:spcPct val="0"/>
              </a:spcBef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 flipH="1">
            <a:off x="4806752" y="3212976"/>
            <a:ext cx="4085728" cy="1088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/>
          <a:p>
            <a:pPr algn="ctr">
              <a:spcBef>
                <a:spcPct val="0"/>
              </a:spcBef>
            </a:pPr>
            <a:r>
              <a:rPr lang="ru-RU" sz="5500" b="1" u="sng" dirty="0" smtClean="0">
                <a:latin typeface="+mj-lt"/>
                <a:ea typeface="+mj-ea"/>
                <a:cs typeface="+mj-cs"/>
              </a:rPr>
              <a:t>задания повышенного и высокого уровня с наибольшим процентом выполнения :</a:t>
            </a:r>
            <a:r>
              <a:rPr lang="ru-RU" sz="4800" b="1" u="sng" dirty="0" smtClean="0">
                <a:latin typeface="+mj-lt"/>
                <a:ea typeface="+mj-ea"/>
                <a:cs typeface="+mj-cs"/>
              </a:rPr>
              <a:t/>
            </a:r>
            <a:br>
              <a:rPr lang="ru-RU" sz="4800" b="1" u="sng" dirty="0" smtClean="0">
                <a:latin typeface="+mj-lt"/>
                <a:ea typeface="+mj-ea"/>
                <a:cs typeface="+mj-cs"/>
              </a:rPr>
            </a:br>
            <a:endParaRPr lang="ru-RU" sz="4800" b="1" u="sng" dirty="0">
              <a:latin typeface="+mj-lt"/>
              <a:ea typeface="+mj-ea"/>
              <a:cs typeface="+mj-cs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755576" y="3789040"/>
            <a:ext cx="4114800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ru-RU" b="1" u="sng" dirty="0" smtClean="0"/>
              <a:t>задания базового уровня с наибольшим процентом выполнения:</a:t>
            </a:r>
            <a:endParaRPr lang="ru-RU" b="1" dirty="0"/>
          </a:p>
        </p:txBody>
      </p:sp>
      <p:sp>
        <p:nvSpPr>
          <p:cNvPr id="13" name="Содержимое 2"/>
          <p:cNvSpPr txBox="1">
            <a:spLocks/>
          </p:cNvSpPr>
          <p:nvPr/>
        </p:nvSpPr>
        <p:spPr>
          <a:xfrm rot="10800000" flipV="1">
            <a:off x="611560" y="4365104"/>
            <a:ext cx="4608512" cy="22322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* Закономерности изменения свойств элементов в связи с положением в Периодической системе химических элементов (задание № 3) – 87,5 %;</a:t>
            </a:r>
          </a:p>
          <a:p>
            <a:pPr lvl="0">
              <a:buFont typeface="Arial" pitchFamily="34" charset="0"/>
              <a:buChar char="•"/>
            </a:pPr>
            <a:r>
              <a:rPr lang="ru-RU" dirty="0" smtClean="0"/>
              <a:t>Окислительно-восстановительные</a:t>
            </a:r>
          </a:p>
          <a:p>
            <a:pPr lvl="0"/>
            <a:r>
              <a:rPr lang="ru-RU" dirty="0" smtClean="0"/>
              <a:t> реакции (задание №15) – 82,5%</a:t>
            </a:r>
            <a:endParaRPr lang="ru-RU" dirty="0"/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 flipH="1" flipV="1">
            <a:off x="4806752" y="4365104"/>
            <a:ext cx="4157736" cy="22322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algn="ctr">
              <a:spcBef>
                <a:spcPct val="0"/>
              </a:spcBef>
            </a:pP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 rot="10800000" flipV="1">
            <a:off x="4860032" y="4069811"/>
            <a:ext cx="403244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Химические свойства оксидов (задание №9) -82,5%;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Окислительно-восстановительные реакции (задание №20)-85%;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Решение экспериментальных задач по теме «Неметаллы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IV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VII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 групп и их соединений»; «Металлы и их соединения» Правила безопасной работы в школьной лаборатории. Лабораторная посуда и оборудование (задание №23)- 81,9%;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ctr" rtl="0">
              <a:spcBef>
                <a:spcPct val="0"/>
              </a:spcBef>
            </a:pPr>
            <a:r>
              <a:rPr lang="ru-RU" sz="2000" b="1" dirty="0"/>
              <a:t>Содержательный анализ выполнения заданий КИМ ОГЭ</a:t>
            </a:r>
            <a:br>
              <a:rPr lang="ru-RU" sz="2000" b="1" dirty="0"/>
            </a:b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600" b="1" dirty="0" smtClean="0"/>
              <a:t>Затруднение</a:t>
            </a:r>
            <a:r>
              <a:rPr lang="ru-RU" sz="1600" dirty="0" smtClean="0"/>
              <a:t> на базовом уровне сложности вызвали  задания №19 (45 % справившихся), задание № 17 (47,5% справившихся), задание №16 (50% справившихся) и №11 (55% справившихся); задание №19 (45% справившихся)</a:t>
            </a:r>
          </a:p>
          <a:p>
            <a:pPr>
              <a:buNone/>
            </a:pPr>
            <a:r>
              <a:rPr lang="ru-RU" sz="1600" b="1" dirty="0" smtClean="0"/>
              <a:t>Успешно</a:t>
            </a:r>
            <a:r>
              <a:rPr lang="ru-RU" sz="1600" dirty="0" smtClean="0"/>
              <a:t> выполненными заданиями на базовом уровне сложности являются №3-87,5% , № 2-77,7%. заданиями на повышенном уровне сложности являются №3 (87,5% справившихся) - Закономерности изменения свойств элементов в связи с положением в Периодической системе химических элементов. Справились с заданиями №23  (81,9 % выполнения). Задание №20 - 85% выполнения. </a:t>
            </a:r>
          </a:p>
          <a:p>
            <a:pPr>
              <a:buNone/>
            </a:pPr>
            <a:r>
              <a:rPr lang="ru-RU" sz="1600" b="1" dirty="0" smtClean="0"/>
              <a:t>Недостаточно</a:t>
            </a:r>
            <a:r>
              <a:rPr lang="ru-RU" sz="1600" dirty="0" smtClean="0"/>
              <a:t> усвоенные элементы содержания в заданиях повышенного и высокого уровня сложности №22 на вычисление количества вещества, массы или объёма вещества по количеству вещества, массе или объёму одного из реагентов или продуктов реакции (60 % справившихся), №17 (47,5% справившихся) данные задания на умение определять характер среды неорганической химии. </a:t>
            </a:r>
          </a:p>
          <a:p>
            <a:pPr>
              <a:buNone/>
            </a:pPr>
            <a:r>
              <a:rPr lang="ru-RU" sz="1600" b="1" dirty="0" smtClean="0"/>
              <a:t>Сложным</a:t>
            </a:r>
            <a:r>
              <a:rPr lang="ru-RU" sz="1600" dirty="0" smtClean="0"/>
              <a:t> для выполнения оказалось задание №19-45%  (2024 год- 61,5%). Это на 16,5%  меньше выполняемость задания по сравнению с 2025 годом), данное задание  требовало от школьников продемонстрировать  знания о химическом загрязнении окружающей среды и его последствия. Человек в мире веществ. Во второй части оказалось задание №22 - показатель решаемости – 60%. Выполнение этого задания требует от школьников высокого уровня понимания взаимосвязи различных классов неорганических веществ, умения вычислять массовую долю растворённого вещества в растворе.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 lvl="2" algn="ctr" rtl="0">
              <a:spcBef>
                <a:spcPct val="0"/>
              </a:spcBef>
            </a:pPr>
            <a:r>
              <a:rPr lang="ru-RU" b="1" dirty="0"/>
              <a:t>Выводы об итогах анализа выполнения заданий, групп заданий </a:t>
            </a:r>
            <a:r>
              <a:rPr lang="ru-RU" sz="1600" b="1" dirty="0"/>
              <a:t/>
            </a:r>
            <a:br>
              <a:rPr lang="ru-RU" sz="1600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Из результатов ОГЭ по химии 2025 года картина проблемных вопросов и типичных ошибок выпускников по курсу химии основной школы представляется по темам программного материала следующим образом: свойства основных классов неорганических веществ; реакции ионного обмена и их признаки; вопросы, связанные с лабораторным оборудованием, лабораторной техникой, свойствами веществ, определяемыми на практике; качественные реакции на ионы и вещества; правильные записи количественных характеристик элементов, атомов, ионов таких, как степени окисления, заряды ионов и т.п., соблюдение логического вывода размерностей физических величин при математических вычислениях. </a:t>
            </a:r>
          </a:p>
          <a:p>
            <a:r>
              <a:rPr lang="ru-RU" dirty="0" err="1" smtClean="0"/>
              <a:t>Вышеобозначенные</a:t>
            </a:r>
            <a:r>
              <a:rPr lang="ru-RU" dirty="0" smtClean="0"/>
              <a:t> вопросы, блоки, разделы и соответствующие темы должны стать предметом тщательной проработки с обучающимися, которые на ступени старшей школы планируют сдавать ЕГЭ по химии, поскольку, как показывает практика, не достаточно или устойчиво неправильно сформированные представления обязательно обернутся еще большими проблемами на едином государственном экзамене.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Autofit/>
          </a:bodyPr>
          <a:lstStyle/>
          <a:p>
            <a:pPr algn="l"/>
            <a:r>
              <a:rPr lang="ru-RU" sz="2400" b="1" dirty="0" smtClean="0"/>
              <a:t>Рекомендации для системы образования по совершенствованию методики преподавания учебного предмета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5184576"/>
          </a:xfrm>
        </p:spPr>
        <p:txBody>
          <a:bodyPr>
            <a:normAutofit/>
          </a:bodyPr>
          <a:lstStyle/>
          <a:p>
            <a:r>
              <a:rPr lang="ru-RU" sz="1400" dirty="0" smtClean="0"/>
              <a:t>- увеличить долю индивидуальных устных ответов на уроках при проверке домашних заданий, систематически включать вопросы, проверяющие освоение теоретического материала, в контрольные работы.</a:t>
            </a:r>
          </a:p>
          <a:p>
            <a:r>
              <a:rPr lang="ru-RU" sz="1400" dirty="0" smtClean="0"/>
              <a:t>-в работе с обучающимися необходимо использовать как можно больше заданий, ориентированных на применение теоретических знаний, проведение химических экспериментов и практических работ.</a:t>
            </a:r>
          </a:p>
          <a:p>
            <a:r>
              <a:rPr lang="ru-RU" sz="1400" dirty="0" smtClean="0"/>
              <a:t>-  не следует планировать на уроках и в домашних заданиях решение большого количества однотипных заданий, не «натаскивать» на образцы решения типовых заданий КИМ ОГЭ по химии; содействовать формированию у обучающихся; позитивных эмоций в процессе учебной деятельности, в том числе от нахождения ошибки в своих выводах, как источника улучшения и нового понимания.</a:t>
            </a:r>
          </a:p>
          <a:p>
            <a:r>
              <a:rPr lang="ru-RU" sz="1400" dirty="0" smtClean="0"/>
              <a:t>- охватывать как повторение теоретического материала по всем разделам, так и его более глубокое изучение, а также развитие практических компетенций, определяемых ФГОС.</a:t>
            </a:r>
          </a:p>
          <a:p>
            <a:r>
              <a:rPr lang="ru-RU" sz="1400" dirty="0" smtClean="0"/>
              <a:t>- задействовать учебный материал всех разделов химии для развития владением приёмами работы по критическому анализу полученной информации и использования простейшими способами оценки её достоверности. </a:t>
            </a:r>
          </a:p>
          <a:p>
            <a:r>
              <a:rPr lang="ru-RU" sz="1400" dirty="0" smtClean="0"/>
              <a:t>- включать разнообразные формы и метода работы, направленные на формирование и проверку </a:t>
            </a:r>
            <a:r>
              <a:rPr lang="ru-RU" sz="1400" dirty="0" err="1" smtClean="0"/>
              <a:t>сформированности</a:t>
            </a:r>
            <a:r>
              <a:rPr lang="ru-RU" sz="1400" dirty="0" smtClean="0"/>
              <a:t> у обучающихся основ научного типа мышления, включающего умение анализировать результаты исследований, экспериментов, а также выдвигать гипотезы, формулировать выводы, соотносить собственные биологические знания с информацией, полученной из эксперимента.</a:t>
            </a:r>
          </a:p>
          <a:p>
            <a:r>
              <a:rPr lang="ru-RU" sz="1400" dirty="0" smtClean="0"/>
              <a:t>- для успешного выполнения заданий всех уровней (базового, повышенного и высокого) следует применять дифференцированный подход: дифференцировать домашние задания, задания на проверочные работы. С наиболее подготовленными учащимися желательно проводить факультативные занятия. </a:t>
            </a:r>
          </a:p>
          <a:p>
            <a:endParaRPr lang="ru-RU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>Методический анализ результатов ОГЭ</a:t>
            </a:r>
            <a:br>
              <a:rPr lang="ru-RU" sz="2700" b="1" dirty="0" smtClean="0"/>
            </a:br>
            <a:r>
              <a:rPr lang="ru-RU" sz="2700" b="1" dirty="0" smtClean="0"/>
              <a:t>по химии в 2024-2025 учебном году среди образовательных учреждений Юго-Восточного образовательного округа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Одним </a:t>
            </a:r>
            <a:r>
              <a:rPr lang="ru-RU" dirty="0" smtClean="0"/>
              <a:t>из необходимых условий для </a:t>
            </a:r>
            <a:r>
              <a:rPr lang="ru-RU" dirty="0" smtClean="0"/>
              <a:t>достижения целей</a:t>
            </a:r>
            <a:r>
              <a:rPr lang="ru-RU" dirty="0" smtClean="0"/>
              <a:t>, поставленных государством и социумом перед школой, является получение выпускниками фундаментального </a:t>
            </a:r>
            <a:r>
              <a:rPr lang="ru-RU" dirty="0" err="1" smtClean="0"/>
              <a:t>естественно-научного</a:t>
            </a:r>
            <a:r>
              <a:rPr lang="ru-RU" dirty="0" smtClean="0"/>
              <a:t> общего образования, в том числе химического образования, а также создание возможностей для выявления талантливой молодежи в области науки, технологий и инноваций, формирование устойчивой мотивации подростков к получению научного и инженерного образования.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3141985" cy="1435100"/>
          </a:xfrm>
        </p:spPr>
        <p:txBody>
          <a:bodyPr>
            <a:normAutofit fontScale="90000"/>
          </a:bodyPr>
          <a:lstStyle/>
          <a:p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b="0" dirty="0" smtClean="0"/>
              <a:t/>
            </a:r>
            <a:br>
              <a:rPr lang="ru-RU" b="0" dirty="0" smtClean="0"/>
            </a:br>
            <a:r>
              <a:rPr lang="ru-RU" dirty="0" smtClean="0"/>
              <a:t>ХАРАКТЕРИСТИКА УЧАСТНИКОВ ОГЭ</a:t>
            </a:r>
            <a:br>
              <a:rPr lang="ru-RU" dirty="0" smtClean="0"/>
            </a:br>
            <a:r>
              <a:rPr lang="ru-RU" dirty="0" smtClean="0"/>
              <a:t>ПО ХИМИИ В 2024- 2025 УЧЕБНОМ ГОДУ</a:t>
            </a:r>
            <a:r>
              <a:rPr lang="ru-RU" b="0" dirty="0" smtClean="0"/>
              <a:t/>
            </a:r>
            <a:br>
              <a:rPr lang="ru-RU" b="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491880" y="332656"/>
            <a:ext cx="5111750" cy="5853113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ru-RU" sz="1600" b="1" dirty="0" smtClean="0"/>
              <a:t>Количество  участников экзаменов по учеб</a:t>
            </a:r>
          </a:p>
          <a:p>
            <a:pPr>
              <a:buNone/>
            </a:pPr>
            <a:r>
              <a:rPr lang="ru-RU" sz="1600" b="1" dirty="0" smtClean="0"/>
              <a:t>ному предмету (за 3 года)</a:t>
            </a: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513" y="1196752"/>
            <a:ext cx="3168352" cy="4929411"/>
          </a:xfrm>
        </p:spPr>
        <p:txBody>
          <a:bodyPr>
            <a:normAutofit lnSpcReduction="10000"/>
          </a:bodyPr>
          <a:lstStyle/>
          <a:p>
            <a:r>
              <a:rPr lang="ru-RU" sz="1800" dirty="0" smtClean="0"/>
              <a:t>В 2025 году отмечается положительная динамика роста участников ОГЭ</a:t>
            </a:r>
          </a:p>
          <a:p>
            <a:r>
              <a:rPr lang="ru-RU" sz="1800" dirty="0" smtClean="0"/>
              <a:t>по предмету в целом 2023 г. – 4,6 %; 2024 г. – 4,4%, 2025 г. - 7,4%.</a:t>
            </a:r>
          </a:p>
          <a:p>
            <a:r>
              <a:rPr lang="ru-RU" sz="1800" dirty="0" smtClean="0"/>
              <a:t> Состав участников экзамена в 2025 году по сравнению с предыдущим годом не изменился и представлен обучающимися из 5 средних общеобразовательных</a:t>
            </a:r>
          </a:p>
          <a:p>
            <a:r>
              <a:rPr lang="ru-RU" sz="1800" dirty="0" smtClean="0"/>
              <a:t>учреждений. </a:t>
            </a:r>
          </a:p>
          <a:p>
            <a:r>
              <a:rPr lang="ru-RU" sz="1800" dirty="0" smtClean="0"/>
              <a:t>Данный предмет занимает шестое место по популярности среди предметов по выбору.</a:t>
            </a:r>
          </a:p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347864" y="1124744"/>
          <a:ext cx="5544616" cy="17294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720080"/>
                <a:gridCol w="1008112"/>
                <a:gridCol w="720080"/>
                <a:gridCol w="810090"/>
                <a:gridCol w="558062"/>
                <a:gridCol w="936104"/>
              </a:tblGrid>
              <a:tr h="432048">
                <a:tc>
                  <a:txBody>
                    <a:bodyPr/>
                    <a:lstStyle/>
                    <a:p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ГИА -9 </a:t>
                      </a:r>
                      <a:endParaRPr lang="ru-RU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/>
                        <a:t>2023 год</a:t>
                      </a:r>
                      <a:endParaRPr lang="ru-RU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/>
                        <a:t>2024 год</a:t>
                      </a:r>
                      <a:endParaRPr lang="ru-RU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400" dirty="0" smtClean="0"/>
                        <a:t>2025</a:t>
                      </a:r>
                      <a:r>
                        <a:rPr lang="ru-RU" sz="1400" baseline="0" dirty="0" smtClean="0"/>
                        <a:t> год</a:t>
                      </a:r>
                      <a:endParaRPr lang="ru-RU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9737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25 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4,6 % от общего числа участников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26 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4,4,% от общего числа участников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40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7,4 % от общего числа участников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3419872" y="2875377"/>
            <a:ext cx="5493492" cy="1594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lang="ru-RU" sz="1600" b="1" dirty="0" smtClean="0"/>
              <a:t>2.Количество участников ОГЭ по учебному предмету </a:t>
            </a:r>
          </a:p>
          <a:p>
            <a:pPr marL="342900" marR="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lang="ru-RU" sz="1600" b="1" dirty="0" smtClean="0"/>
              <a:t>(за последние годы проведения ОГЭ по предмету) </a:t>
            </a:r>
          </a:p>
          <a:p>
            <a:pPr marL="342900" marR="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r>
              <a:rPr lang="ru-RU" sz="1600" b="1" dirty="0" smtClean="0"/>
              <a:t>по категориям</a:t>
            </a:r>
          </a:p>
          <a:p>
            <a:pPr marL="342900" marR="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lang="ru-RU" dirty="0" smtClean="0"/>
          </a:p>
          <a:p>
            <a:pPr marL="342900" marR="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</a:pPr>
            <a:endParaRPr lang="ru-RU" dirty="0" smtClean="0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3275856" y="3861046"/>
          <a:ext cx="5688632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1120"/>
                <a:gridCol w="775230"/>
                <a:gridCol w="591027"/>
                <a:gridCol w="738783"/>
                <a:gridCol w="664905"/>
                <a:gridCol w="812662"/>
                <a:gridCol w="664905"/>
              </a:tblGrid>
              <a:tr h="50562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Участники ГИА-9</a:t>
                      </a:r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2023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2024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dirty="0" smtClean="0"/>
                        <a:t>2025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62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Обучающиеся СОШ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25 чел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100%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26 чел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100%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40 чел </a:t>
                      </a:r>
                      <a:endParaRPr lang="ru-RU" sz="1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100%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0562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Обучающиеся лицеев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05622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Обучающиеся гимназий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13819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Обучающиеся коррекционных школ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363272" cy="504056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/>
              <a:t>ОСНОВНЫЕ  РЕЗУЛЬТАТЫ ОГЭ ПО ХИМИИ 2024- 2025 УЧЕБНОМ ГОДУ</a:t>
            </a:r>
            <a:endParaRPr lang="ru-RU" sz="18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512" y="1435100"/>
            <a:ext cx="3286001" cy="5422900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 </a:t>
            </a:r>
            <a:endParaRPr lang="ru-RU" sz="4000" dirty="0" smtClean="0"/>
          </a:p>
          <a:p>
            <a:endParaRPr lang="ru-RU" sz="1600" dirty="0" smtClean="0"/>
          </a:p>
          <a:p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79512" y="908720"/>
          <a:ext cx="6624736" cy="23762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23528" y="3284984"/>
            <a:ext cx="811850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результатов ОГЭ по предмету</a:t>
            </a:r>
            <a:endParaRPr lang="ru-RU" sz="16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79512" y="3861048"/>
          <a:ext cx="6336705" cy="20882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357"/>
                <a:gridCol w="893638"/>
                <a:gridCol w="812398"/>
                <a:gridCol w="812398"/>
                <a:gridCol w="974878"/>
                <a:gridCol w="812398"/>
                <a:gridCol w="893638"/>
              </a:tblGrid>
              <a:tr h="417646">
                <a:tc>
                  <a:txBody>
                    <a:bodyPr/>
                    <a:lstStyle/>
                    <a:p>
                      <a:r>
                        <a:rPr lang="ru-RU" sz="18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Отметки</a:t>
                      </a:r>
                      <a:endParaRPr lang="ru-RU" sz="18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8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2023 год</a:t>
                      </a:r>
                      <a:endParaRPr lang="ru-RU" sz="18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8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2024 год</a:t>
                      </a:r>
                      <a:endParaRPr lang="ru-RU" sz="18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8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2025 год</a:t>
                      </a:r>
                      <a:endParaRPr lang="ru-RU" sz="18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«2»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чел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4%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 чел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0%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 чел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17,5%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«3»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чел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8%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чел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15,4%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 чел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22,5%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«4»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чел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40%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чел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38,5%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чел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25%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«5»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 чел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48%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 чел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46,1%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 чел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i="0" u="none" strike="noStrike" kern="1200" baseline="0" dirty="0" smtClean="0">
                          <a:solidFill>
                            <a:prstClr val="black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35%</a:t>
                      </a:r>
                      <a:endParaRPr lang="ru-RU" sz="1600" b="1" i="0" u="none" strike="noStrike" kern="1200" baseline="0" dirty="0">
                        <a:solidFill>
                          <a:prstClr val="black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2915816" y="94480"/>
            <a:ext cx="6228184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ОГЭ по АТЕ региона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9511" y="476672"/>
          <a:ext cx="8640961" cy="2304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5535"/>
                <a:gridCol w="871003"/>
                <a:gridCol w="674538"/>
                <a:gridCol w="843021"/>
                <a:gridCol w="772768"/>
                <a:gridCol w="772768"/>
                <a:gridCol w="702518"/>
                <a:gridCol w="772768"/>
                <a:gridCol w="843021"/>
                <a:gridCol w="843021"/>
              </a:tblGrid>
              <a:tr h="739569">
                <a:tc>
                  <a:txBody>
                    <a:bodyPr/>
                    <a:lstStyle/>
                    <a:p>
                      <a:pPr algn="ctr"/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АТЕ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Всего</a:t>
                      </a:r>
                    </a:p>
                    <a:p>
                      <a:r>
                        <a:rPr lang="ru-RU" sz="1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уч-ов</a:t>
                      </a:r>
                      <a:endParaRPr lang="ru-RU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«2»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«3»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«4»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«5»</a:t>
                      </a:r>
                      <a:endParaRPr lang="ru-RU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0006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м.р. Алексеевский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 чел</a:t>
                      </a:r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33,3%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0 чел</a:t>
                      </a:r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0%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0 чел</a:t>
                      </a:r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0%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 чел</a:t>
                      </a:r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66,6%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86765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м.р.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Борский</a:t>
                      </a: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8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 чел</a:t>
                      </a:r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37,5%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 чел</a:t>
                      </a:r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25%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 чел</a:t>
                      </a:r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12,5%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 чел</a:t>
                      </a:r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25%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97916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м.р. </a:t>
                      </a:r>
                      <a:r>
                        <a:rPr lang="ru-RU" sz="16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Нефтегорский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29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 чел</a:t>
                      </a:r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10,3%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7 чел</a:t>
                      </a:r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24,1%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9 чел</a:t>
                      </a:r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31%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 чел</a:t>
                      </a:r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34,4%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79513" y="2924943"/>
          <a:ext cx="8784976" cy="39330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2694"/>
                <a:gridCol w="979583"/>
                <a:gridCol w="828878"/>
                <a:gridCol w="904231"/>
                <a:gridCol w="925760"/>
                <a:gridCol w="1270230"/>
                <a:gridCol w="1163600"/>
              </a:tblGrid>
              <a:tr h="507819">
                <a:tc rowSpan="2">
                  <a:txBody>
                    <a:bodyPr/>
                    <a:lstStyle/>
                    <a:p>
                      <a:r>
                        <a:rPr lang="ru-RU" sz="1600" dirty="0" smtClean="0"/>
                        <a:t>Участники ОГЭ</a:t>
                      </a:r>
                      <a:endParaRPr lang="ru-RU" sz="1600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Доля участников,</a:t>
                      </a:r>
                      <a:r>
                        <a:rPr lang="ru-RU" sz="1600" baseline="0" dirty="0" smtClean="0"/>
                        <a:t> получивших отметку</a:t>
                      </a:r>
                      <a:endParaRPr lang="ru-RU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16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«2»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«3»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«4»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«5»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«4» и»5» (</a:t>
                      </a:r>
                      <a:r>
                        <a:rPr lang="ru-RU" sz="1600" dirty="0" err="1" smtClean="0"/>
                        <a:t>кач-во</a:t>
                      </a:r>
                      <a:r>
                        <a:rPr lang="ru-RU" sz="1600" dirty="0" smtClean="0"/>
                        <a:t> обучения)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«3», «4» и «5» уровень </a:t>
                      </a:r>
                      <a:r>
                        <a:rPr lang="ru-RU" sz="1600" dirty="0" err="1" smtClean="0"/>
                        <a:t>обученности</a:t>
                      </a:r>
                      <a:r>
                        <a:rPr lang="ru-RU" sz="1600" dirty="0" smtClean="0"/>
                        <a:t>)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4066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Обучающиеся СОШ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17,%5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25%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25%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37,5%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62,5%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87,5%</a:t>
                      </a:r>
                      <a:endParaRPr lang="ru-RU" sz="1600" dirty="0"/>
                    </a:p>
                  </a:txBody>
                  <a:tcPr/>
                </a:tc>
              </a:tr>
              <a:tr h="34066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Обучающиеся лицеев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</a:tr>
              <a:tr h="34066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Обучающиеся гимназий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</a:tr>
              <a:tr h="588415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Обучающиеся коррекционных школ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</a:tr>
              <a:tr h="483165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Участники с ОВЗ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3008313" cy="18448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ВЫДЕЛЕНИЕ ПЕРЕЧНЯ ОО, ПРОДЕМОНСТРИРОВАВШИХ НАИБОЛЕЕ ВЫСОКИЕ (НИЗКИЕ)РЕЗУЛЬТАТЫОГЭ ПО ХИМИИ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512" y="1484784"/>
            <a:ext cx="3168353" cy="5112568"/>
          </a:xfrm>
        </p:spPr>
        <p:txBody>
          <a:bodyPr>
            <a:normAutofit fontScale="70000" lnSpcReduction="20000"/>
          </a:bodyPr>
          <a:lstStyle/>
          <a:p>
            <a:r>
              <a:rPr lang="ru-RU" sz="1800" dirty="0" smtClean="0"/>
              <a:t>В 2025 году в ОГЭ по химии из 21 общеобразовательной организации участвовали в экзамене выпускники из  9 ОУ Юго-Восточного округа- ГБОУ СОШ с.Алексеевка, ГБОУ СОШ № 1 г.Нефтегорска, ГБОУ СОШ 1 с.Борское. Выделение перечня ОО, продемонстрировавших наиболее высокие результаты, из общего количества не предоставляется возможным в связи с тем, что количество участников в образовательных организациях является недостаточным для получения статистически достоверных результатов для сравнения.</a:t>
            </a:r>
          </a:p>
          <a:p>
            <a:r>
              <a:rPr lang="ru-RU" sz="1800" dirty="0" smtClean="0"/>
              <a:t>В 2025 году в ОГЭ по химии из 21 общеобразовательной организации  Юго-Восточного округа низкие результаты получили  4 ОУ- ГБОУ СОШ с. </a:t>
            </a:r>
            <a:r>
              <a:rPr lang="ru-RU" sz="1800" dirty="0" err="1" smtClean="0"/>
              <a:t>Патровка</a:t>
            </a:r>
            <a:r>
              <a:rPr lang="ru-RU" sz="1800" dirty="0" smtClean="0"/>
              <a:t>, ГБОУ СОШ №2 и № 3 г.Нефтегорска, ГБОУ СОШ № 2 с.Борское. Выделение перечня ОО, продемонстрировавших низкие результаты, из общего количества не предоставляется возможным в связи с тем, что количество участников в образовательных организациях является недостаточным для получения статистически достоверных результатов для сравнения.</a:t>
            </a:r>
          </a:p>
          <a:p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347865" y="574927"/>
          <a:ext cx="5796135" cy="55183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8312"/>
                <a:gridCol w="638558"/>
                <a:gridCol w="540317"/>
                <a:gridCol w="589437"/>
                <a:gridCol w="694554"/>
                <a:gridCol w="736937"/>
                <a:gridCol w="828020"/>
              </a:tblGrid>
              <a:tr h="391146">
                <a:tc rowSpan="2">
                  <a:txBody>
                    <a:bodyPr/>
                    <a:lstStyle/>
                    <a:p>
                      <a:r>
                        <a:rPr lang="ru-RU" sz="1600" dirty="0" smtClean="0"/>
                        <a:t>Участники ОГЭ</a:t>
                      </a:r>
                      <a:endParaRPr lang="ru-RU" sz="1600" dirty="0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Доля участников,</a:t>
                      </a:r>
                      <a:r>
                        <a:rPr lang="ru-RU" sz="1600" baseline="0" dirty="0" smtClean="0"/>
                        <a:t> получивших отметку</a:t>
                      </a:r>
                      <a:endParaRPr lang="ru-RU" sz="16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54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«2»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«3»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«4»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«5»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«4» и»5» (</a:t>
                      </a:r>
                      <a:r>
                        <a:rPr lang="ru-RU" sz="1600" dirty="0" err="1" smtClean="0"/>
                        <a:t>кач-во</a:t>
                      </a:r>
                      <a:r>
                        <a:rPr lang="ru-RU" sz="1600" dirty="0" smtClean="0"/>
                        <a:t> обучения)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«3», «4» и «5» уровень </a:t>
                      </a:r>
                      <a:r>
                        <a:rPr lang="ru-RU" sz="1600" dirty="0" err="1" smtClean="0"/>
                        <a:t>обученности</a:t>
                      </a:r>
                      <a:r>
                        <a:rPr lang="ru-RU" sz="1600" dirty="0" smtClean="0"/>
                        <a:t>)</a:t>
                      </a:r>
                      <a:endParaRPr lang="ru-RU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2005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Обучающиеся СОШ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17,%5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25%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25%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37,5%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62,5%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87,5%</a:t>
                      </a:r>
                      <a:endParaRPr lang="ru-RU" sz="1600" dirty="0"/>
                    </a:p>
                  </a:txBody>
                  <a:tcPr/>
                </a:tc>
              </a:tr>
              <a:tr h="62005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Обучающиеся лицеев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</a:tr>
              <a:tr h="62005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Обучающиеся гимназий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</a:tr>
              <a:tr h="69354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Обучающиеся коррекционных школ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</a:tr>
              <a:tr h="51865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Участники с ОВЗ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188641"/>
          <a:ext cx="9144001" cy="63367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3888"/>
                <a:gridCol w="981945"/>
                <a:gridCol w="678917"/>
                <a:gridCol w="759791"/>
                <a:gridCol w="586826"/>
                <a:gridCol w="676118"/>
                <a:gridCol w="497531"/>
                <a:gridCol w="660178"/>
                <a:gridCol w="586826"/>
                <a:gridCol w="618879"/>
                <a:gridCol w="1043102"/>
              </a:tblGrid>
              <a:tr h="435091"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Образовательные организации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Общее кол-во участников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Результаты ОГЭ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dirty="0" smtClean="0"/>
                        <a:t>Из них получившие  макс.балл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0050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До</a:t>
                      </a:r>
                    </a:p>
                    <a:p>
                      <a:pPr algn="ctr"/>
                      <a:r>
                        <a:rPr lang="ru-RU" dirty="0" smtClean="0"/>
                        <a:t>ля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До</a:t>
                      </a:r>
                    </a:p>
                    <a:p>
                      <a:pPr algn="ctr"/>
                      <a:r>
                        <a:rPr lang="ru-RU" dirty="0" smtClean="0"/>
                        <a:t>ля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До</a:t>
                      </a:r>
                    </a:p>
                    <a:p>
                      <a:pPr algn="ctr"/>
                      <a:r>
                        <a:rPr lang="ru-RU" dirty="0" smtClean="0"/>
                        <a:t>ля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До</a:t>
                      </a:r>
                    </a:p>
                    <a:p>
                      <a:pPr algn="ctr"/>
                      <a:r>
                        <a:rPr lang="ru-RU" dirty="0" smtClean="0"/>
                        <a:t>ля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СОШ с.Алексеевка</a:t>
                      </a:r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5432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СОШ</a:t>
                      </a:r>
                      <a:r>
                        <a:rPr lang="ru-RU" sz="1600" baseline="0" dirty="0" smtClean="0"/>
                        <a:t> </a:t>
                      </a:r>
                      <a:r>
                        <a:rPr lang="ru-RU" sz="1600" baseline="0" dirty="0" err="1" smtClean="0"/>
                        <a:t>с.Патровка</a:t>
                      </a:r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41743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СОШ № 1 «ОЦ»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с. Борское</a:t>
                      </a:r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66679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СОШ № 2 «ОЦ»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с. Борское</a:t>
                      </a:r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42,8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28,5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14,2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28,5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27887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СОШ № 1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г. Нефтегорска</a:t>
                      </a:r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63871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СОШ № 2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г. Нефтегорска</a:t>
                      </a:r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28,5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14,2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42,8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14,2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27887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СОШ № 3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г. Нефтегорска</a:t>
                      </a:r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15248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СОШ с. Дмитриевка</a:t>
                      </a:r>
                      <a:endParaRPr lang="ru-RU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33,3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66,6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СОШ с. Утевка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66,6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33,3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68001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ООШ с. Покровка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/>
              <a:t>ВЫВОДЫ о характере результатов ОГЭ по предмету в 2025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51520" y="713225"/>
          <a:ext cx="8712968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242"/>
                <a:gridCol w="846094"/>
                <a:gridCol w="504056"/>
                <a:gridCol w="648072"/>
                <a:gridCol w="504056"/>
                <a:gridCol w="720080"/>
                <a:gridCol w="504056"/>
                <a:gridCol w="720080"/>
                <a:gridCol w="432048"/>
                <a:gridCol w="654146"/>
                <a:gridCol w="1002038"/>
              </a:tblGrid>
              <a:tr h="612077">
                <a:tc rowSpan="2"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 Юго-Восточному округу</a:t>
                      </a:r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Общее кол-во участников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Результаты ОГЭ</a:t>
                      </a:r>
                    </a:p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Из них получившие  макс.балл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10492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</a:t>
                      </a:r>
                    </a:p>
                    <a:p>
                      <a:r>
                        <a:rPr lang="ru-RU" dirty="0" smtClean="0"/>
                        <a:t>ля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</a:t>
                      </a:r>
                    </a:p>
                    <a:p>
                      <a:r>
                        <a:rPr lang="ru-RU" dirty="0" smtClean="0"/>
                        <a:t>ля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</a:t>
                      </a:r>
                    </a:p>
                    <a:p>
                      <a:r>
                        <a:rPr lang="ru-RU" dirty="0" smtClean="0"/>
                        <a:t>ля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</a:t>
                      </a:r>
                    </a:p>
                    <a:p>
                      <a:r>
                        <a:rPr lang="ru-RU" dirty="0" smtClean="0"/>
                        <a:t>ля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49758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м.р. Алексеевский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33,3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66,6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</a:tr>
              <a:tr h="349758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м.р. </a:t>
                      </a:r>
                      <a:r>
                        <a:rPr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Борский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8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37,5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25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12,5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25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0</a:t>
                      </a:r>
                      <a:endParaRPr lang="ru-RU" b="1" dirty="0"/>
                    </a:p>
                  </a:txBody>
                  <a:tcPr/>
                </a:tc>
              </a:tr>
              <a:tr h="349758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м.р. </a:t>
                      </a:r>
                      <a:r>
                        <a:rPr lang="ru-RU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Нефтегорский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10,3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7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24,1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9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47,4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34,4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</a:tr>
              <a:tr h="437198">
                <a:tc>
                  <a:txBody>
                    <a:bodyPr/>
                    <a:lstStyle/>
                    <a:p>
                      <a:r>
                        <a:rPr lang="ru-RU" sz="2400" b="1" dirty="0" smtClean="0"/>
                        <a:t>Всего по</a:t>
                      </a:r>
                      <a:r>
                        <a:rPr lang="ru-RU" sz="2400" b="1" baseline="0" dirty="0" smtClean="0"/>
                        <a:t> ЮВУ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40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7</a:t>
                      </a:r>
                      <a:endParaRPr lang="ru-RU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17,5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9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22,5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25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14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35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323528" y="3986642"/>
            <a:ext cx="8568952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Государственную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итоговую аттестацию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 химии в форме ОГЭ сдавали 40 обучающихся, что на 14 человек больше чем в 2025г. 401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этом году все  не выпускников сдали  экзамен без двоек. Есть участники с низким уровнем подготовки (преодолевших  минимальную границу с запасом в 1-2 балла) по предмету.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Несмотря на то, что прибавилось количество выпускников, сдающих предмет, качество знаний понизилось по сравнению с 2024 годом (84,6%) почти половина участников экзамена получили отметку «5» (46,1%). В 2025 году качество знаний составляет 62,5 %, оценку «5» получили 37,5%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Доля участников экзамена с высоким уровнем подготовки по химии </a:t>
            </a:r>
            <a:b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составляет  37,5 %, однако 20% (3 чел.) участников преодолели с запасом в 1-2 балла границу, соответствующую высокому уровню подготовки.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55000" lnSpcReduction="20000"/>
          </a:bodyPr>
          <a:lstStyle/>
          <a:p>
            <a:pPr marL="0" lvl="0" indent="45085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b="1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Таким образом</a:t>
            </a: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данное количество выпускников находится  в зоне риска, так как имеется вероятность не достижения нижней границы отметки «5», что может привести  к снижению доли выпускников, получивших баллы, соответствующие высокому уровню подготовки. </a:t>
            </a: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45085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Более высокий  уровень качества освоения стандарта демонстрируют выпускники в м.р. Алексеевский – 66,6 %, в м.р.; доля обучающихся, выполнивших экзаменационную работу на «4» и «5»,  в м.р. </a:t>
            </a:r>
            <a:r>
              <a:rPr lang="ru-RU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Борский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составляет 37,5%. </a:t>
            </a:r>
            <a:r>
              <a:rPr lang="ru-RU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Нефтегорский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выпускники также демонстрируют хорошие результаты- 25%</a:t>
            </a: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45085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 21 общеобразовательного учреждения ОГЭ по химии выбирали обучающиеся 9 школ. Среди общеобразовательных учреждений с количеством  участников 3 чел. и более (5 ОУ)  наиболее высокие результаты демонстрируют обучающиеся ГБОУ СОШ №1 г.Нефтегорска (численность участников - 15, средний балл – 31,2, средняя отметка – 4,5, достижение минимального уровня подготовки - 100%, достижение повышенного и высокого уровня подготовки -100%).  Также хорошие результаты показали учащиеся ГБОУ СОШ с. Алексеевка (численность  участников – 2, средний балл – 34,5, средняя отметка – 5, достижение минимального уровня подготовки – 100%, достижение повышенного и высокого уровня подготовки – 100%).</a:t>
            </a: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marL="0" lvl="0" indent="45085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Более низкие результаты продемонстрировали обучающиеся ГБОУ СОШ с. </a:t>
            </a:r>
            <a:r>
              <a:rPr lang="ru-RU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Патровка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(численность  участников – 1, средний балл – 7, средняя отметка – 2.</a:t>
            </a:r>
          </a:p>
          <a:p>
            <a:pPr marL="0" lvl="0" indent="45085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Результаты ОГЭ позволяют сделать вывод о хорошем уровне подготовки выпускников по химии </a:t>
            </a:r>
            <a:r>
              <a:rPr lang="ru-RU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Нефтегорского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Алексеевского района, что в свою очередь связано с ответственным подходом к  выбору данного предмета девятиклассниками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.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2965</Words>
  <Application>Microsoft Office PowerPoint</Application>
  <PresentationFormat>Экран (4:3)</PresentationFormat>
  <Paragraphs>639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  «Основные аспекты анализа результатов ОГЭ по химии Юго—Восточного округа в 2025 году».  </vt:lpstr>
      <vt:lpstr>Методический анализ результатов ОГЭ по химии в 2024-2025 учебном году среди образовательных учреждений Юго-Восточного образовательного округа  </vt:lpstr>
      <vt:lpstr>   ХАРАКТЕРИСТИКА УЧАСТНИКОВ ОГЭ ПО ХИМИИ В 2024- 2025 УЧЕБНОМ ГОДУ </vt:lpstr>
      <vt:lpstr>ОСНОВНЫЕ  РЕЗУЛЬТАТЫ ОГЭ ПО ХИМИИ 2024- 2025 УЧЕБНОМ ГОДУ</vt:lpstr>
      <vt:lpstr>Слайд 5</vt:lpstr>
      <vt:lpstr>ВЫДЕЛЕНИЕ ПЕРЕЧНЯ ОО, ПРОДЕМОНСТРИРОВАВШИХ НАИБОЛЕЕ ВЫСОКИЕ (НИЗКИЕ)РЕЗУЛЬТАТЫОГЭ ПО ХИМИИ </vt:lpstr>
      <vt:lpstr>Слайд 7</vt:lpstr>
      <vt:lpstr>ВЫВОДЫ о характере результатов ОГЭ по предмету в 2025  </vt:lpstr>
      <vt:lpstr>Слайд 9</vt:lpstr>
      <vt:lpstr>АНАЛИЗ РЕЗУЛЬТАТОВ ВЫПОЛНЕНИЯ ЗАДАНИЙ КИМ</vt:lpstr>
      <vt:lpstr>Слайд 11</vt:lpstr>
      <vt:lpstr>Статистический анализ выполнения заданий КИМ в 2025 г  </vt:lpstr>
      <vt:lpstr>Слайд 13</vt:lpstr>
      <vt:lpstr>Задания базового уровня с наименьшим процентом выполнения: </vt:lpstr>
      <vt:lpstr>Содержательный анализ выполнения заданий КИМ ОГЭ </vt:lpstr>
      <vt:lpstr>Выводы об итогах анализа выполнения заданий, групп заданий  </vt:lpstr>
      <vt:lpstr>Рекомендации для системы образования по совершенствованию методики преподавания учебного предмета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Методический анализ результатов ОГЭ по химии в 2024-2025 учебном году среди образовательных учреждений Юго-Восточного образовательного округа  </dc:title>
  <dc:creator>Нефедов С.Н</dc:creator>
  <cp:lastModifiedBy>Нефедов С.Н</cp:lastModifiedBy>
  <cp:revision>28</cp:revision>
  <dcterms:created xsi:type="dcterms:W3CDTF">2025-08-20T15:57:45Z</dcterms:created>
  <dcterms:modified xsi:type="dcterms:W3CDTF">2025-08-25T16:36:55Z</dcterms:modified>
</cp:coreProperties>
</file>