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7" r:id="rId4"/>
    <p:sldId id="262" r:id="rId5"/>
    <p:sldId id="263" r:id="rId6"/>
    <p:sldId id="264" r:id="rId7"/>
    <p:sldId id="265" r:id="rId8"/>
    <p:sldId id="268" r:id="rId9"/>
    <p:sldId id="269" r:id="rId10"/>
    <p:sldId id="270" r:id="rId11"/>
    <p:sldId id="271" r:id="rId12"/>
    <p:sldId id="266" r:id="rId13"/>
    <p:sldId id="272" r:id="rId14"/>
    <p:sldId id="273" r:id="rId15"/>
    <p:sldId id="274"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124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C1D7127-7E3C-47CE-8019-B575D08091CA}" type="datetimeFigureOut">
              <a:rPr lang="ru-RU" smtClean="0"/>
              <a:pPr/>
              <a:t>26.08.2026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7E2114-1398-4947-BF5D-4DC9F15CCBF3}"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C1D7127-7E3C-47CE-8019-B575D08091CA}" type="datetimeFigureOut">
              <a:rPr lang="ru-RU" smtClean="0"/>
              <a:pPr/>
              <a:t>26.08.2026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7E2114-1398-4947-BF5D-4DC9F15CCBF3}"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C1D7127-7E3C-47CE-8019-B575D08091CA}" type="datetimeFigureOut">
              <a:rPr lang="ru-RU" smtClean="0"/>
              <a:pPr/>
              <a:t>26.08.2026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7E2114-1398-4947-BF5D-4DC9F15CCBF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C1D7127-7E3C-47CE-8019-B575D08091CA}" type="datetimeFigureOut">
              <a:rPr lang="ru-RU" smtClean="0"/>
              <a:pPr/>
              <a:t>26.08.2026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7E2114-1398-4947-BF5D-4DC9F15CCBF3}"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C1D7127-7E3C-47CE-8019-B575D08091CA}" type="datetimeFigureOut">
              <a:rPr lang="ru-RU" smtClean="0"/>
              <a:pPr/>
              <a:t>26.08.2026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C7E2114-1398-4947-BF5D-4DC9F15CCBF3}"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C1D7127-7E3C-47CE-8019-B575D08091CA}" type="datetimeFigureOut">
              <a:rPr lang="ru-RU" smtClean="0"/>
              <a:pPr/>
              <a:t>26.08.2026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C7E2114-1398-4947-BF5D-4DC9F15CCBF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1D7127-7E3C-47CE-8019-B575D08091CA}" type="datetimeFigureOut">
              <a:rPr lang="ru-RU" smtClean="0"/>
              <a:pPr/>
              <a:t>26.08.2026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C7E2114-1398-4947-BF5D-4DC9F15CCBF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C1D7127-7E3C-47CE-8019-B575D08091CA}" type="datetimeFigureOut">
              <a:rPr lang="ru-RU" smtClean="0"/>
              <a:pPr/>
              <a:t>26.08.2026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7E2114-1398-4947-BF5D-4DC9F15CCBF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C1D7127-7E3C-47CE-8019-B575D08091CA}" type="datetimeFigureOut">
              <a:rPr lang="ru-RU" smtClean="0"/>
              <a:pPr/>
              <a:t>26.08.2026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C7E2114-1398-4947-BF5D-4DC9F15CCBF3}"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DC1D7127-7E3C-47CE-8019-B575D08091CA}" type="datetimeFigureOut">
              <a:rPr lang="ru-RU" smtClean="0"/>
              <a:pPr/>
              <a:t>26.08.2026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7E2114-1398-4947-BF5D-4DC9F15CCBF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C1D7127-7E3C-47CE-8019-B575D08091CA}" type="datetimeFigureOut">
              <a:rPr lang="ru-RU" smtClean="0"/>
              <a:pPr/>
              <a:t>26.08.2026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C7E2114-1398-4947-BF5D-4DC9F15CCBF3}"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DC1D7127-7E3C-47CE-8019-B575D08091CA}" type="datetimeFigureOut">
              <a:rPr lang="ru-RU" smtClean="0"/>
              <a:pPr/>
              <a:t>26.08.2026</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C7E2114-1398-4947-BF5D-4DC9F15CCBF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hyperlink" Target="https://ugo-vostok63.ru/wp-content/uploads/2022/10/%D0%91%D0%98%D0%9E%D0%9B%D0%9E%D0%93%D0%98%D0%AF-%D0%9E%D0%93%D0%AD-2022.docx"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371600" y="4581128"/>
            <a:ext cx="7232848" cy="1224136"/>
          </a:xfrm>
        </p:spPr>
        <p:txBody>
          <a:bodyPr>
            <a:normAutofit/>
          </a:bodyPr>
          <a:lstStyle/>
          <a:p>
            <a:pPr algn="r"/>
            <a:r>
              <a:rPr lang="ru-RU" sz="2000" b="1" dirty="0" smtClean="0">
                <a:solidFill>
                  <a:schemeClr val="tx1"/>
                </a:solidFill>
                <a:latin typeface="Times New Roman" pitchFamily="18" charset="0"/>
                <a:cs typeface="Times New Roman" pitchFamily="18" charset="0"/>
              </a:rPr>
              <a:t>Юрежева Людмила Евгеньевна, </a:t>
            </a:r>
          </a:p>
          <a:p>
            <a:pPr algn="r"/>
            <a:r>
              <a:rPr lang="ru-RU" sz="2000" b="1" dirty="0" smtClean="0">
                <a:solidFill>
                  <a:schemeClr val="tx1"/>
                </a:solidFill>
                <a:latin typeface="Times New Roman" pitchFamily="18" charset="0"/>
                <a:cs typeface="Times New Roman" pitchFamily="18" charset="0"/>
              </a:rPr>
              <a:t>учитель биологии</a:t>
            </a:r>
          </a:p>
          <a:p>
            <a:pPr algn="r"/>
            <a:r>
              <a:rPr lang="ru-RU" sz="2000" b="1" dirty="0" smtClean="0">
                <a:solidFill>
                  <a:schemeClr val="tx1"/>
                </a:solidFill>
                <a:latin typeface="Times New Roman" pitchFamily="18" charset="0"/>
                <a:cs typeface="Times New Roman" pitchFamily="18" charset="0"/>
              </a:rPr>
              <a:t>ГБОУ СОШ пос. Новый Кутулук</a:t>
            </a:r>
          </a:p>
        </p:txBody>
      </p:sp>
      <p:sp>
        <p:nvSpPr>
          <p:cNvPr id="2" name="Заголовок 1"/>
          <p:cNvSpPr>
            <a:spLocks noGrp="1"/>
          </p:cNvSpPr>
          <p:nvPr>
            <p:ph type="ctrTitle"/>
          </p:nvPr>
        </p:nvSpPr>
        <p:spPr>
          <a:xfrm>
            <a:off x="683568" y="404665"/>
            <a:ext cx="7774632" cy="3195786"/>
          </a:xfrm>
        </p:spPr>
        <p:txBody>
          <a:bodyPr>
            <a:normAutofit fontScale="90000"/>
          </a:bodyPr>
          <a:lstStyle/>
          <a:p>
            <a:pPr algn="ctr"/>
            <a:r>
              <a:rPr lang="ru-RU" sz="1800" dirty="0" smtClean="0">
                <a:latin typeface="Times New Roman" pitchFamily="18" charset="0"/>
                <a:cs typeface="Times New Roman" pitchFamily="18" charset="0"/>
              </a:rPr>
              <a:t>Окружное методическое объединение учителей естественно-научного цикла</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(биологии и химии)</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solidFill>
                  <a:srgbClr val="009900"/>
                </a:solidFill>
                <a:latin typeface="Times New Roman" pitchFamily="18" charset="0"/>
                <a:cs typeface="Times New Roman" pitchFamily="18" charset="0"/>
              </a:rPr>
              <a:t>«Методический анализ результатов  ОГЭ учащихся 9-х классов  по биологии в Юго-Восточном образовательном округе в 2026 году»</a:t>
            </a:r>
            <a:endParaRPr lang="ru-RU" sz="2800" dirty="0">
              <a:solidFill>
                <a:srgbClr val="009900"/>
              </a:solidFill>
              <a:latin typeface="Times New Roman" pitchFamily="18" charset="0"/>
              <a:cs typeface="Times New Roman" pitchFamily="18" charset="0"/>
            </a:endParaRPr>
          </a:p>
        </p:txBody>
      </p:sp>
    </p:spTree>
    <p:extLst>
      <p:ext uri="{BB962C8B-B14F-4D97-AF65-F5344CB8AC3E}">
        <p14:creationId xmlns:p14="http://schemas.microsoft.com/office/powerpoint/2010/main" val="4162731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66130"/>
          </a:xfrm>
        </p:spPr>
        <p:txBody>
          <a:bodyPr>
            <a:normAutofit/>
          </a:bodyPr>
          <a:lstStyle/>
          <a:p>
            <a:pPr marL="0" indent="0" algn="ctr">
              <a:buNone/>
            </a:pPr>
            <a:r>
              <a:rPr lang="ru-RU" sz="2400" dirty="0" smtClean="0">
                <a:latin typeface="Times New Roman" pitchFamily="18" charset="0"/>
                <a:cs typeface="Times New Roman" pitchFamily="18" charset="0"/>
              </a:rPr>
              <a:t>Анализ результатов выполнения заданий КИМ ОГЭ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в  2026 году:</a:t>
            </a:r>
            <a:endParaRPr lang="ru-RU" sz="2400" dirty="0">
              <a:latin typeface="Times New Roman" pitchFamily="18" charset="0"/>
              <a:cs typeface="Times New Roman" pitchFamily="18" charset="0"/>
            </a:endParaRPr>
          </a:p>
        </p:txBody>
      </p:sp>
      <p:sp>
        <p:nvSpPr>
          <p:cNvPr id="3" name="Объект 2"/>
          <p:cNvSpPr>
            <a:spLocks noGrp="1"/>
          </p:cNvSpPr>
          <p:nvPr>
            <p:ph sz="quarter" idx="13"/>
          </p:nvPr>
        </p:nvSpPr>
        <p:spPr>
          <a:xfrm>
            <a:off x="1143000" y="1556792"/>
            <a:ext cx="6885384" cy="3960440"/>
          </a:xfrm>
        </p:spPr>
        <p:txBody>
          <a:bodyPr>
            <a:normAutofit lnSpcReduction="10000"/>
          </a:bodyPr>
          <a:lstStyle/>
          <a:p>
            <a:r>
              <a:rPr lang="ru-RU" sz="2400" dirty="0" smtClean="0">
                <a:latin typeface="Times New Roman" pitchFamily="18" charset="0"/>
                <a:cs typeface="Times New Roman" pitchFamily="18" charset="0"/>
              </a:rPr>
              <a:t>Государственную итоговую аттестацию по биологии в форме ОГЭ сдавали </a:t>
            </a:r>
            <a:r>
              <a:rPr lang="ru-RU" sz="2400" dirty="0" smtClean="0">
                <a:solidFill>
                  <a:srgbClr val="FF0000"/>
                </a:solidFill>
                <a:latin typeface="Times New Roman" pitchFamily="18" charset="0"/>
                <a:cs typeface="Times New Roman" pitchFamily="18" charset="0"/>
              </a:rPr>
              <a:t>171</a:t>
            </a:r>
            <a:r>
              <a:rPr lang="ru-RU" sz="2400" dirty="0" smtClean="0">
                <a:latin typeface="Times New Roman" pitchFamily="18" charset="0"/>
                <a:cs typeface="Times New Roman" pitchFamily="18" charset="0"/>
              </a:rPr>
              <a:t> обучающийся. </a:t>
            </a:r>
          </a:p>
          <a:p>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По результатам ОГЭ по биологии 2026 года, отметку </a:t>
            </a:r>
            <a:r>
              <a:rPr lang="ru-RU" sz="2400" dirty="0" smtClean="0">
                <a:solidFill>
                  <a:srgbClr val="FF0000"/>
                </a:solidFill>
                <a:latin typeface="Times New Roman" pitchFamily="18" charset="0"/>
                <a:cs typeface="Times New Roman" pitchFamily="18" charset="0"/>
              </a:rPr>
              <a:t>«2»</a:t>
            </a: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получили 2 обучающихся – 1 %</a:t>
            </a:r>
          </a:p>
          <a:p>
            <a:pPr lvl="0">
              <a:buClr>
                <a:srgbClr val="F14124">
                  <a:lumMod val="75000"/>
                </a:srgbClr>
              </a:buClr>
            </a:pPr>
            <a:r>
              <a:rPr lang="ru-RU" sz="2400" dirty="0" smtClean="0">
                <a:latin typeface="Times New Roman" pitchFamily="18" charset="0"/>
                <a:cs typeface="Times New Roman" pitchFamily="18" charset="0"/>
              </a:rPr>
              <a:t> </a:t>
            </a:r>
            <a:r>
              <a:rPr lang="ru-RU" sz="2400" dirty="0">
                <a:solidFill>
                  <a:prstClr val="black">
                    <a:lumMod val="75000"/>
                    <a:lumOff val="25000"/>
                  </a:prstClr>
                </a:solidFill>
                <a:latin typeface="Times New Roman" pitchFamily="18" charset="0"/>
                <a:cs typeface="Times New Roman" pitchFamily="18" charset="0"/>
              </a:rPr>
              <a:t>отметку </a:t>
            </a:r>
            <a:r>
              <a:rPr lang="ru-RU" sz="2400" dirty="0" smtClean="0">
                <a:solidFill>
                  <a:srgbClr val="FF0000"/>
                </a:solidFill>
                <a:latin typeface="Times New Roman" pitchFamily="18" charset="0"/>
                <a:cs typeface="Times New Roman" pitchFamily="18" charset="0"/>
              </a:rPr>
              <a:t>«3»</a:t>
            </a:r>
            <a:r>
              <a:rPr lang="ru-RU" sz="2400" dirty="0" smtClean="0">
                <a:solidFill>
                  <a:prstClr val="black">
                    <a:lumMod val="75000"/>
                    <a:lumOff val="25000"/>
                  </a:prstClr>
                </a:solidFill>
                <a:latin typeface="Times New Roman" pitchFamily="18" charset="0"/>
                <a:cs typeface="Times New Roman" pitchFamily="18" charset="0"/>
              </a:rPr>
              <a:t> </a:t>
            </a:r>
            <a:r>
              <a:rPr lang="ru-RU" sz="2400" dirty="0">
                <a:solidFill>
                  <a:prstClr val="black">
                    <a:lumMod val="75000"/>
                    <a:lumOff val="25000"/>
                  </a:prstClr>
                </a:solidFill>
                <a:latin typeface="Times New Roman" pitchFamily="18" charset="0"/>
                <a:cs typeface="Times New Roman" pitchFamily="18" charset="0"/>
              </a:rPr>
              <a:t>получили </a:t>
            </a:r>
            <a:r>
              <a:rPr lang="ru-RU" sz="2400" dirty="0" smtClean="0">
                <a:solidFill>
                  <a:prstClr val="black">
                    <a:lumMod val="75000"/>
                    <a:lumOff val="25000"/>
                  </a:prstClr>
                </a:solidFill>
                <a:latin typeface="Times New Roman" pitchFamily="18" charset="0"/>
                <a:cs typeface="Times New Roman" pitchFamily="18" charset="0"/>
              </a:rPr>
              <a:t>54 </a:t>
            </a:r>
            <a:r>
              <a:rPr lang="ru-RU" sz="2400" dirty="0">
                <a:solidFill>
                  <a:prstClr val="black">
                    <a:lumMod val="75000"/>
                    <a:lumOff val="25000"/>
                  </a:prstClr>
                </a:solidFill>
                <a:latin typeface="Times New Roman" pitchFamily="18" charset="0"/>
                <a:cs typeface="Times New Roman" pitchFamily="18" charset="0"/>
              </a:rPr>
              <a:t>обучающихся – </a:t>
            </a:r>
            <a:r>
              <a:rPr lang="ru-RU" sz="2400" dirty="0" smtClean="0">
                <a:solidFill>
                  <a:prstClr val="black">
                    <a:lumMod val="75000"/>
                    <a:lumOff val="25000"/>
                  </a:prstClr>
                </a:solidFill>
                <a:latin typeface="Times New Roman" pitchFamily="18" charset="0"/>
                <a:cs typeface="Times New Roman" pitchFamily="18" charset="0"/>
              </a:rPr>
              <a:t>32  %</a:t>
            </a:r>
          </a:p>
          <a:p>
            <a:pPr lvl="0">
              <a:buClr>
                <a:srgbClr val="F14124">
                  <a:lumMod val="75000"/>
                </a:srgbClr>
              </a:buClr>
            </a:pPr>
            <a:r>
              <a:rPr lang="ru-RU" sz="2400" dirty="0">
                <a:solidFill>
                  <a:prstClr val="black">
                    <a:lumMod val="75000"/>
                    <a:lumOff val="25000"/>
                  </a:prstClr>
                </a:solidFill>
                <a:latin typeface="Times New Roman" pitchFamily="18" charset="0"/>
                <a:cs typeface="Times New Roman" pitchFamily="18" charset="0"/>
              </a:rPr>
              <a:t>отметку </a:t>
            </a:r>
            <a:r>
              <a:rPr lang="ru-RU" sz="2400" dirty="0" smtClean="0">
                <a:solidFill>
                  <a:srgbClr val="FF0000"/>
                </a:solidFill>
                <a:latin typeface="Times New Roman" pitchFamily="18" charset="0"/>
                <a:cs typeface="Times New Roman" pitchFamily="18" charset="0"/>
              </a:rPr>
              <a:t>«4»</a:t>
            </a:r>
            <a:r>
              <a:rPr lang="ru-RU" sz="2400" dirty="0" smtClean="0">
                <a:solidFill>
                  <a:prstClr val="black">
                    <a:lumMod val="75000"/>
                    <a:lumOff val="25000"/>
                  </a:prstClr>
                </a:solidFill>
                <a:latin typeface="Times New Roman" pitchFamily="18" charset="0"/>
                <a:cs typeface="Times New Roman" pitchFamily="18" charset="0"/>
              </a:rPr>
              <a:t> </a:t>
            </a:r>
            <a:r>
              <a:rPr lang="ru-RU" sz="2400" dirty="0">
                <a:solidFill>
                  <a:prstClr val="black">
                    <a:lumMod val="75000"/>
                    <a:lumOff val="25000"/>
                  </a:prstClr>
                </a:solidFill>
                <a:latin typeface="Times New Roman" pitchFamily="18" charset="0"/>
                <a:cs typeface="Times New Roman" pitchFamily="18" charset="0"/>
              </a:rPr>
              <a:t>получили </a:t>
            </a:r>
            <a:r>
              <a:rPr lang="ru-RU" sz="2400" dirty="0" smtClean="0">
                <a:solidFill>
                  <a:prstClr val="black">
                    <a:lumMod val="75000"/>
                    <a:lumOff val="25000"/>
                  </a:prstClr>
                </a:solidFill>
                <a:latin typeface="Times New Roman" pitchFamily="18" charset="0"/>
                <a:cs typeface="Times New Roman" pitchFamily="18" charset="0"/>
              </a:rPr>
              <a:t>88 обучающихся </a:t>
            </a:r>
            <a:r>
              <a:rPr lang="ru-RU" sz="2400" dirty="0">
                <a:solidFill>
                  <a:prstClr val="black">
                    <a:lumMod val="75000"/>
                    <a:lumOff val="25000"/>
                  </a:prstClr>
                </a:solidFill>
                <a:latin typeface="Times New Roman" pitchFamily="18" charset="0"/>
                <a:cs typeface="Times New Roman" pitchFamily="18" charset="0"/>
              </a:rPr>
              <a:t>– </a:t>
            </a:r>
            <a:r>
              <a:rPr lang="ru-RU" sz="2400" dirty="0" smtClean="0">
                <a:solidFill>
                  <a:prstClr val="black">
                    <a:lumMod val="75000"/>
                    <a:lumOff val="25000"/>
                  </a:prstClr>
                </a:solidFill>
                <a:latin typeface="Times New Roman" pitchFamily="18" charset="0"/>
                <a:cs typeface="Times New Roman" pitchFamily="18" charset="0"/>
              </a:rPr>
              <a:t>51  %</a:t>
            </a:r>
            <a:endParaRPr lang="ru-RU" sz="2400" dirty="0">
              <a:solidFill>
                <a:prstClr val="black">
                  <a:lumMod val="75000"/>
                  <a:lumOff val="25000"/>
                </a:prstClr>
              </a:solidFill>
              <a:latin typeface="Times New Roman" pitchFamily="18" charset="0"/>
              <a:cs typeface="Times New Roman" pitchFamily="18" charset="0"/>
            </a:endParaRPr>
          </a:p>
          <a:p>
            <a:pPr lvl="0">
              <a:buClr>
                <a:srgbClr val="F14124">
                  <a:lumMod val="75000"/>
                </a:srgbClr>
              </a:buClr>
            </a:pPr>
            <a:r>
              <a:rPr lang="ru-RU" sz="2400" dirty="0">
                <a:solidFill>
                  <a:prstClr val="black">
                    <a:lumMod val="75000"/>
                    <a:lumOff val="25000"/>
                  </a:prstClr>
                </a:solidFill>
                <a:latin typeface="Times New Roman" pitchFamily="18" charset="0"/>
                <a:cs typeface="Times New Roman" pitchFamily="18" charset="0"/>
              </a:rPr>
              <a:t>отметку </a:t>
            </a:r>
            <a:r>
              <a:rPr lang="ru-RU" sz="2400" dirty="0" smtClean="0">
                <a:solidFill>
                  <a:srgbClr val="FF0000"/>
                </a:solidFill>
                <a:latin typeface="Times New Roman" pitchFamily="18" charset="0"/>
                <a:cs typeface="Times New Roman" pitchFamily="18" charset="0"/>
              </a:rPr>
              <a:t>«5»</a:t>
            </a:r>
            <a:r>
              <a:rPr lang="ru-RU" sz="2400" dirty="0" smtClean="0">
                <a:solidFill>
                  <a:prstClr val="black">
                    <a:lumMod val="75000"/>
                    <a:lumOff val="25000"/>
                  </a:prstClr>
                </a:solidFill>
                <a:latin typeface="Times New Roman" pitchFamily="18" charset="0"/>
                <a:cs typeface="Times New Roman" pitchFamily="18" charset="0"/>
              </a:rPr>
              <a:t> </a:t>
            </a:r>
            <a:r>
              <a:rPr lang="ru-RU" sz="2400" dirty="0">
                <a:solidFill>
                  <a:prstClr val="black">
                    <a:lumMod val="75000"/>
                    <a:lumOff val="25000"/>
                  </a:prstClr>
                </a:solidFill>
                <a:latin typeface="Times New Roman" pitchFamily="18" charset="0"/>
                <a:cs typeface="Times New Roman" pitchFamily="18" charset="0"/>
              </a:rPr>
              <a:t>получили </a:t>
            </a:r>
            <a:r>
              <a:rPr lang="ru-RU" sz="2400" dirty="0" smtClean="0">
                <a:solidFill>
                  <a:prstClr val="black">
                    <a:lumMod val="75000"/>
                    <a:lumOff val="25000"/>
                  </a:prstClr>
                </a:solidFill>
                <a:latin typeface="Times New Roman" pitchFamily="18" charset="0"/>
                <a:cs typeface="Times New Roman" pitchFamily="18" charset="0"/>
              </a:rPr>
              <a:t>27 </a:t>
            </a:r>
            <a:r>
              <a:rPr lang="ru-RU" sz="2400" dirty="0">
                <a:solidFill>
                  <a:prstClr val="black">
                    <a:lumMod val="75000"/>
                    <a:lumOff val="25000"/>
                  </a:prstClr>
                </a:solidFill>
                <a:latin typeface="Times New Roman" pitchFamily="18" charset="0"/>
                <a:cs typeface="Times New Roman" pitchFamily="18" charset="0"/>
              </a:rPr>
              <a:t>обучающихся – </a:t>
            </a:r>
            <a:r>
              <a:rPr lang="ru-RU" sz="2400" dirty="0" smtClean="0">
                <a:solidFill>
                  <a:prstClr val="black">
                    <a:lumMod val="75000"/>
                    <a:lumOff val="25000"/>
                  </a:prstClr>
                </a:solidFill>
                <a:latin typeface="Times New Roman" pitchFamily="18" charset="0"/>
                <a:cs typeface="Times New Roman" pitchFamily="18" charset="0"/>
              </a:rPr>
              <a:t>16  %</a:t>
            </a:r>
            <a:endParaRPr lang="ru-RU" sz="2400" dirty="0" smtClean="0">
              <a:latin typeface="Times New Roman" pitchFamily="18" charset="0"/>
              <a:cs typeface="Times New Roman" pitchFamily="18" charset="0"/>
            </a:endParaRPr>
          </a:p>
          <a:p>
            <a:pPr marL="45720" indent="0">
              <a:buNone/>
            </a:pPr>
            <a:endParaRPr lang="ru-RU" sz="1800" dirty="0">
              <a:latin typeface="Times New Roman" pitchFamily="18" charset="0"/>
              <a:cs typeface="Times New Roman" pitchFamily="18" charset="0"/>
            </a:endParaRPr>
          </a:p>
        </p:txBody>
      </p:sp>
    </p:spTree>
    <p:extLst>
      <p:ext uri="{BB962C8B-B14F-4D97-AF65-F5344CB8AC3E}">
        <p14:creationId xmlns:p14="http://schemas.microsoft.com/office/powerpoint/2010/main" val="3964359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2276872"/>
            <a:ext cx="7118177" cy="3238296"/>
          </a:xfrm>
        </p:spPr>
        <p:txBody>
          <a:bodyPr/>
          <a:lstStyle/>
          <a:p>
            <a:pPr algn="ctr"/>
            <a:r>
              <a:rPr lang="ru-RU" sz="5400" b="0" i="1" dirty="0">
                <a:solidFill>
                  <a:schemeClr val="accent6">
                    <a:lumMod val="75000"/>
                  </a:schemeClr>
                </a:solidFill>
                <a:effectLst>
                  <a:outerShdw blurRad="63500" dist="38100" dir="5400000" algn="t" rotWithShape="0">
                    <a:prstClr val="black">
                      <a:alpha val="25000"/>
                    </a:prstClr>
                  </a:outerShdw>
                </a:effectLst>
                <a:latin typeface="Palatino Linotype"/>
              </a:rPr>
              <a:t>Выявление сложных заданий для участников ОГЭ</a:t>
            </a:r>
            <a:endParaRPr lang="ru-RU" i="1" dirty="0">
              <a:solidFill>
                <a:schemeClr val="accent6">
                  <a:lumMod val="75000"/>
                </a:schemeClr>
              </a:solidFill>
            </a:endParaRPr>
          </a:p>
        </p:txBody>
      </p:sp>
      <p:pic>
        <p:nvPicPr>
          <p:cNvPr id="1026" name="Picture 2"/>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3419872" y="404664"/>
            <a:ext cx="1872208"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5775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404664"/>
            <a:ext cx="7200800" cy="1008112"/>
          </a:xfrm>
        </p:spPr>
        <p:txBody>
          <a:bodyPr>
            <a:noAutofit/>
          </a:bodyPr>
          <a:lstStyle/>
          <a:p>
            <a:pPr algn="ctr"/>
            <a:r>
              <a:rPr lang="ru-RU" sz="2800" b="0" i="1" dirty="0">
                <a:solidFill>
                  <a:schemeClr val="accent6">
                    <a:lumMod val="75000"/>
                  </a:schemeClr>
                </a:solidFill>
                <a:effectLst>
                  <a:outerShdw blurRad="63500" dist="38100" dir="5400000" algn="t" rotWithShape="0">
                    <a:prstClr val="black">
                      <a:alpha val="25000"/>
                    </a:prstClr>
                  </a:outerShdw>
                </a:effectLst>
                <a:latin typeface="Palatino Linotype"/>
              </a:rPr>
              <a:t>Задания базового уровня</a:t>
            </a:r>
            <a:br>
              <a:rPr lang="ru-RU" sz="2800" b="0" i="1" dirty="0">
                <a:solidFill>
                  <a:schemeClr val="accent6">
                    <a:lumMod val="75000"/>
                  </a:schemeClr>
                </a:solidFill>
                <a:effectLst>
                  <a:outerShdw blurRad="63500" dist="38100" dir="5400000" algn="t" rotWithShape="0">
                    <a:prstClr val="black">
                      <a:alpha val="25000"/>
                    </a:prstClr>
                  </a:outerShdw>
                </a:effectLst>
                <a:latin typeface="Palatino Linotype"/>
              </a:rPr>
            </a:br>
            <a:r>
              <a:rPr lang="ru-RU" sz="2800" b="0" i="1" dirty="0">
                <a:solidFill>
                  <a:schemeClr val="accent6">
                    <a:lumMod val="75000"/>
                  </a:schemeClr>
                </a:solidFill>
                <a:effectLst>
                  <a:outerShdw blurRad="63500" dist="38100" dir="5400000" algn="t" rotWithShape="0">
                    <a:prstClr val="black">
                      <a:alpha val="25000"/>
                    </a:prstClr>
                  </a:outerShdw>
                </a:effectLst>
                <a:latin typeface="Palatino Linotype"/>
              </a:rPr>
              <a:t> (с процентом выполнения ниже 50)</a:t>
            </a:r>
            <a:br>
              <a:rPr lang="ru-RU" sz="2800" b="0" i="1" dirty="0">
                <a:solidFill>
                  <a:schemeClr val="accent6">
                    <a:lumMod val="75000"/>
                  </a:schemeClr>
                </a:solidFill>
                <a:effectLst>
                  <a:outerShdw blurRad="63500" dist="38100" dir="5400000" algn="t" rotWithShape="0">
                    <a:prstClr val="black">
                      <a:alpha val="25000"/>
                    </a:prstClr>
                  </a:outerShdw>
                </a:effectLst>
                <a:latin typeface="Palatino Linotype"/>
              </a:rPr>
            </a:br>
            <a:endParaRPr lang="ru-RU" sz="2800" i="1" dirty="0">
              <a:solidFill>
                <a:schemeClr val="accent6">
                  <a:lumMod val="75000"/>
                </a:schemeClr>
              </a:solidFill>
              <a:latin typeface="Times New Roman" pitchFamily="18" charset="0"/>
              <a:cs typeface="Times New Roman" pitchFamily="18" charset="0"/>
            </a:endParaRPr>
          </a:p>
        </p:txBody>
      </p:sp>
      <p:sp>
        <p:nvSpPr>
          <p:cNvPr id="3" name="Объект 2"/>
          <p:cNvSpPr>
            <a:spLocks noGrp="1"/>
          </p:cNvSpPr>
          <p:nvPr>
            <p:ph sz="quarter" idx="13"/>
          </p:nvPr>
        </p:nvSpPr>
        <p:spPr>
          <a:xfrm>
            <a:off x="971600" y="1556792"/>
            <a:ext cx="7200800" cy="4104456"/>
          </a:xfrm>
        </p:spPr>
        <p:txBody>
          <a:bodyPr>
            <a:normAutofit/>
          </a:bodyPr>
          <a:lstStyle/>
          <a:p>
            <a:pPr marL="450215" algn="just">
              <a:spcAft>
                <a:spcPts val="0"/>
              </a:spcAft>
            </a:pPr>
            <a:r>
              <a:rPr lang="ru-RU" dirty="0">
                <a:latin typeface="Times New Roman" pitchFamily="18" charset="0"/>
                <a:cs typeface="Times New Roman" pitchFamily="18" charset="0"/>
              </a:rPr>
              <a:t>Н</a:t>
            </a:r>
            <a:r>
              <a:rPr lang="ru-RU" dirty="0" smtClean="0">
                <a:latin typeface="Times New Roman" pitchFamily="18" charset="0"/>
                <a:cs typeface="Times New Roman" pitchFamily="18" charset="0"/>
              </a:rPr>
              <a:t>аибольшее затруднение на базовом уровне сложности вызвали :</a:t>
            </a:r>
          </a:p>
          <a:p>
            <a:pPr marL="450215" algn="just">
              <a:spcAft>
                <a:spcPts val="0"/>
              </a:spcAft>
            </a:pPr>
            <a:r>
              <a:rPr lang="ru-RU" dirty="0" smtClean="0">
                <a:latin typeface="Times New Roman" pitchFamily="18" charset="0"/>
                <a:cs typeface="Times New Roman" pitchFamily="18" charset="0"/>
              </a:rPr>
              <a:t> </a:t>
            </a:r>
            <a:r>
              <a:rPr lang="ru-RU" sz="2000" u="sng" dirty="0">
                <a:solidFill>
                  <a:srgbClr val="000000"/>
                </a:solidFill>
                <a:latin typeface="Times New Roman"/>
                <a:ea typeface="Calibri"/>
              </a:rPr>
              <a:t>Задание № 3</a:t>
            </a:r>
            <a:endParaRPr lang="ru-RU" sz="2000" dirty="0">
              <a:latin typeface="Times New Roman"/>
              <a:ea typeface="Calibri"/>
            </a:endParaRPr>
          </a:p>
          <a:p>
            <a:pPr marL="267335" indent="0" algn="just">
              <a:spcAft>
                <a:spcPts val="0"/>
              </a:spcAft>
              <a:buNone/>
            </a:pPr>
            <a:r>
              <a:rPr lang="ru-RU" sz="2000" dirty="0">
                <a:solidFill>
                  <a:srgbClr val="000000"/>
                </a:solidFill>
                <a:latin typeface="Times New Roman"/>
                <a:ea typeface="Calibri"/>
              </a:rPr>
              <a:t>Средний % выполнения задания всех участников экзамена составляет </a:t>
            </a:r>
            <a:r>
              <a:rPr lang="ru-RU" sz="2000" b="1" dirty="0">
                <a:solidFill>
                  <a:srgbClr val="000000"/>
                </a:solidFill>
                <a:latin typeface="Times New Roman"/>
                <a:ea typeface="Calibri"/>
              </a:rPr>
              <a:t>61,40</a:t>
            </a:r>
            <a:r>
              <a:rPr lang="ru-RU" sz="2000" dirty="0">
                <a:solidFill>
                  <a:srgbClr val="000000"/>
                </a:solidFill>
                <a:latin typeface="Times New Roman"/>
                <a:ea typeface="Calibri"/>
              </a:rPr>
              <a:t>. Но затруднение было у участников экзамена, получивших отметку «</a:t>
            </a:r>
            <a:r>
              <a:rPr lang="ru-RU" sz="2000" b="1" dirty="0">
                <a:solidFill>
                  <a:srgbClr val="FF0000"/>
                </a:solidFill>
                <a:latin typeface="Times New Roman"/>
                <a:ea typeface="Calibri"/>
              </a:rPr>
              <a:t>3</a:t>
            </a:r>
            <a:r>
              <a:rPr lang="ru-RU" sz="2000" dirty="0">
                <a:solidFill>
                  <a:srgbClr val="000000"/>
                </a:solidFill>
                <a:latin typeface="Times New Roman"/>
                <a:ea typeface="Calibri"/>
              </a:rPr>
              <a:t>»    (</a:t>
            </a:r>
            <a:r>
              <a:rPr lang="ru-RU" sz="2000" b="1" dirty="0">
                <a:solidFill>
                  <a:srgbClr val="000000"/>
                </a:solidFill>
                <a:latin typeface="Times New Roman"/>
                <a:ea typeface="Calibri"/>
              </a:rPr>
              <a:t>29,62%</a:t>
            </a:r>
            <a:r>
              <a:rPr lang="ru-RU" sz="2000" dirty="0">
                <a:solidFill>
                  <a:srgbClr val="000000"/>
                </a:solidFill>
                <a:latin typeface="Times New Roman"/>
                <a:ea typeface="Calibri"/>
              </a:rPr>
              <a:t> )</a:t>
            </a:r>
            <a:endParaRPr lang="ru-RU" sz="2000" dirty="0">
              <a:latin typeface="Times New Roman"/>
              <a:ea typeface="Calibri"/>
            </a:endParaRPr>
          </a:p>
          <a:p>
            <a:pPr marL="45720" indent="0">
              <a:buNone/>
            </a:pPr>
            <a:endParaRPr lang="ru-RU" dirty="0" smtClean="0">
              <a:latin typeface="Times New Roman" pitchFamily="18" charset="0"/>
              <a:cs typeface="Times New Roman" pitchFamily="18" charset="0"/>
            </a:endParaRPr>
          </a:p>
          <a:p>
            <a:pPr>
              <a:spcAft>
                <a:spcPts val="0"/>
              </a:spcAft>
            </a:pPr>
            <a:r>
              <a:rPr lang="ru-RU" sz="2000" u="sng" dirty="0">
                <a:latin typeface="Times New Roman"/>
                <a:ea typeface="Calibri"/>
              </a:rPr>
              <a:t>Задание № 3  </a:t>
            </a:r>
            <a:r>
              <a:rPr lang="ru-RU" sz="2000" dirty="0">
                <a:latin typeface="Times New Roman"/>
                <a:ea typeface="Calibri"/>
              </a:rPr>
              <a:t>проверяет знание систематики — то есть умение выстраивать иерархию таксономических категорий (таксонов) для растений или животных.</a:t>
            </a:r>
          </a:p>
          <a:p>
            <a:endParaRPr lang="ru-RU" dirty="0"/>
          </a:p>
        </p:txBody>
      </p:sp>
    </p:spTree>
    <p:extLst>
      <p:ext uri="{BB962C8B-B14F-4D97-AF65-F5344CB8AC3E}">
        <p14:creationId xmlns:p14="http://schemas.microsoft.com/office/powerpoint/2010/main" val="584758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899592" y="836712"/>
            <a:ext cx="7488832" cy="5256584"/>
          </a:xfrm>
        </p:spPr>
        <p:txBody>
          <a:bodyPr>
            <a:noAutofit/>
          </a:bodyPr>
          <a:lstStyle/>
          <a:p>
            <a:pPr indent="450215" algn="just">
              <a:lnSpc>
                <a:spcPct val="120000"/>
              </a:lnSpc>
              <a:spcAft>
                <a:spcPts val="0"/>
              </a:spcAft>
            </a:pPr>
            <a:r>
              <a:rPr lang="ru-RU" sz="2000" u="sng" dirty="0">
                <a:solidFill>
                  <a:srgbClr val="000000"/>
                </a:solidFill>
                <a:latin typeface="Times New Roman"/>
                <a:ea typeface="Calibri"/>
              </a:rPr>
              <a:t>Задание № 5</a:t>
            </a:r>
            <a:endParaRPr lang="ru-RU" sz="2000" dirty="0">
              <a:latin typeface="Times New Roman"/>
              <a:ea typeface="Calibri"/>
            </a:endParaRPr>
          </a:p>
          <a:p>
            <a:pPr indent="0" algn="just">
              <a:spcAft>
                <a:spcPts val="0"/>
              </a:spcAft>
              <a:buNone/>
            </a:pPr>
            <a:r>
              <a:rPr lang="ru-RU" sz="2000" dirty="0">
                <a:solidFill>
                  <a:srgbClr val="000000"/>
                </a:solidFill>
                <a:latin typeface="Times New Roman"/>
                <a:ea typeface="Calibri"/>
              </a:rPr>
              <a:t>Средний % выполнения задания всех участников экзамена составляет </a:t>
            </a:r>
            <a:r>
              <a:rPr lang="ru-RU" sz="2000" b="1" dirty="0">
                <a:solidFill>
                  <a:srgbClr val="000000"/>
                </a:solidFill>
                <a:latin typeface="Times New Roman"/>
                <a:ea typeface="Calibri"/>
              </a:rPr>
              <a:t>49,71</a:t>
            </a:r>
            <a:r>
              <a:rPr lang="ru-RU" sz="2000" dirty="0">
                <a:solidFill>
                  <a:srgbClr val="000000"/>
                </a:solidFill>
                <a:latin typeface="Times New Roman"/>
                <a:ea typeface="Calibri"/>
              </a:rPr>
              <a:t>. Наибольшее затруднение было у участников экзамена, получивших отметку «</a:t>
            </a:r>
            <a:r>
              <a:rPr lang="ru-RU" sz="2000" b="1" dirty="0">
                <a:solidFill>
                  <a:srgbClr val="FF0000"/>
                </a:solidFill>
                <a:latin typeface="Times New Roman"/>
                <a:ea typeface="Calibri"/>
              </a:rPr>
              <a:t>3</a:t>
            </a:r>
            <a:r>
              <a:rPr lang="ru-RU" sz="2000" dirty="0">
                <a:solidFill>
                  <a:srgbClr val="000000"/>
                </a:solidFill>
                <a:latin typeface="Times New Roman"/>
                <a:ea typeface="Calibri"/>
              </a:rPr>
              <a:t>», «</a:t>
            </a:r>
            <a:r>
              <a:rPr lang="ru-RU" sz="2000" b="1" dirty="0">
                <a:solidFill>
                  <a:srgbClr val="FF0000"/>
                </a:solidFill>
                <a:latin typeface="Times New Roman"/>
                <a:ea typeface="Calibri"/>
              </a:rPr>
              <a:t>4</a:t>
            </a:r>
            <a:r>
              <a:rPr lang="ru-RU" sz="2000" dirty="0">
                <a:solidFill>
                  <a:srgbClr val="000000"/>
                </a:solidFill>
                <a:latin typeface="Times New Roman"/>
                <a:ea typeface="Calibri"/>
              </a:rPr>
              <a:t>» (</a:t>
            </a:r>
            <a:r>
              <a:rPr lang="ru-RU" sz="2000" b="1" dirty="0">
                <a:solidFill>
                  <a:srgbClr val="000000"/>
                </a:solidFill>
                <a:latin typeface="Times New Roman"/>
                <a:ea typeface="Calibri"/>
              </a:rPr>
              <a:t>37,04</a:t>
            </a:r>
            <a:r>
              <a:rPr lang="ru-RU" sz="2000" dirty="0">
                <a:solidFill>
                  <a:srgbClr val="000000"/>
                </a:solidFill>
                <a:latin typeface="Times New Roman"/>
                <a:ea typeface="Calibri"/>
              </a:rPr>
              <a:t>% и </a:t>
            </a:r>
            <a:r>
              <a:rPr lang="ru-RU" sz="2000" b="1" dirty="0" smtClean="0">
                <a:solidFill>
                  <a:srgbClr val="000000"/>
                </a:solidFill>
                <a:latin typeface="Times New Roman"/>
                <a:ea typeface="Calibri"/>
              </a:rPr>
              <a:t>48,88</a:t>
            </a:r>
            <a:r>
              <a:rPr lang="ru-RU" sz="2000" dirty="0" smtClean="0">
                <a:solidFill>
                  <a:srgbClr val="000000"/>
                </a:solidFill>
                <a:latin typeface="Times New Roman"/>
                <a:ea typeface="Calibri"/>
              </a:rPr>
              <a:t>%)</a:t>
            </a:r>
          </a:p>
          <a:p>
            <a:pPr indent="0" algn="just">
              <a:spcAft>
                <a:spcPts val="0"/>
              </a:spcAft>
              <a:buNone/>
            </a:pPr>
            <a:endParaRPr lang="ru-RU" sz="2000" dirty="0">
              <a:latin typeface="Times New Roman"/>
              <a:ea typeface="Calibri"/>
            </a:endParaRPr>
          </a:p>
          <a:p>
            <a:pPr indent="450215" algn="just">
              <a:spcAft>
                <a:spcPts val="0"/>
              </a:spcAft>
            </a:pPr>
            <a:r>
              <a:rPr lang="ru-RU" sz="2000" u="sng" dirty="0">
                <a:solidFill>
                  <a:srgbClr val="000000"/>
                </a:solidFill>
                <a:latin typeface="Times New Roman"/>
                <a:ea typeface="Calibri"/>
              </a:rPr>
              <a:t>Задание № 5 </a:t>
            </a:r>
            <a:r>
              <a:rPr lang="ru-RU" sz="2000" dirty="0">
                <a:solidFill>
                  <a:srgbClr val="000000"/>
                </a:solidFill>
                <a:latin typeface="Times New Roman"/>
                <a:ea typeface="Calibri"/>
              </a:rPr>
              <a:t>проверяет знание  научных методов изучения живой природы. Составление инструкций по выполнению практической (лабораторной) работы. Умение определять последовательность биологических процессов, явлений, объектов </a:t>
            </a:r>
            <a:r>
              <a:rPr lang="ru-RU" sz="2000" i="1" dirty="0">
                <a:solidFill>
                  <a:srgbClr val="000000"/>
                </a:solidFill>
                <a:latin typeface="Times New Roman"/>
                <a:ea typeface="Calibri"/>
              </a:rPr>
              <a:t>(установление последовательности)</a:t>
            </a:r>
            <a:r>
              <a:rPr lang="ru-RU" sz="2000" dirty="0">
                <a:solidFill>
                  <a:srgbClr val="000000"/>
                </a:solidFill>
                <a:latin typeface="Times New Roman"/>
                <a:ea typeface="Calibri"/>
              </a:rPr>
              <a:t>. Понимание  роли  биологии в формировании современной естественно-научной картины мира.</a:t>
            </a:r>
            <a:endParaRPr lang="ru-RU" sz="2000" dirty="0">
              <a:latin typeface="Times New Roman"/>
              <a:ea typeface="Calibri"/>
            </a:endParaRPr>
          </a:p>
          <a:p>
            <a:pPr marL="0" indent="0">
              <a:buNone/>
            </a:pPr>
            <a:endParaRPr lang="ru-RU" sz="2000" dirty="0"/>
          </a:p>
        </p:txBody>
      </p:sp>
    </p:spTree>
    <p:extLst>
      <p:ext uri="{BB962C8B-B14F-4D97-AF65-F5344CB8AC3E}">
        <p14:creationId xmlns:p14="http://schemas.microsoft.com/office/powerpoint/2010/main" val="1520532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827584" y="548680"/>
            <a:ext cx="7704856" cy="5400600"/>
          </a:xfrm>
        </p:spPr>
        <p:txBody>
          <a:bodyPr>
            <a:noAutofit/>
          </a:bodyPr>
          <a:lstStyle/>
          <a:p>
            <a:pPr indent="450215" algn="just">
              <a:lnSpc>
                <a:spcPct val="120000"/>
              </a:lnSpc>
              <a:spcAft>
                <a:spcPts val="0"/>
              </a:spcAft>
            </a:pPr>
            <a:r>
              <a:rPr lang="ru-RU" sz="2000" u="sng" dirty="0">
                <a:solidFill>
                  <a:srgbClr val="000000"/>
                </a:solidFill>
                <a:latin typeface="Times New Roman"/>
                <a:ea typeface="Calibri"/>
              </a:rPr>
              <a:t>Задание № </a:t>
            </a:r>
            <a:r>
              <a:rPr lang="ru-RU" sz="2000" u="sng" dirty="0" smtClean="0">
                <a:solidFill>
                  <a:srgbClr val="000000"/>
                </a:solidFill>
                <a:latin typeface="Times New Roman"/>
                <a:ea typeface="Calibri"/>
              </a:rPr>
              <a:t>20</a:t>
            </a:r>
            <a:endParaRPr lang="ru-RU" sz="2000" dirty="0">
              <a:latin typeface="Times New Roman"/>
              <a:ea typeface="Calibri"/>
            </a:endParaRPr>
          </a:p>
          <a:p>
            <a:pPr marL="267335" lvl="0" indent="0" algn="just">
              <a:spcAft>
                <a:spcPts val="0"/>
              </a:spcAft>
              <a:buClr>
                <a:srgbClr val="F14124">
                  <a:lumMod val="75000"/>
                </a:srgbClr>
              </a:buClr>
              <a:buNone/>
            </a:pPr>
            <a:r>
              <a:rPr lang="ru-RU" sz="2000" dirty="0" smtClean="0">
                <a:solidFill>
                  <a:srgbClr val="000000"/>
                </a:solidFill>
                <a:latin typeface="Times New Roman"/>
                <a:ea typeface="Calibri"/>
              </a:rPr>
              <a:t>. </a:t>
            </a:r>
            <a:r>
              <a:rPr lang="ru-RU" sz="2000" dirty="0">
                <a:solidFill>
                  <a:srgbClr val="000000"/>
                </a:solidFill>
                <a:latin typeface="Times New Roman"/>
                <a:ea typeface="Calibri"/>
              </a:rPr>
              <a:t>Средний % выполнения задания всех участников экзамена составляет </a:t>
            </a:r>
            <a:r>
              <a:rPr lang="ru-RU" sz="2000" b="1" dirty="0">
                <a:solidFill>
                  <a:srgbClr val="000000"/>
                </a:solidFill>
                <a:latin typeface="Times New Roman"/>
                <a:ea typeface="Calibri"/>
              </a:rPr>
              <a:t>64,33</a:t>
            </a:r>
            <a:r>
              <a:rPr lang="ru-RU" sz="2000" dirty="0" smtClean="0">
                <a:solidFill>
                  <a:srgbClr val="000000"/>
                </a:solidFill>
                <a:latin typeface="Times New Roman"/>
                <a:ea typeface="Calibri"/>
              </a:rPr>
              <a:t>. </a:t>
            </a:r>
            <a:r>
              <a:rPr lang="ru-RU" sz="2000" dirty="0">
                <a:solidFill>
                  <a:srgbClr val="000000"/>
                </a:solidFill>
                <a:latin typeface="Times New Roman"/>
                <a:ea typeface="Calibri"/>
              </a:rPr>
              <a:t>Но затруднение было у участников экзамена, получивших отметку «</a:t>
            </a:r>
            <a:r>
              <a:rPr lang="ru-RU" sz="2000" b="1" dirty="0">
                <a:solidFill>
                  <a:srgbClr val="FF0000"/>
                </a:solidFill>
                <a:latin typeface="Times New Roman"/>
                <a:ea typeface="Calibri"/>
              </a:rPr>
              <a:t>3</a:t>
            </a:r>
            <a:r>
              <a:rPr lang="ru-RU" sz="2000" dirty="0">
                <a:solidFill>
                  <a:srgbClr val="000000"/>
                </a:solidFill>
                <a:latin typeface="Times New Roman"/>
                <a:ea typeface="Calibri"/>
              </a:rPr>
              <a:t>»    </a:t>
            </a:r>
            <a:r>
              <a:rPr lang="ru-RU" sz="2000" b="1" dirty="0" smtClean="0">
                <a:solidFill>
                  <a:srgbClr val="000000"/>
                </a:solidFill>
                <a:latin typeface="Times New Roman"/>
                <a:ea typeface="Calibri"/>
              </a:rPr>
              <a:t>(</a:t>
            </a:r>
            <a:r>
              <a:rPr lang="ru-RU" sz="2000" b="1" dirty="0">
                <a:solidFill>
                  <a:srgbClr val="000000"/>
                </a:solidFill>
                <a:latin typeface="Times New Roman"/>
                <a:ea typeface="Calibri"/>
              </a:rPr>
              <a:t>46,30</a:t>
            </a:r>
            <a:r>
              <a:rPr lang="ru-RU" sz="2000" b="1" dirty="0" smtClean="0">
                <a:solidFill>
                  <a:srgbClr val="000000"/>
                </a:solidFill>
                <a:latin typeface="Times New Roman"/>
                <a:ea typeface="Calibri"/>
              </a:rPr>
              <a:t>%</a:t>
            </a:r>
            <a:r>
              <a:rPr lang="ru-RU" sz="2000" dirty="0" smtClean="0">
                <a:solidFill>
                  <a:srgbClr val="000000"/>
                </a:solidFill>
                <a:latin typeface="Times New Roman"/>
                <a:ea typeface="Calibri"/>
              </a:rPr>
              <a:t> )</a:t>
            </a:r>
          </a:p>
          <a:p>
            <a:pPr marL="267335" lvl="0" indent="0" algn="just">
              <a:spcAft>
                <a:spcPts val="0"/>
              </a:spcAft>
              <a:buClr>
                <a:srgbClr val="F14124">
                  <a:lumMod val="75000"/>
                </a:srgbClr>
              </a:buClr>
              <a:buNone/>
            </a:pPr>
            <a:endParaRPr lang="ru-RU" sz="2000" dirty="0">
              <a:solidFill>
                <a:prstClr val="black">
                  <a:lumMod val="75000"/>
                  <a:lumOff val="25000"/>
                </a:prstClr>
              </a:solidFill>
              <a:latin typeface="Times New Roman"/>
              <a:ea typeface="Calibri"/>
            </a:endParaRPr>
          </a:p>
          <a:p>
            <a:pPr lvl="0" indent="450215">
              <a:lnSpc>
                <a:spcPct val="120000"/>
              </a:lnSpc>
              <a:spcAft>
                <a:spcPts val="0"/>
              </a:spcAft>
              <a:buClr>
                <a:srgbClr val="F14124">
                  <a:lumMod val="75000"/>
                </a:srgbClr>
              </a:buClr>
            </a:pPr>
            <a:r>
              <a:rPr lang="ru-RU" sz="2000" u="sng" dirty="0">
                <a:solidFill>
                  <a:srgbClr val="000000"/>
                </a:solidFill>
                <a:latin typeface="Times New Roman"/>
                <a:ea typeface="Calibri"/>
              </a:rPr>
              <a:t>Задание № </a:t>
            </a:r>
            <a:r>
              <a:rPr lang="ru-RU" sz="2000" u="sng" dirty="0" smtClean="0">
                <a:solidFill>
                  <a:srgbClr val="000000"/>
                </a:solidFill>
                <a:latin typeface="Times New Roman"/>
                <a:ea typeface="Calibri"/>
              </a:rPr>
              <a:t>20</a:t>
            </a:r>
            <a:r>
              <a:rPr lang="ru-RU" sz="2000" dirty="0" smtClean="0">
                <a:solidFill>
                  <a:prstClr val="black">
                    <a:lumMod val="75000"/>
                    <a:lumOff val="25000"/>
                  </a:prstClr>
                </a:solidFill>
                <a:latin typeface="Times New Roman"/>
                <a:ea typeface="Calibri"/>
              </a:rPr>
              <a:t> </a:t>
            </a:r>
            <a:r>
              <a:rPr lang="ru-RU" sz="2000" dirty="0" smtClean="0">
                <a:latin typeface="Times New Roman" panose="02020603050405020304" pitchFamily="18" charset="0"/>
                <a:cs typeface="Times New Roman" panose="02020603050405020304" pitchFamily="18" charset="0"/>
              </a:rPr>
              <a:t>проверяет </a:t>
            </a:r>
            <a:r>
              <a:rPr lang="ru-RU" sz="2000" dirty="0">
                <a:latin typeface="Times New Roman" panose="02020603050405020304" pitchFamily="18" charset="0"/>
                <a:cs typeface="Times New Roman" panose="02020603050405020304" pitchFamily="18" charset="0"/>
              </a:rPr>
              <a:t>умение анализировать биологическую информацию, представленную в графической форме (графики, диаграммы, схемы) либо работать с фрагментом экосистемы</a:t>
            </a:r>
            <a:r>
              <a:rPr lang="ru-RU" sz="2000" dirty="0" smtClean="0">
                <a:latin typeface="Times New Roman" panose="02020603050405020304" pitchFamily="18" charset="0"/>
                <a:cs typeface="Times New Roman" panose="02020603050405020304" pitchFamily="18" charset="0"/>
              </a:rPr>
              <a:t>.</a:t>
            </a:r>
          </a:p>
          <a:p>
            <a:pPr lvl="0" indent="450215" algn="just">
              <a:lnSpc>
                <a:spcPct val="120000"/>
              </a:lnSpc>
              <a:spcAft>
                <a:spcPts val="0"/>
              </a:spcAft>
              <a:buClr>
                <a:srgbClr val="F14124">
                  <a:lumMod val="75000"/>
                </a:srgbClr>
              </a:buClr>
            </a:pPr>
            <a:r>
              <a:rPr lang="ru-RU" sz="2000" dirty="0" smtClean="0">
                <a:latin typeface="Times New Roman" panose="02020603050405020304" pitchFamily="18" charset="0"/>
                <a:cs typeface="Times New Roman" panose="02020603050405020304" pitchFamily="18" charset="0"/>
              </a:rPr>
              <a:t>составлять </a:t>
            </a:r>
            <a:r>
              <a:rPr lang="ru-RU" sz="2000" dirty="0">
                <a:latin typeface="Times New Roman" panose="02020603050405020304" pitchFamily="18" charset="0"/>
                <a:cs typeface="Times New Roman" panose="02020603050405020304" pitchFamily="18" charset="0"/>
              </a:rPr>
              <a:t>последовательность </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пищевую цепь, этапы процесса) на основе данных схемы или описания фрагмента экосистемы.</a:t>
            </a:r>
            <a:endParaRPr lang="ru-RU" sz="2000" dirty="0">
              <a:solidFill>
                <a:prstClr val="black">
                  <a:lumMod val="75000"/>
                  <a:lumOff val="25000"/>
                </a:prstClr>
              </a:solidFill>
              <a:latin typeface="Times New Roman" pitchFamily="18" charset="0"/>
              <a:cs typeface="Times New Roman" pitchFamily="18" charset="0"/>
            </a:endParaRPr>
          </a:p>
        </p:txBody>
      </p:sp>
    </p:spTree>
    <p:extLst>
      <p:ext uri="{BB962C8B-B14F-4D97-AF65-F5344CB8AC3E}">
        <p14:creationId xmlns:p14="http://schemas.microsoft.com/office/powerpoint/2010/main" val="840281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3717032"/>
            <a:ext cx="7334201" cy="1798136"/>
          </a:xfrm>
        </p:spPr>
        <p:txBody>
          <a:bodyPr>
            <a:normAutofit/>
          </a:bodyPr>
          <a:lstStyle/>
          <a:p>
            <a:pPr marL="0" indent="0" algn="ctr">
              <a:buNone/>
            </a:pPr>
            <a:r>
              <a:rPr lang="ru-RU" sz="2400" b="0" dirty="0" smtClean="0">
                <a:latin typeface="Times New Roman" pitchFamily="18" charset="0"/>
                <a:cs typeface="Times New Roman" pitchFamily="18" charset="0"/>
              </a:rPr>
              <a:t>Все участники ОГЭ набрали выше 15 % </a:t>
            </a:r>
            <a:endParaRPr lang="ru-RU" sz="2400" b="0" dirty="0">
              <a:latin typeface="Times New Roman" pitchFamily="18" charset="0"/>
              <a:cs typeface="Times New Roman" pitchFamily="18" charset="0"/>
            </a:endParaRPr>
          </a:p>
        </p:txBody>
      </p:sp>
      <p:sp>
        <p:nvSpPr>
          <p:cNvPr id="3" name="Объект 2"/>
          <p:cNvSpPr>
            <a:spLocks noGrp="1"/>
          </p:cNvSpPr>
          <p:nvPr>
            <p:ph sz="quarter" idx="13"/>
          </p:nvPr>
        </p:nvSpPr>
        <p:spPr>
          <a:xfrm>
            <a:off x="457200" y="692697"/>
            <a:ext cx="8229600" cy="2736303"/>
          </a:xfrm>
        </p:spPr>
        <p:txBody>
          <a:bodyPr>
            <a:noAutofit/>
          </a:bodyPr>
          <a:lstStyle/>
          <a:p>
            <a:pPr marL="0" indent="0" algn="ctr">
              <a:buNone/>
            </a:pPr>
            <a:r>
              <a:rPr lang="ru-RU" sz="4000" i="1" dirty="0">
                <a:solidFill>
                  <a:schemeClr val="accent6">
                    <a:lumMod val="75000"/>
                  </a:schemeClr>
                </a:solidFill>
                <a:effectLst>
                  <a:outerShdw blurRad="63500" dist="38100" dir="5400000" algn="t" rotWithShape="0">
                    <a:prstClr val="black">
                      <a:alpha val="25000"/>
                    </a:prstClr>
                  </a:outerShdw>
                </a:effectLst>
                <a:latin typeface="Times New Roman" panose="02020603050405020304" pitchFamily="18" charset="0"/>
                <a:ea typeface="+mj-ea"/>
                <a:cs typeface="Times New Roman" panose="02020603050405020304" pitchFamily="18" charset="0"/>
              </a:rPr>
              <a:t>Задания повышенного и высокого уровня </a:t>
            </a:r>
            <a:br>
              <a:rPr lang="ru-RU" sz="4000" i="1" dirty="0">
                <a:solidFill>
                  <a:schemeClr val="accent6">
                    <a:lumMod val="75000"/>
                  </a:schemeClr>
                </a:solidFill>
                <a:effectLst>
                  <a:outerShdw blurRad="63500" dist="38100" dir="5400000" algn="t" rotWithShape="0">
                    <a:prstClr val="black">
                      <a:alpha val="25000"/>
                    </a:prstClr>
                  </a:outerShdw>
                </a:effectLst>
                <a:latin typeface="Times New Roman" panose="02020603050405020304" pitchFamily="18" charset="0"/>
                <a:ea typeface="+mj-ea"/>
                <a:cs typeface="Times New Roman" panose="02020603050405020304" pitchFamily="18" charset="0"/>
              </a:rPr>
            </a:br>
            <a:r>
              <a:rPr lang="ru-RU" sz="4000" i="1" dirty="0">
                <a:solidFill>
                  <a:schemeClr val="accent6">
                    <a:lumMod val="75000"/>
                  </a:schemeClr>
                </a:solidFill>
                <a:effectLst>
                  <a:outerShdw blurRad="63500" dist="38100" dir="5400000" algn="t" rotWithShape="0">
                    <a:prstClr val="black">
                      <a:alpha val="25000"/>
                    </a:prstClr>
                  </a:outerShdw>
                </a:effectLst>
                <a:latin typeface="Times New Roman" panose="02020603050405020304" pitchFamily="18" charset="0"/>
                <a:ea typeface="+mj-ea"/>
                <a:cs typeface="Times New Roman" panose="02020603050405020304" pitchFamily="18" charset="0"/>
              </a:rPr>
              <a:t>(с процентом выполнения ниже 15)</a:t>
            </a:r>
            <a:endParaRPr lang="ru-RU" sz="4000" i="1" dirty="0">
              <a:solidFill>
                <a:schemeClr val="accent6">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4282166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899592" y="620688"/>
            <a:ext cx="7776864" cy="5616624"/>
          </a:xfrm>
        </p:spPr>
        <p:txBody>
          <a:bodyPr/>
          <a:lstStyle/>
          <a:p>
            <a:pPr marL="228600" lvl="0" indent="450215" algn="l">
              <a:lnSpc>
                <a:spcPct val="120000"/>
              </a:lnSpc>
              <a:spcBef>
                <a:spcPct val="20000"/>
              </a:spcBef>
            </a:pPr>
            <a:r>
              <a:rPr lang="ru-RU" sz="2000" b="0" u="sng" dirty="0">
                <a:solidFill>
                  <a:srgbClr val="000000"/>
                </a:solidFill>
                <a:effectLst/>
                <a:latin typeface="Times New Roman"/>
                <a:ea typeface="Calibri"/>
                <a:cs typeface="+mn-cs"/>
              </a:rPr>
              <a:t>Задание № </a:t>
            </a:r>
            <a:r>
              <a:rPr lang="ru-RU" sz="2000" b="0" u="sng" dirty="0" smtClean="0">
                <a:solidFill>
                  <a:srgbClr val="000000"/>
                </a:solidFill>
                <a:effectLst/>
                <a:latin typeface="Times New Roman"/>
                <a:ea typeface="Calibri"/>
                <a:cs typeface="+mn-cs"/>
              </a:rPr>
              <a:t>7</a:t>
            </a:r>
            <a:r>
              <a:rPr lang="ru-RU" sz="2000" b="0" dirty="0">
                <a:solidFill>
                  <a:prstClr val="black">
                    <a:lumMod val="75000"/>
                    <a:lumOff val="25000"/>
                  </a:prstClr>
                </a:solidFill>
                <a:effectLst/>
                <a:latin typeface="Times New Roman"/>
                <a:ea typeface="Calibri"/>
                <a:cs typeface="+mn-cs"/>
              </a:rPr>
              <a:t/>
            </a:r>
            <a:br>
              <a:rPr lang="ru-RU" sz="2000" b="0" dirty="0">
                <a:solidFill>
                  <a:prstClr val="black">
                    <a:lumMod val="75000"/>
                    <a:lumOff val="25000"/>
                  </a:prstClr>
                </a:solidFill>
                <a:effectLst/>
                <a:latin typeface="Times New Roman"/>
                <a:ea typeface="Calibri"/>
                <a:cs typeface="+mn-cs"/>
              </a:rPr>
            </a:br>
            <a:r>
              <a:rPr lang="ru-RU" sz="2000" b="0" dirty="0">
                <a:solidFill>
                  <a:srgbClr val="000000"/>
                </a:solidFill>
                <a:effectLst/>
                <a:latin typeface="Times New Roman"/>
                <a:ea typeface="Calibri"/>
                <a:cs typeface="+mn-cs"/>
              </a:rPr>
              <a:t>. Средний % выполнения задания всех участников экзамена составляет </a:t>
            </a:r>
            <a:r>
              <a:rPr lang="ru-RU" sz="2000" dirty="0" smtClean="0">
                <a:solidFill>
                  <a:srgbClr val="000000"/>
                </a:solidFill>
                <a:effectLst/>
                <a:latin typeface="Times New Roman"/>
                <a:ea typeface="Calibri"/>
              </a:rPr>
              <a:t>68,71 </a:t>
            </a:r>
            <a:r>
              <a:rPr lang="ru-RU" sz="2000" dirty="0">
                <a:solidFill>
                  <a:srgbClr val="000000"/>
                </a:solidFill>
                <a:effectLst/>
                <a:latin typeface="Times New Roman"/>
                <a:ea typeface="Calibri"/>
              </a:rPr>
              <a:t>(50,00 - 71,91 - </a:t>
            </a:r>
            <a:r>
              <a:rPr lang="ru-RU" sz="2000" dirty="0" smtClean="0">
                <a:solidFill>
                  <a:srgbClr val="000000"/>
                </a:solidFill>
                <a:effectLst/>
                <a:latin typeface="Times New Roman"/>
                <a:ea typeface="Calibri"/>
              </a:rPr>
              <a:t>92,60)</a:t>
            </a:r>
            <a:br>
              <a:rPr lang="ru-RU" sz="2000" dirty="0" smtClean="0">
                <a:solidFill>
                  <a:srgbClr val="000000"/>
                </a:solidFill>
                <a:effectLst/>
                <a:latin typeface="Times New Roman"/>
                <a:ea typeface="Calibri"/>
              </a:rPr>
            </a:br>
            <a:r>
              <a:rPr lang="ru-RU" sz="2000" b="0" u="sng" dirty="0">
                <a:solidFill>
                  <a:srgbClr val="000000"/>
                </a:solidFill>
                <a:effectLst/>
                <a:latin typeface="Times New Roman"/>
                <a:ea typeface="Calibri"/>
              </a:rPr>
              <a:t>Задание № </a:t>
            </a:r>
            <a:r>
              <a:rPr lang="ru-RU" sz="2000" b="0" u="sng" dirty="0" smtClean="0">
                <a:solidFill>
                  <a:srgbClr val="000000"/>
                </a:solidFill>
                <a:effectLst/>
                <a:latin typeface="Times New Roman"/>
                <a:ea typeface="Calibri"/>
              </a:rPr>
              <a:t>9</a:t>
            </a:r>
            <a:r>
              <a:rPr lang="ru-RU" sz="2000" b="0" dirty="0">
                <a:solidFill>
                  <a:prstClr val="black">
                    <a:lumMod val="75000"/>
                    <a:lumOff val="25000"/>
                  </a:prstClr>
                </a:solidFill>
                <a:effectLst/>
                <a:latin typeface="Times New Roman"/>
                <a:ea typeface="Calibri"/>
              </a:rPr>
              <a:t/>
            </a:r>
            <a:br>
              <a:rPr lang="ru-RU" sz="2000" b="0" dirty="0">
                <a:solidFill>
                  <a:prstClr val="black">
                    <a:lumMod val="75000"/>
                    <a:lumOff val="25000"/>
                  </a:prstClr>
                </a:solidFill>
                <a:effectLst/>
                <a:latin typeface="Times New Roman"/>
                <a:ea typeface="Calibri"/>
              </a:rPr>
            </a:br>
            <a:r>
              <a:rPr lang="ru-RU" sz="2000" b="0" dirty="0">
                <a:solidFill>
                  <a:srgbClr val="000000"/>
                </a:solidFill>
                <a:effectLst/>
                <a:latin typeface="Times New Roman"/>
                <a:ea typeface="Calibri"/>
              </a:rPr>
              <a:t>Средний % выполнения задания всех участников экзамена составляет </a:t>
            </a:r>
            <a:r>
              <a:rPr lang="ru-RU" sz="2000" dirty="0">
                <a:solidFill>
                  <a:srgbClr val="000000"/>
                </a:solidFill>
                <a:effectLst/>
                <a:latin typeface="Times New Roman"/>
                <a:ea typeface="Calibri"/>
              </a:rPr>
              <a:t>64,32  (52,78 - 64,61 - 83,33)</a:t>
            </a:r>
            <a:br>
              <a:rPr lang="ru-RU" sz="2000" dirty="0">
                <a:solidFill>
                  <a:srgbClr val="000000"/>
                </a:solidFill>
                <a:effectLst/>
                <a:latin typeface="Times New Roman"/>
                <a:ea typeface="Calibri"/>
              </a:rPr>
            </a:br>
            <a:r>
              <a:rPr lang="ru-RU" sz="2000" b="0" u="sng" dirty="0" smtClean="0">
                <a:solidFill>
                  <a:srgbClr val="000000"/>
                </a:solidFill>
                <a:effectLst/>
                <a:latin typeface="Times New Roman"/>
                <a:ea typeface="Calibri"/>
              </a:rPr>
              <a:t>Задание </a:t>
            </a:r>
            <a:r>
              <a:rPr lang="ru-RU" sz="2000" b="0" u="sng" dirty="0">
                <a:solidFill>
                  <a:srgbClr val="000000"/>
                </a:solidFill>
                <a:effectLst/>
                <a:latin typeface="Times New Roman"/>
                <a:ea typeface="Calibri"/>
              </a:rPr>
              <a:t>№ </a:t>
            </a:r>
            <a:r>
              <a:rPr lang="ru-RU" sz="2000" b="0" u="sng" dirty="0" smtClean="0">
                <a:solidFill>
                  <a:srgbClr val="000000"/>
                </a:solidFill>
                <a:effectLst/>
                <a:latin typeface="Times New Roman"/>
                <a:ea typeface="Calibri"/>
              </a:rPr>
              <a:t>10</a:t>
            </a:r>
            <a:r>
              <a:rPr lang="ru-RU" sz="2000" b="0" dirty="0">
                <a:solidFill>
                  <a:prstClr val="black">
                    <a:lumMod val="75000"/>
                    <a:lumOff val="25000"/>
                  </a:prstClr>
                </a:solidFill>
                <a:effectLst/>
                <a:latin typeface="Times New Roman"/>
                <a:ea typeface="Calibri"/>
              </a:rPr>
              <a:t/>
            </a:r>
            <a:br>
              <a:rPr lang="ru-RU" sz="2000" b="0" dirty="0">
                <a:solidFill>
                  <a:prstClr val="black">
                    <a:lumMod val="75000"/>
                    <a:lumOff val="25000"/>
                  </a:prstClr>
                </a:solidFill>
                <a:effectLst/>
                <a:latin typeface="Times New Roman"/>
                <a:ea typeface="Calibri"/>
              </a:rPr>
            </a:br>
            <a:r>
              <a:rPr lang="ru-RU" sz="2000" b="0" dirty="0">
                <a:solidFill>
                  <a:srgbClr val="000000"/>
                </a:solidFill>
                <a:effectLst/>
                <a:latin typeface="Times New Roman"/>
                <a:ea typeface="Calibri"/>
              </a:rPr>
              <a:t>Средний % выполнения задания всех участников экзамена составляет </a:t>
            </a:r>
            <a:r>
              <a:rPr lang="ru-RU" sz="2000" dirty="0">
                <a:solidFill>
                  <a:srgbClr val="000000"/>
                </a:solidFill>
                <a:effectLst/>
                <a:latin typeface="Times New Roman"/>
                <a:ea typeface="Calibri"/>
              </a:rPr>
              <a:t>43,86  (23,15 - 45,50 - </a:t>
            </a:r>
            <a:r>
              <a:rPr lang="ru-RU" sz="2000" dirty="0" smtClean="0">
                <a:solidFill>
                  <a:srgbClr val="000000"/>
                </a:solidFill>
                <a:effectLst/>
                <a:latin typeface="Times New Roman"/>
                <a:ea typeface="Calibri"/>
              </a:rPr>
              <a:t>79,62)</a:t>
            </a:r>
            <a:r>
              <a:rPr lang="ru-RU" sz="2000" dirty="0">
                <a:solidFill>
                  <a:srgbClr val="000000"/>
                </a:solidFill>
                <a:effectLst/>
                <a:latin typeface="Times New Roman"/>
                <a:ea typeface="Calibri"/>
              </a:rPr>
              <a:t/>
            </a:r>
            <a:br>
              <a:rPr lang="ru-RU" sz="2000" dirty="0">
                <a:solidFill>
                  <a:srgbClr val="000000"/>
                </a:solidFill>
                <a:effectLst/>
                <a:latin typeface="Times New Roman"/>
                <a:ea typeface="Calibri"/>
              </a:rPr>
            </a:br>
            <a:r>
              <a:rPr lang="ru-RU" sz="2000" b="0" u="sng" dirty="0">
                <a:solidFill>
                  <a:srgbClr val="000000"/>
                </a:solidFill>
                <a:effectLst/>
                <a:latin typeface="Times New Roman"/>
                <a:ea typeface="Calibri"/>
              </a:rPr>
              <a:t>Задание № </a:t>
            </a:r>
            <a:r>
              <a:rPr lang="ru-RU" sz="2000" b="0" u="sng" dirty="0" smtClean="0">
                <a:solidFill>
                  <a:srgbClr val="000000"/>
                </a:solidFill>
                <a:effectLst/>
                <a:latin typeface="Times New Roman"/>
                <a:ea typeface="Calibri"/>
              </a:rPr>
              <a:t>11</a:t>
            </a:r>
            <a:r>
              <a:rPr lang="ru-RU" sz="2000" b="0" dirty="0">
                <a:solidFill>
                  <a:prstClr val="black">
                    <a:lumMod val="75000"/>
                    <a:lumOff val="25000"/>
                  </a:prstClr>
                </a:solidFill>
                <a:effectLst/>
                <a:latin typeface="Times New Roman"/>
                <a:ea typeface="Calibri"/>
              </a:rPr>
              <a:t/>
            </a:r>
            <a:br>
              <a:rPr lang="ru-RU" sz="2000" b="0" dirty="0">
                <a:solidFill>
                  <a:prstClr val="black">
                    <a:lumMod val="75000"/>
                    <a:lumOff val="25000"/>
                  </a:prstClr>
                </a:solidFill>
                <a:effectLst/>
                <a:latin typeface="Times New Roman"/>
                <a:ea typeface="Calibri"/>
              </a:rPr>
            </a:br>
            <a:r>
              <a:rPr lang="ru-RU" sz="2000" b="0" dirty="0">
                <a:solidFill>
                  <a:srgbClr val="000000"/>
                </a:solidFill>
                <a:effectLst/>
                <a:latin typeface="Times New Roman"/>
                <a:ea typeface="Calibri"/>
              </a:rPr>
              <a:t>Средний % выполнения задания всех участников экзамена составляет </a:t>
            </a:r>
            <a:r>
              <a:rPr lang="ru-RU" sz="2000" dirty="0">
                <a:solidFill>
                  <a:srgbClr val="000000"/>
                </a:solidFill>
                <a:effectLst/>
                <a:latin typeface="Times New Roman"/>
                <a:ea typeface="Calibri"/>
              </a:rPr>
              <a:t>57,01  (25,92 - 63,48 - 96,26</a:t>
            </a:r>
            <a:r>
              <a:rPr lang="ru-RU" sz="2000" dirty="0" smtClean="0">
                <a:solidFill>
                  <a:srgbClr val="000000"/>
                </a:solidFill>
                <a:effectLst/>
                <a:latin typeface="Times New Roman"/>
                <a:ea typeface="Calibri"/>
              </a:rPr>
              <a:t>)</a:t>
            </a:r>
            <a:br>
              <a:rPr lang="ru-RU" sz="2000" dirty="0" smtClean="0">
                <a:solidFill>
                  <a:srgbClr val="000000"/>
                </a:solidFill>
                <a:effectLst/>
                <a:latin typeface="Times New Roman"/>
                <a:ea typeface="Calibri"/>
              </a:rPr>
            </a:br>
            <a:r>
              <a:rPr lang="ru-RU" sz="2000" b="0" u="sng" dirty="0">
                <a:solidFill>
                  <a:srgbClr val="000000"/>
                </a:solidFill>
                <a:effectLst/>
                <a:latin typeface="Times New Roman"/>
                <a:ea typeface="Calibri"/>
              </a:rPr>
              <a:t>Задание № 13</a:t>
            </a:r>
            <a:r>
              <a:rPr lang="ru-RU" sz="2000" b="0" dirty="0">
                <a:solidFill>
                  <a:prstClr val="black">
                    <a:lumMod val="75000"/>
                    <a:lumOff val="25000"/>
                  </a:prstClr>
                </a:solidFill>
                <a:effectLst/>
                <a:latin typeface="Times New Roman"/>
                <a:ea typeface="Calibri"/>
              </a:rPr>
              <a:t/>
            </a:r>
            <a:br>
              <a:rPr lang="ru-RU" sz="2000" b="0" dirty="0">
                <a:solidFill>
                  <a:prstClr val="black">
                    <a:lumMod val="75000"/>
                    <a:lumOff val="25000"/>
                  </a:prstClr>
                </a:solidFill>
                <a:effectLst/>
                <a:latin typeface="Times New Roman"/>
                <a:ea typeface="Calibri"/>
              </a:rPr>
            </a:br>
            <a:r>
              <a:rPr lang="ru-RU" sz="2000" b="0" dirty="0">
                <a:solidFill>
                  <a:srgbClr val="000000"/>
                </a:solidFill>
                <a:effectLst/>
                <a:latin typeface="Times New Roman"/>
                <a:ea typeface="Calibri"/>
              </a:rPr>
              <a:t>Средний % выполнения задания всех участников экзамена составляет </a:t>
            </a:r>
            <a:r>
              <a:rPr lang="ru-RU" sz="2000" dirty="0">
                <a:solidFill>
                  <a:srgbClr val="000000"/>
                </a:solidFill>
                <a:effectLst/>
                <a:latin typeface="Times New Roman"/>
                <a:ea typeface="Calibri"/>
              </a:rPr>
              <a:t>63,35  (46,91 - 67,79 - 79,01)</a:t>
            </a:r>
            <a:br>
              <a:rPr lang="ru-RU" sz="2000" dirty="0">
                <a:solidFill>
                  <a:srgbClr val="000000"/>
                </a:solidFill>
                <a:effectLst/>
                <a:latin typeface="Times New Roman"/>
                <a:ea typeface="Calibri"/>
              </a:rPr>
            </a:br>
            <a:endParaRPr lang="ru-RU" sz="2000" dirty="0"/>
          </a:p>
        </p:txBody>
      </p:sp>
    </p:spTree>
    <p:extLst>
      <p:ext uri="{BB962C8B-B14F-4D97-AF65-F5344CB8AC3E}">
        <p14:creationId xmlns:p14="http://schemas.microsoft.com/office/powerpoint/2010/main" val="666738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836712"/>
            <a:ext cx="7344815" cy="5112568"/>
          </a:xfrm>
        </p:spPr>
        <p:txBody>
          <a:bodyPr/>
          <a:lstStyle/>
          <a:p>
            <a:pPr algn="l"/>
            <a:r>
              <a:rPr lang="ru-RU" sz="2000" b="0" u="sng" dirty="0" smtClean="0">
                <a:solidFill>
                  <a:srgbClr val="000000"/>
                </a:solidFill>
                <a:effectLst/>
                <a:latin typeface="Times New Roman"/>
                <a:ea typeface="Calibri"/>
              </a:rPr>
              <a:t>Задание </a:t>
            </a:r>
            <a:r>
              <a:rPr lang="ru-RU" sz="2000" b="0" u="sng" dirty="0">
                <a:solidFill>
                  <a:srgbClr val="000000"/>
                </a:solidFill>
                <a:effectLst/>
                <a:latin typeface="Times New Roman"/>
                <a:ea typeface="Calibri"/>
              </a:rPr>
              <a:t>№ </a:t>
            </a:r>
            <a:r>
              <a:rPr lang="ru-RU" sz="2000" b="0" u="sng" dirty="0" smtClean="0">
                <a:solidFill>
                  <a:srgbClr val="000000"/>
                </a:solidFill>
                <a:effectLst/>
                <a:latin typeface="Times New Roman"/>
                <a:ea typeface="Calibri"/>
              </a:rPr>
              <a:t>17</a:t>
            </a:r>
            <a:r>
              <a:rPr lang="ru-RU" sz="2000" b="0" dirty="0">
                <a:solidFill>
                  <a:prstClr val="black">
                    <a:lumMod val="75000"/>
                    <a:lumOff val="25000"/>
                  </a:prstClr>
                </a:solidFill>
                <a:effectLst/>
                <a:latin typeface="Times New Roman"/>
                <a:ea typeface="Calibri"/>
              </a:rPr>
              <a:t/>
            </a:r>
            <a:br>
              <a:rPr lang="ru-RU" sz="2000" b="0" dirty="0">
                <a:solidFill>
                  <a:prstClr val="black">
                    <a:lumMod val="75000"/>
                    <a:lumOff val="25000"/>
                  </a:prstClr>
                </a:solidFill>
                <a:effectLst/>
                <a:latin typeface="Times New Roman"/>
                <a:ea typeface="Calibri"/>
              </a:rPr>
            </a:br>
            <a:r>
              <a:rPr lang="ru-RU" sz="2000" b="0" dirty="0">
                <a:solidFill>
                  <a:srgbClr val="000000"/>
                </a:solidFill>
                <a:effectLst/>
                <a:latin typeface="Times New Roman"/>
                <a:ea typeface="Calibri"/>
              </a:rPr>
              <a:t>Средний % выполнения задания всех участников экзамена </a:t>
            </a:r>
            <a:r>
              <a:rPr lang="ru-RU" sz="2000" b="0" dirty="0" smtClean="0">
                <a:solidFill>
                  <a:srgbClr val="000000"/>
                </a:solidFill>
                <a:effectLst/>
                <a:latin typeface="Times New Roman"/>
                <a:ea typeface="Calibri"/>
              </a:rPr>
              <a:t>составляет </a:t>
            </a:r>
            <a:r>
              <a:rPr lang="ru-RU" sz="2000" dirty="0">
                <a:solidFill>
                  <a:srgbClr val="000000"/>
                </a:solidFill>
                <a:effectLst/>
                <a:latin typeface="Times New Roman"/>
                <a:ea typeface="Calibri"/>
              </a:rPr>
              <a:t>70,47  (53,70 - 69,66 - 87,03)</a:t>
            </a:r>
            <a:r>
              <a:rPr lang="ru-RU" sz="2000" dirty="0" smtClean="0">
                <a:solidFill>
                  <a:srgbClr val="000000"/>
                </a:solidFill>
                <a:effectLst/>
                <a:latin typeface="Times New Roman"/>
                <a:ea typeface="Calibri"/>
              </a:rPr>
              <a:t/>
            </a:r>
            <a:br>
              <a:rPr lang="ru-RU" sz="2000" dirty="0" smtClean="0">
                <a:solidFill>
                  <a:srgbClr val="000000"/>
                </a:solidFill>
                <a:effectLst/>
                <a:latin typeface="Times New Roman"/>
                <a:ea typeface="Calibri"/>
              </a:rPr>
            </a:br>
            <a:r>
              <a:rPr lang="ru-RU" sz="2000" b="0" u="sng" dirty="0">
                <a:solidFill>
                  <a:srgbClr val="000000"/>
                </a:solidFill>
                <a:effectLst/>
                <a:latin typeface="Times New Roman"/>
                <a:ea typeface="Calibri"/>
              </a:rPr>
              <a:t>Задание № </a:t>
            </a:r>
            <a:r>
              <a:rPr lang="ru-RU" sz="2000" b="0" u="sng" dirty="0" smtClean="0">
                <a:solidFill>
                  <a:srgbClr val="000000"/>
                </a:solidFill>
                <a:effectLst/>
                <a:latin typeface="Times New Roman"/>
                <a:ea typeface="Calibri"/>
              </a:rPr>
              <a:t>18</a:t>
            </a:r>
            <a:r>
              <a:rPr lang="ru-RU" sz="2000" b="0" dirty="0">
                <a:solidFill>
                  <a:prstClr val="black">
                    <a:lumMod val="75000"/>
                    <a:lumOff val="25000"/>
                  </a:prstClr>
                </a:solidFill>
                <a:effectLst/>
                <a:latin typeface="Times New Roman"/>
                <a:ea typeface="Calibri"/>
              </a:rPr>
              <a:t/>
            </a:r>
            <a:br>
              <a:rPr lang="ru-RU" sz="2000" b="0" dirty="0">
                <a:solidFill>
                  <a:prstClr val="black">
                    <a:lumMod val="75000"/>
                    <a:lumOff val="25000"/>
                  </a:prstClr>
                </a:solidFill>
                <a:effectLst/>
                <a:latin typeface="Times New Roman"/>
                <a:ea typeface="Calibri"/>
              </a:rPr>
            </a:br>
            <a:r>
              <a:rPr lang="ru-RU" sz="2000" b="0" dirty="0">
                <a:solidFill>
                  <a:srgbClr val="000000"/>
                </a:solidFill>
                <a:effectLst/>
                <a:latin typeface="Times New Roman"/>
                <a:ea typeface="Calibri"/>
              </a:rPr>
              <a:t>Средний % выполнения задания всех участников экзамена составляет </a:t>
            </a:r>
            <a:r>
              <a:rPr lang="ru-RU" sz="2000" dirty="0">
                <a:solidFill>
                  <a:srgbClr val="000000"/>
                </a:solidFill>
                <a:effectLst/>
                <a:latin typeface="Times New Roman"/>
                <a:ea typeface="Calibri"/>
              </a:rPr>
              <a:t>57,31  (41,67 - 61,23 - 75,92)</a:t>
            </a:r>
            <a:r>
              <a:rPr lang="ru-RU" sz="2000" dirty="0" smtClean="0">
                <a:solidFill>
                  <a:srgbClr val="000000"/>
                </a:solidFill>
                <a:effectLst/>
                <a:latin typeface="Times New Roman"/>
                <a:ea typeface="Calibri"/>
              </a:rPr>
              <a:t/>
            </a:r>
            <a:br>
              <a:rPr lang="ru-RU" sz="2000" dirty="0" smtClean="0">
                <a:solidFill>
                  <a:srgbClr val="000000"/>
                </a:solidFill>
                <a:effectLst/>
                <a:latin typeface="Times New Roman"/>
                <a:ea typeface="Calibri"/>
              </a:rPr>
            </a:br>
            <a:r>
              <a:rPr lang="ru-RU" sz="2000" b="0" u="sng" dirty="0">
                <a:solidFill>
                  <a:srgbClr val="000000"/>
                </a:solidFill>
                <a:effectLst/>
                <a:latin typeface="Times New Roman"/>
                <a:ea typeface="Calibri"/>
              </a:rPr>
              <a:t>Задание № </a:t>
            </a:r>
            <a:r>
              <a:rPr lang="ru-RU" sz="2000" b="0" u="sng" dirty="0" smtClean="0">
                <a:solidFill>
                  <a:srgbClr val="000000"/>
                </a:solidFill>
                <a:effectLst/>
                <a:latin typeface="Times New Roman"/>
                <a:ea typeface="Calibri"/>
              </a:rPr>
              <a:t>22</a:t>
            </a:r>
            <a:r>
              <a:rPr lang="ru-RU" sz="2000" b="0" dirty="0">
                <a:solidFill>
                  <a:prstClr val="black">
                    <a:lumMod val="75000"/>
                    <a:lumOff val="25000"/>
                  </a:prstClr>
                </a:solidFill>
                <a:effectLst/>
                <a:latin typeface="Times New Roman"/>
                <a:ea typeface="Calibri"/>
              </a:rPr>
              <a:t/>
            </a:r>
            <a:br>
              <a:rPr lang="ru-RU" sz="2000" b="0" dirty="0">
                <a:solidFill>
                  <a:prstClr val="black">
                    <a:lumMod val="75000"/>
                    <a:lumOff val="25000"/>
                  </a:prstClr>
                </a:solidFill>
                <a:effectLst/>
                <a:latin typeface="Times New Roman"/>
                <a:ea typeface="Calibri"/>
              </a:rPr>
            </a:br>
            <a:r>
              <a:rPr lang="ru-RU" sz="2000" b="0" dirty="0">
                <a:solidFill>
                  <a:srgbClr val="000000"/>
                </a:solidFill>
                <a:effectLst/>
                <a:latin typeface="Times New Roman"/>
                <a:ea typeface="Calibri"/>
              </a:rPr>
              <a:t>Средний % выполнения задания всех участников экзамена составляет </a:t>
            </a:r>
            <a:r>
              <a:rPr lang="ru-RU" sz="2000" dirty="0">
                <a:solidFill>
                  <a:srgbClr val="000000"/>
                </a:solidFill>
                <a:effectLst/>
                <a:latin typeface="Times New Roman"/>
                <a:ea typeface="Calibri"/>
              </a:rPr>
              <a:t>63,74  (48,15 - 63,48 - 94,44)</a:t>
            </a:r>
            <a:r>
              <a:rPr lang="ru-RU" sz="2000" dirty="0" smtClean="0">
                <a:solidFill>
                  <a:srgbClr val="000000"/>
                </a:solidFill>
                <a:effectLst/>
                <a:latin typeface="Times New Roman"/>
                <a:ea typeface="Calibri"/>
              </a:rPr>
              <a:t/>
            </a:r>
            <a:br>
              <a:rPr lang="ru-RU" sz="2000" dirty="0" smtClean="0">
                <a:solidFill>
                  <a:srgbClr val="000000"/>
                </a:solidFill>
                <a:effectLst/>
                <a:latin typeface="Times New Roman"/>
                <a:ea typeface="Calibri"/>
              </a:rPr>
            </a:br>
            <a:r>
              <a:rPr lang="ru-RU" sz="2000" b="0" u="sng" dirty="0">
                <a:solidFill>
                  <a:srgbClr val="000000"/>
                </a:solidFill>
                <a:effectLst/>
                <a:latin typeface="Times New Roman"/>
                <a:ea typeface="Calibri"/>
              </a:rPr>
              <a:t>Задание № </a:t>
            </a:r>
            <a:r>
              <a:rPr lang="ru-RU" sz="2000" b="0" u="sng" dirty="0" smtClean="0">
                <a:solidFill>
                  <a:srgbClr val="000000"/>
                </a:solidFill>
                <a:effectLst/>
                <a:latin typeface="Times New Roman"/>
                <a:ea typeface="Calibri"/>
              </a:rPr>
              <a:t>23</a:t>
            </a:r>
            <a:r>
              <a:rPr lang="ru-RU" sz="2000" b="0" dirty="0">
                <a:solidFill>
                  <a:prstClr val="black">
                    <a:lumMod val="75000"/>
                    <a:lumOff val="25000"/>
                  </a:prstClr>
                </a:solidFill>
                <a:effectLst/>
                <a:latin typeface="Times New Roman"/>
                <a:ea typeface="Calibri"/>
              </a:rPr>
              <a:t/>
            </a:r>
            <a:br>
              <a:rPr lang="ru-RU" sz="2000" b="0" dirty="0">
                <a:solidFill>
                  <a:prstClr val="black">
                    <a:lumMod val="75000"/>
                    <a:lumOff val="25000"/>
                  </a:prstClr>
                </a:solidFill>
                <a:effectLst/>
                <a:latin typeface="Times New Roman"/>
                <a:ea typeface="Calibri"/>
              </a:rPr>
            </a:br>
            <a:r>
              <a:rPr lang="ru-RU" sz="2000" b="0" dirty="0">
                <a:solidFill>
                  <a:srgbClr val="000000"/>
                </a:solidFill>
                <a:effectLst/>
                <a:latin typeface="Times New Roman"/>
                <a:ea typeface="Calibri"/>
              </a:rPr>
              <a:t>Средний % выполнения задания всех участников экзамена </a:t>
            </a:r>
            <a:r>
              <a:rPr lang="ru-RU" sz="2000" b="0" dirty="0" smtClean="0">
                <a:solidFill>
                  <a:srgbClr val="000000"/>
                </a:solidFill>
                <a:effectLst/>
                <a:latin typeface="Times New Roman"/>
                <a:ea typeface="Calibri"/>
              </a:rPr>
              <a:t>составляет </a:t>
            </a:r>
            <a:r>
              <a:rPr lang="ru-RU" sz="2000" dirty="0">
                <a:solidFill>
                  <a:srgbClr val="000000"/>
                </a:solidFill>
                <a:effectLst/>
                <a:latin typeface="Times New Roman"/>
                <a:ea typeface="Calibri"/>
              </a:rPr>
              <a:t>37,13  (17,60 - 39,32 - 74,07)</a:t>
            </a:r>
            <a:r>
              <a:rPr lang="ru-RU" sz="2000" dirty="0" smtClean="0">
                <a:solidFill>
                  <a:srgbClr val="000000"/>
                </a:solidFill>
                <a:effectLst/>
                <a:latin typeface="Times New Roman"/>
                <a:ea typeface="Calibri"/>
              </a:rPr>
              <a:t/>
            </a:r>
            <a:br>
              <a:rPr lang="ru-RU" sz="2000" dirty="0" smtClean="0">
                <a:solidFill>
                  <a:srgbClr val="000000"/>
                </a:solidFill>
                <a:effectLst/>
                <a:latin typeface="Times New Roman"/>
                <a:ea typeface="Calibri"/>
              </a:rPr>
            </a:br>
            <a:r>
              <a:rPr lang="ru-RU" sz="2000" b="0" u="sng" dirty="0">
                <a:solidFill>
                  <a:srgbClr val="000000"/>
                </a:solidFill>
                <a:effectLst/>
                <a:latin typeface="Times New Roman"/>
                <a:ea typeface="Calibri"/>
              </a:rPr>
              <a:t>Задание № </a:t>
            </a:r>
            <a:r>
              <a:rPr lang="ru-RU" sz="2000" b="0" u="sng" dirty="0" smtClean="0">
                <a:solidFill>
                  <a:srgbClr val="000000"/>
                </a:solidFill>
                <a:effectLst/>
                <a:latin typeface="Times New Roman"/>
                <a:ea typeface="Calibri"/>
              </a:rPr>
              <a:t>24</a:t>
            </a:r>
            <a:r>
              <a:rPr lang="ru-RU" sz="2000" b="0" dirty="0">
                <a:solidFill>
                  <a:prstClr val="black">
                    <a:lumMod val="75000"/>
                    <a:lumOff val="25000"/>
                  </a:prstClr>
                </a:solidFill>
                <a:effectLst/>
                <a:latin typeface="Times New Roman"/>
                <a:ea typeface="Calibri"/>
              </a:rPr>
              <a:t/>
            </a:r>
            <a:br>
              <a:rPr lang="ru-RU" sz="2000" b="0" dirty="0">
                <a:solidFill>
                  <a:prstClr val="black">
                    <a:lumMod val="75000"/>
                    <a:lumOff val="25000"/>
                  </a:prstClr>
                </a:solidFill>
                <a:effectLst/>
                <a:latin typeface="Times New Roman"/>
                <a:ea typeface="Calibri"/>
              </a:rPr>
            </a:br>
            <a:r>
              <a:rPr lang="ru-RU" sz="2000" b="0" dirty="0">
                <a:solidFill>
                  <a:srgbClr val="000000"/>
                </a:solidFill>
                <a:effectLst/>
                <a:latin typeface="Times New Roman"/>
                <a:ea typeface="Calibri"/>
              </a:rPr>
              <a:t>Средний % выполнения задания всех участников экзамена составляет </a:t>
            </a:r>
            <a:r>
              <a:rPr lang="ru-RU" sz="2000" dirty="0">
                <a:solidFill>
                  <a:srgbClr val="000000"/>
                </a:solidFill>
                <a:effectLst/>
                <a:latin typeface="Times New Roman"/>
                <a:ea typeface="Calibri"/>
              </a:rPr>
              <a:t>55,75  (42,60 - 53,93 - 81,48)</a:t>
            </a:r>
            <a:endParaRPr lang="ru-RU" dirty="0"/>
          </a:p>
        </p:txBody>
      </p:sp>
    </p:spTree>
    <p:extLst>
      <p:ext uri="{BB962C8B-B14F-4D97-AF65-F5344CB8AC3E}">
        <p14:creationId xmlns:p14="http://schemas.microsoft.com/office/powerpoint/2010/main" val="389896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3" y="1124744"/>
            <a:ext cx="7046168" cy="4390424"/>
          </a:xfrm>
        </p:spPr>
        <p:txBody>
          <a:bodyPr/>
          <a:lstStyle/>
          <a:p>
            <a:pPr algn="l"/>
            <a:r>
              <a:rPr lang="ru-RU" sz="2000" b="0" u="sng" dirty="0">
                <a:solidFill>
                  <a:srgbClr val="000000"/>
                </a:solidFill>
                <a:effectLst/>
                <a:latin typeface="Times New Roman"/>
                <a:ea typeface="Calibri"/>
              </a:rPr>
              <a:t>Задание № </a:t>
            </a:r>
            <a:r>
              <a:rPr lang="ru-RU" sz="2000" b="0" u="sng" dirty="0" smtClean="0">
                <a:solidFill>
                  <a:srgbClr val="000000"/>
                </a:solidFill>
                <a:effectLst/>
                <a:latin typeface="Times New Roman"/>
                <a:ea typeface="Calibri"/>
              </a:rPr>
              <a:t>25</a:t>
            </a:r>
            <a:r>
              <a:rPr lang="ru-RU" sz="2000" b="0" dirty="0">
                <a:solidFill>
                  <a:prstClr val="black">
                    <a:lumMod val="75000"/>
                    <a:lumOff val="25000"/>
                  </a:prstClr>
                </a:solidFill>
                <a:effectLst/>
                <a:latin typeface="Times New Roman"/>
                <a:ea typeface="Calibri"/>
              </a:rPr>
              <a:t/>
            </a:r>
            <a:br>
              <a:rPr lang="ru-RU" sz="2000" b="0" dirty="0">
                <a:solidFill>
                  <a:prstClr val="black">
                    <a:lumMod val="75000"/>
                    <a:lumOff val="25000"/>
                  </a:prstClr>
                </a:solidFill>
                <a:effectLst/>
                <a:latin typeface="Times New Roman"/>
                <a:ea typeface="Calibri"/>
              </a:rPr>
            </a:br>
            <a:r>
              <a:rPr lang="ru-RU" sz="2000" b="0" dirty="0">
                <a:solidFill>
                  <a:srgbClr val="000000"/>
                </a:solidFill>
                <a:effectLst/>
                <a:latin typeface="Times New Roman"/>
                <a:ea typeface="Calibri"/>
              </a:rPr>
              <a:t>Средний % выполнения задания всех участников экзамена </a:t>
            </a:r>
            <a:r>
              <a:rPr lang="ru-RU" sz="2000" b="0" dirty="0" smtClean="0">
                <a:solidFill>
                  <a:srgbClr val="000000"/>
                </a:solidFill>
                <a:effectLst/>
                <a:latin typeface="Times New Roman"/>
                <a:ea typeface="Calibri"/>
              </a:rPr>
              <a:t>составляет </a:t>
            </a:r>
            <a:r>
              <a:rPr lang="ru-RU" sz="2000" dirty="0">
                <a:solidFill>
                  <a:srgbClr val="000000"/>
                </a:solidFill>
                <a:effectLst/>
                <a:latin typeface="Times New Roman"/>
                <a:ea typeface="Calibri"/>
              </a:rPr>
              <a:t>43,86  (22,83 - 41,20 - 74,07)</a:t>
            </a:r>
            <a:r>
              <a:rPr lang="ru-RU" sz="2000" dirty="0" smtClean="0">
                <a:solidFill>
                  <a:srgbClr val="000000"/>
                </a:solidFill>
                <a:effectLst/>
                <a:latin typeface="Times New Roman"/>
                <a:ea typeface="Calibri"/>
              </a:rPr>
              <a:t/>
            </a:r>
            <a:br>
              <a:rPr lang="ru-RU" sz="2000" dirty="0" smtClean="0">
                <a:solidFill>
                  <a:srgbClr val="000000"/>
                </a:solidFill>
                <a:effectLst/>
                <a:latin typeface="Times New Roman"/>
                <a:ea typeface="Calibri"/>
              </a:rPr>
            </a:br>
            <a:r>
              <a:rPr lang="ru-RU" sz="2000" dirty="0" smtClean="0">
                <a:solidFill>
                  <a:srgbClr val="000000"/>
                </a:solidFill>
                <a:effectLst/>
                <a:latin typeface="Times New Roman"/>
                <a:ea typeface="Calibri"/>
              </a:rPr>
              <a:t/>
            </a:r>
            <a:br>
              <a:rPr lang="ru-RU" sz="2000" dirty="0" smtClean="0">
                <a:solidFill>
                  <a:srgbClr val="000000"/>
                </a:solidFill>
                <a:effectLst/>
                <a:latin typeface="Times New Roman"/>
                <a:ea typeface="Calibri"/>
              </a:rPr>
            </a:br>
            <a:r>
              <a:rPr lang="ru-RU" sz="2000" b="0" u="sng" dirty="0">
                <a:solidFill>
                  <a:srgbClr val="000000"/>
                </a:solidFill>
                <a:effectLst/>
                <a:latin typeface="Times New Roman"/>
                <a:ea typeface="Calibri"/>
              </a:rPr>
              <a:t>Задание № </a:t>
            </a:r>
            <a:r>
              <a:rPr lang="ru-RU" sz="2000" b="0" u="sng" dirty="0" smtClean="0">
                <a:solidFill>
                  <a:srgbClr val="000000"/>
                </a:solidFill>
                <a:effectLst/>
                <a:latin typeface="Times New Roman"/>
                <a:ea typeface="Calibri"/>
              </a:rPr>
              <a:t>26</a:t>
            </a:r>
            <a:r>
              <a:rPr lang="ru-RU" sz="2000" b="0" dirty="0">
                <a:solidFill>
                  <a:prstClr val="black">
                    <a:lumMod val="75000"/>
                    <a:lumOff val="25000"/>
                  </a:prstClr>
                </a:solidFill>
                <a:effectLst/>
                <a:latin typeface="Times New Roman"/>
                <a:ea typeface="Calibri"/>
              </a:rPr>
              <a:t/>
            </a:r>
            <a:br>
              <a:rPr lang="ru-RU" sz="2000" b="0" dirty="0">
                <a:solidFill>
                  <a:prstClr val="black">
                    <a:lumMod val="75000"/>
                    <a:lumOff val="25000"/>
                  </a:prstClr>
                </a:solidFill>
                <a:effectLst/>
                <a:latin typeface="Times New Roman"/>
                <a:ea typeface="Calibri"/>
              </a:rPr>
            </a:br>
            <a:r>
              <a:rPr lang="ru-RU" sz="2000" b="0" dirty="0">
                <a:solidFill>
                  <a:srgbClr val="000000"/>
                </a:solidFill>
                <a:effectLst/>
                <a:latin typeface="Times New Roman"/>
                <a:ea typeface="Calibri"/>
              </a:rPr>
              <a:t>Средний % выполнения задания всех участников экзамена составляет </a:t>
            </a:r>
            <a:r>
              <a:rPr lang="ru-RU" sz="2000" dirty="0">
                <a:solidFill>
                  <a:srgbClr val="000000"/>
                </a:solidFill>
                <a:effectLst/>
                <a:latin typeface="Times New Roman"/>
                <a:ea typeface="Calibri"/>
              </a:rPr>
              <a:t>40,15  (15,43 - 43,20- 72,83)</a:t>
            </a:r>
            <a:endParaRPr lang="ru-RU" dirty="0"/>
          </a:p>
        </p:txBody>
      </p:sp>
    </p:spTree>
    <p:extLst>
      <p:ext uri="{BB962C8B-B14F-4D97-AF65-F5344CB8AC3E}">
        <p14:creationId xmlns:p14="http://schemas.microsoft.com/office/powerpoint/2010/main" val="1616107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412776"/>
            <a:ext cx="7118176" cy="3742352"/>
          </a:xfrm>
        </p:spPr>
        <p:txBody>
          <a:bodyPr/>
          <a:lstStyle/>
          <a:p>
            <a:pPr algn="ctr"/>
            <a:r>
              <a:rPr lang="ru-RU" sz="4800" b="0" i="1" dirty="0">
                <a:solidFill>
                  <a:schemeClr val="accent6">
                    <a:lumMod val="75000"/>
                  </a:schemeClr>
                </a:solidFill>
                <a:effectLst>
                  <a:outerShdw blurRad="63500" dist="38100" dir="5400000" algn="t" rotWithShape="0">
                    <a:prstClr val="black">
                      <a:alpha val="25000"/>
                    </a:prstClr>
                  </a:outerShdw>
                </a:effectLst>
                <a:latin typeface="Palatino Linotype"/>
              </a:rPr>
              <a:t>Выводы об итогах анализа выполнения заданий, групп заданий</a:t>
            </a:r>
            <a:r>
              <a:rPr lang="ru-RU" sz="4800" b="0" dirty="0">
                <a:solidFill>
                  <a:srgbClr val="1F497D"/>
                </a:solidFill>
                <a:effectLst>
                  <a:outerShdw blurRad="63500" dist="38100" dir="5400000" algn="t" rotWithShape="0">
                    <a:prstClr val="black">
                      <a:alpha val="25000"/>
                    </a:prstClr>
                  </a:outerShdw>
                </a:effectLst>
                <a:latin typeface="Palatino Linotype"/>
              </a:rPr>
              <a:t> </a:t>
            </a:r>
            <a:endParaRPr lang="ru-RU" dirty="0"/>
          </a:p>
        </p:txBody>
      </p:sp>
    </p:spTree>
    <p:extLst>
      <p:ext uri="{BB962C8B-B14F-4D97-AF65-F5344CB8AC3E}">
        <p14:creationId xmlns:p14="http://schemas.microsoft.com/office/powerpoint/2010/main" val="3158892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39552" y="692696"/>
            <a:ext cx="8208912" cy="5832648"/>
          </a:xfrm>
        </p:spPr>
        <p:txBody>
          <a:bodyPr>
            <a:noAutofit/>
          </a:bodyPr>
          <a:lstStyle/>
          <a:p>
            <a:pPr marL="342900" lvl="0" indent="-342900">
              <a:spcAft>
                <a:spcPts val="0"/>
              </a:spcAft>
              <a:buClrTx/>
              <a:buSzTx/>
              <a:buFont typeface="Arial" pitchFamily="34" charset="0"/>
              <a:buChar char="•"/>
            </a:pPr>
            <a:r>
              <a:rPr lang="ru-RU" sz="2000" dirty="0">
                <a:solidFill>
                  <a:prstClr val="black"/>
                </a:solidFill>
                <a:latin typeface="Times New Roman" pitchFamily="18" charset="0"/>
                <a:cs typeface="Times New Roman" pitchFamily="18" charset="0"/>
              </a:rPr>
              <a:t>Наиболее успешно выполненными заданиями на базовом уровне сложности являются </a:t>
            </a:r>
            <a:r>
              <a:rPr lang="ru-RU" sz="2000" b="1" dirty="0">
                <a:solidFill>
                  <a:srgbClr val="FF0000"/>
                </a:solidFill>
                <a:latin typeface="Times New Roman" pitchFamily="18" charset="0"/>
                <a:cs typeface="Times New Roman" pitchFamily="18" charset="0"/>
              </a:rPr>
              <a:t>№  </a:t>
            </a:r>
            <a:r>
              <a:rPr lang="ru-RU" sz="2000" b="1" dirty="0" smtClean="0">
                <a:solidFill>
                  <a:srgbClr val="FF0000"/>
                </a:solidFill>
                <a:latin typeface="Times New Roman" pitchFamily="18" charset="0"/>
                <a:cs typeface="Times New Roman" pitchFamily="18" charset="0"/>
              </a:rPr>
              <a:t>2, 4</a:t>
            </a:r>
            <a:r>
              <a:rPr lang="ru-RU" sz="2000" b="1" dirty="0">
                <a:solidFill>
                  <a:srgbClr val="FF0000"/>
                </a:solidFill>
                <a:latin typeface="Times New Roman" pitchFamily="18" charset="0"/>
                <a:cs typeface="Times New Roman" pitchFamily="18" charset="0"/>
              </a:rPr>
              <a:t>, 6,  </a:t>
            </a:r>
            <a:r>
              <a:rPr lang="ru-RU" sz="2000" b="1" dirty="0" smtClean="0">
                <a:solidFill>
                  <a:srgbClr val="FF0000"/>
                </a:solidFill>
                <a:latin typeface="Times New Roman" pitchFamily="18" charset="0"/>
                <a:cs typeface="Times New Roman" pitchFamily="18" charset="0"/>
              </a:rPr>
              <a:t>8, 14</a:t>
            </a:r>
            <a:r>
              <a:rPr lang="ru-RU" sz="2000" dirty="0" smtClean="0">
                <a:solidFill>
                  <a:srgbClr val="FF0000"/>
                </a:solidFill>
                <a:latin typeface="Times New Roman" pitchFamily="18" charset="0"/>
                <a:cs typeface="Times New Roman" pitchFamily="18" charset="0"/>
              </a:rPr>
              <a:t>,</a:t>
            </a:r>
            <a:r>
              <a:rPr lang="ru-RU" sz="2000" dirty="0" smtClean="0">
                <a:solidFill>
                  <a:prstClr val="black"/>
                </a:solidFill>
                <a:latin typeface="Times New Roman" pitchFamily="18" charset="0"/>
                <a:cs typeface="Times New Roman" pitchFamily="18" charset="0"/>
              </a:rPr>
              <a:t> </a:t>
            </a:r>
            <a:r>
              <a:rPr lang="ru-RU" sz="2000" b="1" dirty="0" smtClean="0">
                <a:solidFill>
                  <a:srgbClr val="FF0000"/>
                </a:solidFill>
                <a:latin typeface="Times New Roman" pitchFamily="18" charset="0"/>
                <a:cs typeface="Times New Roman" pitchFamily="18" charset="0"/>
              </a:rPr>
              <a:t>19, 21</a:t>
            </a:r>
            <a:r>
              <a:rPr lang="ru-RU" sz="2000" dirty="0" smtClean="0">
                <a:solidFill>
                  <a:srgbClr val="FF0000"/>
                </a:solidFill>
                <a:latin typeface="Times New Roman" pitchFamily="18" charset="0"/>
                <a:cs typeface="Times New Roman" pitchFamily="18" charset="0"/>
              </a:rPr>
              <a:t>.</a:t>
            </a:r>
            <a:endParaRPr lang="ru-RU" sz="2000" dirty="0">
              <a:solidFill>
                <a:srgbClr val="FF0000"/>
              </a:solidFill>
              <a:latin typeface="Times New Roman" pitchFamily="18" charset="0"/>
              <a:cs typeface="Times New Roman" pitchFamily="18" charset="0"/>
            </a:endParaRPr>
          </a:p>
          <a:p>
            <a:pPr>
              <a:spcAft>
                <a:spcPts val="0"/>
              </a:spcAft>
            </a:pPr>
            <a:r>
              <a:rPr lang="ru-RU" sz="2000" dirty="0" smtClean="0">
                <a:solidFill>
                  <a:prstClr val="black"/>
                </a:solidFill>
                <a:latin typeface="Times New Roman" pitchFamily="18" charset="0"/>
                <a:cs typeface="Times New Roman" pitchFamily="18" charset="0"/>
              </a:rPr>
              <a:t>Проверяемые знания и умения: </a:t>
            </a:r>
          </a:p>
          <a:p>
            <a:pPr>
              <a:spcAft>
                <a:spcPts val="0"/>
              </a:spcAft>
            </a:pPr>
            <a:r>
              <a:rPr lang="ru-RU" sz="2000" dirty="0">
                <a:solidFill>
                  <a:srgbClr val="000000"/>
                </a:solidFill>
                <a:latin typeface="Times New Roman"/>
                <a:ea typeface="Calibri"/>
              </a:rPr>
              <a:t>Организмы и их многообразие </a:t>
            </a:r>
            <a:r>
              <a:rPr lang="ru-RU" sz="2000" i="1" dirty="0">
                <a:solidFill>
                  <a:srgbClr val="000000"/>
                </a:solidFill>
                <a:latin typeface="Times New Roman"/>
                <a:ea typeface="Calibri"/>
              </a:rPr>
              <a:t>(установление соответствия)</a:t>
            </a:r>
            <a:endParaRPr lang="ru-RU" sz="2000" dirty="0" smtClean="0">
              <a:solidFill>
                <a:prstClr val="black"/>
              </a:solidFill>
              <a:latin typeface="Times New Roman" pitchFamily="18" charset="0"/>
              <a:cs typeface="Times New Roman" pitchFamily="18" charset="0"/>
            </a:endParaRPr>
          </a:p>
          <a:p>
            <a:pPr>
              <a:spcAft>
                <a:spcPts val="0"/>
              </a:spcAft>
            </a:pPr>
            <a:r>
              <a:rPr lang="ru-RU" sz="2000" dirty="0" smtClean="0">
                <a:solidFill>
                  <a:prstClr val="black"/>
                </a:solidFill>
                <a:latin typeface="Times New Roman" pitchFamily="18" charset="0"/>
                <a:cs typeface="Times New Roman" pitchFamily="18" charset="0"/>
              </a:rPr>
              <a:t> </a:t>
            </a:r>
            <a:r>
              <a:rPr lang="ru-RU" sz="2000" dirty="0" smtClean="0">
                <a:solidFill>
                  <a:srgbClr val="000000"/>
                </a:solidFill>
                <a:latin typeface="Times New Roman"/>
                <a:ea typeface="Calibri"/>
              </a:rPr>
              <a:t>Научные </a:t>
            </a:r>
            <a:r>
              <a:rPr lang="ru-RU" sz="2000" dirty="0">
                <a:solidFill>
                  <a:srgbClr val="000000"/>
                </a:solidFill>
                <a:latin typeface="Times New Roman"/>
                <a:ea typeface="Calibri"/>
              </a:rPr>
              <a:t>методы изучения </a:t>
            </a:r>
            <a:r>
              <a:rPr lang="ru-RU" sz="2000" dirty="0" smtClean="0">
                <a:solidFill>
                  <a:srgbClr val="000000"/>
                </a:solidFill>
                <a:latin typeface="Times New Roman"/>
                <a:ea typeface="Calibri"/>
              </a:rPr>
              <a:t>живой</a:t>
            </a:r>
            <a:r>
              <a:rPr lang="ru-RU" sz="2000" dirty="0" smtClean="0">
                <a:latin typeface="Times New Roman"/>
                <a:ea typeface="Calibri"/>
              </a:rPr>
              <a:t> </a:t>
            </a:r>
            <a:r>
              <a:rPr lang="ru-RU" sz="2000" dirty="0" smtClean="0">
                <a:solidFill>
                  <a:srgbClr val="000000"/>
                </a:solidFill>
                <a:latin typeface="Times New Roman"/>
                <a:ea typeface="Calibri"/>
              </a:rPr>
              <a:t>природы</a:t>
            </a:r>
            <a:r>
              <a:rPr lang="ru-RU" sz="2000" dirty="0">
                <a:solidFill>
                  <a:srgbClr val="000000"/>
                </a:solidFill>
                <a:latin typeface="Times New Roman"/>
                <a:ea typeface="Calibri"/>
              </a:rPr>
              <a:t>. Работа с данными, представленными в графической </a:t>
            </a:r>
            <a:r>
              <a:rPr lang="ru-RU" sz="2000" dirty="0" smtClean="0">
                <a:solidFill>
                  <a:srgbClr val="000000"/>
                </a:solidFill>
                <a:latin typeface="Times New Roman"/>
                <a:ea typeface="Calibri"/>
              </a:rPr>
              <a:t>форме.</a:t>
            </a:r>
          </a:p>
          <a:p>
            <a:pPr>
              <a:spcAft>
                <a:spcPts val="0"/>
              </a:spcAft>
            </a:pPr>
            <a:r>
              <a:rPr lang="ru-RU" sz="2000" dirty="0" smtClean="0">
                <a:solidFill>
                  <a:srgbClr val="000000"/>
                </a:solidFill>
                <a:latin typeface="Times New Roman"/>
                <a:ea typeface="Calibri"/>
              </a:rPr>
              <a:t> </a:t>
            </a:r>
            <a:r>
              <a:rPr lang="ru-RU" sz="2000" dirty="0">
                <a:solidFill>
                  <a:srgbClr val="000000"/>
                </a:solidFill>
                <a:latin typeface="Times New Roman"/>
                <a:ea typeface="Calibri"/>
              </a:rPr>
              <a:t>Научные методы изучения </a:t>
            </a:r>
            <a:r>
              <a:rPr lang="ru-RU" sz="2000" dirty="0" smtClean="0">
                <a:solidFill>
                  <a:srgbClr val="000000"/>
                </a:solidFill>
                <a:latin typeface="Times New Roman"/>
                <a:ea typeface="Calibri"/>
              </a:rPr>
              <a:t>живой</a:t>
            </a:r>
            <a:r>
              <a:rPr lang="ru-RU" sz="2000" dirty="0" smtClean="0">
                <a:latin typeface="Times New Roman"/>
                <a:ea typeface="Calibri"/>
              </a:rPr>
              <a:t> </a:t>
            </a:r>
            <a:r>
              <a:rPr lang="ru-RU" sz="2000" dirty="0" smtClean="0">
                <a:solidFill>
                  <a:srgbClr val="000000"/>
                </a:solidFill>
                <a:latin typeface="Times New Roman"/>
                <a:ea typeface="Calibri"/>
              </a:rPr>
              <a:t>природы</a:t>
            </a:r>
            <a:r>
              <a:rPr lang="ru-RU" sz="2000" dirty="0">
                <a:solidFill>
                  <a:srgbClr val="000000"/>
                </a:solidFill>
                <a:latin typeface="Times New Roman"/>
                <a:ea typeface="Calibri"/>
              </a:rPr>
              <a:t>. Узнавание аналоговых и цифровых биологических приборов и </a:t>
            </a:r>
            <a:r>
              <a:rPr lang="ru-RU" sz="2000" dirty="0" smtClean="0">
                <a:solidFill>
                  <a:srgbClr val="000000"/>
                </a:solidFill>
                <a:latin typeface="Times New Roman"/>
                <a:ea typeface="Calibri"/>
              </a:rPr>
              <a:t>инструментов.</a:t>
            </a:r>
          </a:p>
          <a:p>
            <a:pPr>
              <a:spcAft>
                <a:spcPts val="0"/>
              </a:spcAft>
            </a:pPr>
            <a:r>
              <a:rPr lang="ru-RU" sz="2000" dirty="0">
                <a:solidFill>
                  <a:srgbClr val="000000"/>
                </a:solidFill>
                <a:latin typeface="Times New Roman"/>
                <a:ea typeface="Calibri"/>
              </a:rPr>
              <a:t>Сопоставление структур, процессов и явлений, протекающих на уровне клетки и многоклеточного </a:t>
            </a:r>
            <a:r>
              <a:rPr lang="ru-RU" sz="2000" dirty="0" smtClean="0">
                <a:solidFill>
                  <a:srgbClr val="000000"/>
                </a:solidFill>
                <a:latin typeface="Times New Roman"/>
                <a:ea typeface="Calibri"/>
              </a:rPr>
              <a:t>организма.</a:t>
            </a:r>
          </a:p>
          <a:p>
            <a:pPr>
              <a:spcAft>
                <a:spcPts val="0"/>
              </a:spcAft>
            </a:pPr>
            <a:r>
              <a:rPr lang="ru-RU" sz="2000" dirty="0" smtClean="0">
                <a:solidFill>
                  <a:srgbClr val="000000"/>
                </a:solidFill>
                <a:latin typeface="Times New Roman"/>
                <a:ea typeface="Calibri"/>
              </a:rPr>
              <a:t> </a:t>
            </a:r>
            <a:r>
              <a:rPr lang="ru-RU" sz="2000" dirty="0">
                <a:solidFill>
                  <a:srgbClr val="000000"/>
                </a:solidFill>
                <a:latin typeface="Times New Roman"/>
                <a:ea typeface="Calibri"/>
              </a:rPr>
              <a:t>Узнавание на рисунках (</a:t>
            </a:r>
            <a:r>
              <a:rPr lang="ru-RU" sz="2000" dirty="0" smtClean="0">
                <a:solidFill>
                  <a:srgbClr val="000000"/>
                </a:solidFill>
                <a:latin typeface="Times New Roman"/>
                <a:ea typeface="Calibri"/>
              </a:rPr>
              <a:t>изображениях)</a:t>
            </a:r>
            <a:r>
              <a:rPr lang="ru-RU" sz="2000" dirty="0" smtClean="0">
                <a:latin typeface="Times New Roman"/>
                <a:ea typeface="Calibri"/>
              </a:rPr>
              <a:t> </a:t>
            </a:r>
            <a:r>
              <a:rPr lang="ru-RU" sz="2000" dirty="0" smtClean="0">
                <a:solidFill>
                  <a:srgbClr val="000000"/>
                </a:solidFill>
                <a:latin typeface="Times New Roman"/>
                <a:ea typeface="Calibri"/>
              </a:rPr>
              <a:t>органов </a:t>
            </a:r>
            <a:r>
              <a:rPr lang="ru-RU" sz="2000" dirty="0">
                <a:solidFill>
                  <a:srgbClr val="000000"/>
                </a:solidFill>
                <a:latin typeface="Times New Roman"/>
                <a:ea typeface="Calibri"/>
              </a:rPr>
              <a:t>человека и их </a:t>
            </a:r>
            <a:r>
              <a:rPr lang="ru-RU" sz="2000" dirty="0" smtClean="0">
                <a:solidFill>
                  <a:srgbClr val="000000"/>
                </a:solidFill>
                <a:latin typeface="Times New Roman"/>
                <a:ea typeface="Calibri"/>
              </a:rPr>
              <a:t>частей.</a:t>
            </a:r>
          </a:p>
          <a:p>
            <a:pPr>
              <a:spcAft>
                <a:spcPts val="0"/>
              </a:spcAft>
            </a:pPr>
            <a:r>
              <a:rPr lang="ru-RU" sz="2000" dirty="0">
                <a:solidFill>
                  <a:srgbClr val="000000"/>
                </a:solidFill>
                <a:latin typeface="Times New Roman"/>
                <a:ea typeface="Calibri"/>
              </a:rPr>
              <a:t>Экосистемная организация </a:t>
            </a:r>
            <a:r>
              <a:rPr lang="ru-RU" sz="2000" dirty="0" smtClean="0">
                <a:solidFill>
                  <a:srgbClr val="000000"/>
                </a:solidFill>
                <a:latin typeface="Times New Roman"/>
                <a:ea typeface="Calibri"/>
              </a:rPr>
              <a:t>живой</a:t>
            </a:r>
            <a:r>
              <a:rPr lang="ru-RU" sz="2000" dirty="0" smtClean="0">
                <a:latin typeface="Times New Roman"/>
                <a:ea typeface="Calibri"/>
              </a:rPr>
              <a:t> </a:t>
            </a:r>
            <a:r>
              <a:rPr lang="ru-RU" sz="2000" dirty="0" smtClean="0">
                <a:solidFill>
                  <a:srgbClr val="000000"/>
                </a:solidFill>
                <a:latin typeface="Times New Roman"/>
                <a:ea typeface="Calibri"/>
              </a:rPr>
              <a:t>природы</a:t>
            </a:r>
            <a:r>
              <a:rPr lang="ru-RU" sz="2000" dirty="0">
                <a:solidFill>
                  <a:srgbClr val="000000"/>
                </a:solidFill>
                <a:latin typeface="Times New Roman"/>
                <a:ea typeface="Calibri"/>
              </a:rPr>
              <a:t>. Работа с информацией </a:t>
            </a:r>
            <a:endParaRPr lang="ru-RU" sz="2000" dirty="0">
              <a:latin typeface="Times New Roman"/>
              <a:ea typeface="Calibri"/>
            </a:endParaRPr>
          </a:p>
          <a:p>
            <a:pPr marL="45720" indent="0">
              <a:spcAft>
                <a:spcPts val="0"/>
              </a:spcAft>
              <a:buNone/>
            </a:pPr>
            <a:r>
              <a:rPr lang="ru-RU" sz="2000" dirty="0">
                <a:solidFill>
                  <a:srgbClr val="000000"/>
                </a:solidFill>
                <a:latin typeface="Times New Roman"/>
                <a:ea typeface="Calibri"/>
              </a:rPr>
              <a:t>биологического содержания, представленной в виде схемы фрагмента</a:t>
            </a:r>
            <a:endParaRPr lang="ru-RU" sz="2000" dirty="0">
              <a:latin typeface="Times New Roman"/>
              <a:ea typeface="Calibri"/>
            </a:endParaRPr>
          </a:p>
          <a:p>
            <a:pPr marL="45720" indent="0">
              <a:spcAft>
                <a:spcPts val="0"/>
              </a:spcAft>
              <a:buNone/>
            </a:pPr>
            <a:r>
              <a:rPr lang="ru-RU" sz="2000" dirty="0" smtClean="0">
                <a:solidFill>
                  <a:srgbClr val="000000"/>
                </a:solidFill>
                <a:latin typeface="Times New Roman"/>
                <a:ea typeface="Calibri"/>
              </a:rPr>
              <a:t>экосистемы.  </a:t>
            </a:r>
            <a:endParaRPr lang="ru-RU" sz="2000" dirty="0">
              <a:latin typeface="Times New Roman"/>
              <a:ea typeface="Calibri"/>
            </a:endParaRPr>
          </a:p>
          <a:p>
            <a:pPr>
              <a:spcAft>
                <a:spcPts val="0"/>
              </a:spcAft>
            </a:pPr>
            <a:endParaRPr lang="ru-RU" sz="2000" dirty="0">
              <a:latin typeface="Times New Roman"/>
              <a:ea typeface="Calibri"/>
            </a:endParaRPr>
          </a:p>
          <a:p>
            <a:pPr marL="0" lvl="0" indent="0">
              <a:spcAft>
                <a:spcPts val="0"/>
              </a:spcAft>
              <a:buClrTx/>
              <a:buSzTx/>
              <a:buNone/>
            </a:pPr>
            <a:endParaRPr lang="ru-RU" sz="2000" dirty="0">
              <a:solidFill>
                <a:prstClr val="black"/>
              </a:solidFill>
              <a:latin typeface="Times New Roman" pitchFamily="18" charset="0"/>
              <a:cs typeface="Times New Roman" pitchFamily="18" charset="0"/>
            </a:endParaRPr>
          </a:p>
          <a:p>
            <a:pPr marL="0" lvl="0" indent="0">
              <a:spcAft>
                <a:spcPts val="0"/>
              </a:spcAft>
              <a:buClrTx/>
              <a:buSzTx/>
              <a:buNone/>
            </a:pPr>
            <a:r>
              <a:rPr lang="ru-RU" sz="2000" dirty="0">
                <a:solidFill>
                  <a:prstClr val="black"/>
                </a:solidFill>
                <a:latin typeface="Times New Roman" pitchFamily="18" charset="0"/>
                <a:cs typeface="Times New Roman" pitchFamily="18" charset="0"/>
              </a:rPr>
              <a:t>      </a:t>
            </a:r>
          </a:p>
          <a:p>
            <a:endParaRPr lang="ru-RU" sz="2000" dirty="0"/>
          </a:p>
        </p:txBody>
      </p:sp>
    </p:spTree>
    <p:extLst>
      <p:ext uri="{BB962C8B-B14F-4D97-AF65-F5344CB8AC3E}">
        <p14:creationId xmlns:p14="http://schemas.microsoft.com/office/powerpoint/2010/main" val="1104571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548680"/>
            <a:ext cx="7920879" cy="5544616"/>
          </a:xfrm>
        </p:spPr>
        <p:txBody>
          <a:bodyPr/>
          <a:lstStyle/>
          <a:p>
            <a:pPr algn="l">
              <a:buFont typeface="Arial"/>
              <a:buChar char="•"/>
            </a:pPr>
            <a:r>
              <a:rPr lang="ru-RU" sz="2000" i="1" dirty="0">
                <a:solidFill>
                  <a:srgbClr val="C00000"/>
                </a:solidFill>
                <a:effectLst/>
                <a:latin typeface="Times New Roman" panose="02020603050405020304" pitchFamily="18" charset="0"/>
                <a:cs typeface="Times New Roman" panose="02020603050405020304" pitchFamily="18" charset="0"/>
              </a:rPr>
              <a:t>Статистический и содержательный анализ познавательных заданий ОГЭ по биологии показывает, что независимо от уровня сложности того или иного задания следует</a:t>
            </a:r>
            <a:r>
              <a:rPr lang="ru-RU" sz="2000" i="1" dirty="0" smtClean="0">
                <a:solidFill>
                  <a:srgbClr val="C00000"/>
                </a:solidFill>
                <a:effectLst/>
                <a:latin typeface="Times New Roman" panose="02020603050405020304" pitchFamily="18" charset="0"/>
                <a:cs typeface="Times New Roman" panose="02020603050405020304" pitchFamily="18" charset="0"/>
              </a:rPr>
              <a:t>:</a:t>
            </a:r>
            <a:br>
              <a:rPr lang="ru-RU" sz="2000" i="1" dirty="0" smtClean="0">
                <a:solidFill>
                  <a:srgbClr val="C00000"/>
                </a:solidFill>
                <a:effectLst/>
                <a:latin typeface="Times New Roman" panose="02020603050405020304" pitchFamily="18" charset="0"/>
                <a:cs typeface="Times New Roman" panose="02020603050405020304" pitchFamily="18" charset="0"/>
              </a:rPr>
            </a:br>
            <a:r>
              <a:rPr lang="ru-RU" sz="2000" i="1" dirty="0" smtClean="0">
                <a:solidFill>
                  <a:srgbClr val="C00000"/>
                </a:solidFill>
                <a:effectLst/>
                <a:latin typeface="Times New Roman" panose="02020603050405020304" pitchFamily="18" charset="0"/>
                <a:cs typeface="Times New Roman" panose="02020603050405020304" pitchFamily="18" charset="0"/>
              </a:rPr>
              <a:t/>
            </a:r>
            <a:br>
              <a:rPr lang="ru-RU" sz="2000" i="1" dirty="0" smtClean="0">
                <a:solidFill>
                  <a:srgbClr val="C00000"/>
                </a:solidFill>
                <a:effectLst/>
                <a:latin typeface="Times New Roman" panose="02020603050405020304" pitchFamily="18" charset="0"/>
                <a:cs typeface="Times New Roman" panose="02020603050405020304" pitchFamily="18" charset="0"/>
              </a:rPr>
            </a:br>
            <a:r>
              <a:rPr lang="ru-RU" sz="2000" dirty="0">
                <a:solidFill>
                  <a:srgbClr val="333333"/>
                </a:solidFill>
                <a:effectLst/>
                <a:latin typeface="Times New Roman" panose="02020603050405020304" pitchFamily="18" charset="0"/>
                <a:cs typeface="Times New Roman" panose="02020603050405020304" pitchFamily="18" charset="0"/>
              </a:rPr>
              <a:t>Освоить полный объём знаний по каждому разделу школьного курса биологии</a:t>
            </a:r>
            <a:r>
              <a:rPr lang="ru-RU" sz="2000" b="0" dirty="0">
                <a:solidFill>
                  <a:srgbClr val="333333"/>
                </a:solidFill>
                <a:effectLst/>
                <a:latin typeface="Times New Roman" panose="02020603050405020304" pitchFamily="18" charset="0"/>
                <a:cs typeface="Times New Roman" panose="02020603050405020304" pitchFamily="18" charset="0"/>
              </a:rPr>
              <a:t>. Это базовое требование: задания охватывают весь материал основной школы, и пробелы в любой теме создают трудности, даже в базовых заданиях. </a:t>
            </a:r>
            <a:r>
              <a:rPr lang="ru-RU" sz="2000" b="0" dirty="0" smtClean="0">
                <a:solidFill>
                  <a:srgbClr val="333333"/>
                </a:solidFill>
                <a:effectLst/>
                <a:latin typeface="Times New Roman" panose="02020603050405020304" pitchFamily="18" charset="0"/>
                <a:cs typeface="Times New Roman" panose="02020603050405020304" pitchFamily="18" charset="0"/>
              </a:rPr>
              <a:t/>
            </a:r>
            <a:br>
              <a:rPr lang="ru-RU" sz="2000" b="0" dirty="0" smtClean="0">
                <a:solidFill>
                  <a:srgbClr val="333333"/>
                </a:solidFill>
                <a:effectLst/>
                <a:latin typeface="Times New Roman" panose="02020603050405020304" pitchFamily="18" charset="0"/>
                <a:cs typeface="Times New Roman" panose="02020603050405020304" pitchFamily="18" charset="0"/>
              </a:rPr>
            </a:br>
            <a:r>
              <a:rPr lang="ru-RU" sz="2000" b="0" dirty="0" smtClean="0">
                <a:solidFill>
                  <a:srgbClr val="333333"/>
                </a:solidFill>
                <a:effectLst/>
                <a:latin typeface="Times New Roman" panose="02020603050405020304" pitchFamily="18" charset="0"/>
                <a:cs typeface="Times New Roman" panose="02020603050405020304" pitchFamily="18" charset="0"/>
              </a:rPr>
              <a:t/>
            </a:r>
            <a:br>
              <a:rPr lang="ru-RU" sz="2000" b="0" dirty="0" smtClean="0">
                <a:solidFill>
                  <a:srgbClr val="333333"/>
                </a:solidFill>
                <a:effectLst/>
                <a:latin typeface="Times New Roman" panose="02020603050405020304" pitchFamily="18" charset="0"/>
                <a:cs typeface="Times New Roman" panose="02020603050405020304" pitchFamily="18" charset="0"/>
              </a:rPr>
            </a:br>
            <a:r>
              <a:rPr lang="ru-RU" sz="2000" dirty="0" smtClean="0">
                <a:solidFill>
                  <a:srgbClr val="333333"/>
                </a:solidFill>
                <a:effectLst/>
                <a:latin typeface="Times New Roman" panose="02020603050405020304" pitchFamily="18" charset="0"/>
                <a:cs typeface="Times New Roman" panose="02020603050405020304" pitchFamily="18" charset="0"/>
              </a:rPr>
              <a:t>Сформировать </a:t>
            </a:r>
            <a:r>
              <a:rPr lang="ru-RU" sz="2000" dirty="0">
                <a:solidFill>
                  <a:srgbClr val="333333"/>
                </a:solidFill>
                <a:effectLst/>
                <a:latin typeface="Times New Roman" panose="02020603050405020304" pitchFamily="18" charset="0"/>
                <a:cs typeface="Times New Roman" panose="02020603050405020304" pitchFamily="18" charset="0"/>
              </a:rPr>
              <a:t>умение применять полученные знания в новой ситуации</a:t>
            </a:r>
            <a:r>
              <a:rPr lang="ru-RU" sz="2000" b="0" dirty="0">
                <a:solidFill>
                  <a:srgbClr val="333333"/>
                </a:solidFill>
                <a:effectLst/>
                <a:latin typeface="Times New Roman" panose="02020603050405020304" pitchFamily="18" charset="0"/>
                <a:cs typeface="Times New Roman" panose="02020603050405020304" pitchFamily="18" charset="0"/>
              </a:rPr>
              <a:t>. Простое воспроизведение фактов часто оказывается недостаточным — нужно уметь анализировать, устанавливать причинно-следственные связи, делать выводы. </a:t>
            </a:r>
            <a:r>
              <a:rPr lang="ru-RU" sz="2000" b="0" dirty="0" smtClean="0">
                <a:solidFill>
                  <a:srgbClr val="333333"/>
                </a:solidFill>
                <a:effectLst/>
                <a:latin typeface="Times New Roman" panose="02020603050405020304" pitchFamily="18" charset="0"/>
                <a:cs typeface="Times New Roman" panose="02020603050405020304" pitchFamily="18" charset="0"/>
              </a:rPr>
              <a:t/>
            </a:r>
            <a:br>
              <a:rPr lang="ru-RU" sz="2000" b="0" dirty="0" smtClean="0">
                <a:solidFill>
                  <a:srgbClr val="333333"/>
                </a:solidFill>
                <a:effectLst/>
                <a:latin typeface="Times New Roman" panose="02020603050405020304" pitchFamily="18" charset="0"/>
                <a:cs typeface="Times New Roman" panose="02020603050405020304" pitchFamily="18" charset="0"/>
              </a:rPr>
            </a:br>
            <a:r>
              <a:rPr lang="ru-RU" sz="2000" b="0" dirty="0" smtClean="0">
                <a:solidFill>
                  <a:srgbClr val="333333"/>
                </a:solidFill>
                <a:effectLst/>
                <a:latin typeface="Times New Roman" panose="02020603050405020304" pitchFamily="18" charset="0"/>
                <a:cs typeface="Times New Roman" panose="02020603050405020304" pitchFamily="18" charset="0"/>
              </a:rPr>
              <a:t/>
            </a:r>
            <a:br>
              <a:rPr lang="ru-RU" sz="2000" b="0" dirty="0" smtClean="0">
                <a:solidFill>
                  <a:srgbClr val="333333"/>
                </a:solidFill>
                <a:effectLst/>
                <a:latin typeface="Times New Roman" panose="02020603050405020304" pitchFamily="18" charset="0"/>
                <a:cs typeface="Times New Roman" panose="02020603050405020304" pitchFamily="18" charset="0"/>
              </a:rPr>
            </a:br>
            <a:r>
              <a:rPr lang="ru-RU" sz="2000" dirty="0">
                <a:solidFill>
                  <a:srgbClr val="333333"/>
                </a:solidFill>
                <a:effectLst/>
                <a:latin typeface="Times New Roman" panose="02020603050405020304" pitchFamily="18" charset="0"/>
                <a:cs typeface="Times New Roman" panose="02020603050405020304" pitchFamily="18" charset="0"/>
              </a:rPr>
              <a:t>Изучать требования к оцениванию разных заданий</a:t>
            </a:r>
            <a:r>
              <a:rPr lang="ru-RU" sz="2000" b="0" dirty="0">
                <a:solidFill>
                  <a:srgbClr val="333333"/>
                </a:solidFill>
                <a:effectLst/>
                <a:latin typeface="Times New Roman" panose="02020603050405020304" pitchFamily="18" charset="0"/>
                <a:cs typeface="Times New Roman" panose="02020603050405020304" pitchFamily="18" charset="0"/>
              </a:rPr>
              <a:t>. Понимание критериев помогает правильно выстроить ответ и избежать типичных ошибок, которые ведут к потере баллов</a:t>
            </a:r>
            <a:r>
              <a:rPr lang="ru-RU" sz="2000" b="0" dirty="0">
                <a:solidFill>
                  <a:srgbClr val="333333"/>
                </a:solidFill>
                <a:effectLst/>
                <a:latin typeface="-apple-system"/>
              </a:rPr>
              <a:t>. </a:t>
            </a:r>
            <a:endParaRPr lang="ru-RU" sz="2000" i="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9690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620688"/>
            <a:ext cx="7632847" cy="5256584"/>
          </a:xfrm>
        </p:spPr>
        <p:txBody>
          <a:bodyPr/>
          <a:lstStyle/>
          <a:p>
            <a:pPr marL="0" indent="0" algn="l">
              <a:buNone/>
            </a:pPr>
            <a:r>
              <a:rPr lang="ru-RU" sz="2000" dirty="0" smtClean="0">
                <a:solidFill>
                  <a:srgbClr val="333333"/>
                </a:solidFill>
                <a:effectLst/>
                <a:latin typeface="Times New Roman" panose="02020603050405020304" pitchFamily="18" charset="0"/>
                <a:cs typeface="Times New Roman" panose="02020603050405020304" pitchFamily="18" charset="0"/>
              </a:rPr>
              <a:t>Учитывать </a:t>
            </a:r>
            <a:r>
              <a:rPr lang="ru-RU" sz="2000" dirty="0">
                <a:solidFill>
                  <a:srgbClr val="333333"/>
                </a:solidFill>
                <a:effectLst/>
                <a:latin typeface="Times New Roman" panose="02020603050405020304" pitchFamily="18" charset="0"/>
                <a:cs typeface="Times New Roman" panose="02020603050405020304" pitchFamily="18" charset="0"/>
              </a:rPr>
              <a:t>общеучебный (метапредметный) характер заданий</a:t>
            </a:r>
            <a:r>
              <a:rPr lang="ru-RU" sz="2000" b="0" dirty="0">
                <a:solidFill>
                  <a:srgbClr val="333333"/>
                </a:solidFill>
                <a:effectLst/>
                <a:latin typeface="Times New Roman" panose="02020603050405020304" pitchFamily="18" charset="0"/>
                <a:cs typeface="Times New Roman" panose="02020603050405020304" pitchFamily="18" charset="0"/>
              </a:rPr>
              <a:t>. Многие задания проверяют не только предметные, но и универсальные умения: смысловое чтение, работу с информацией (таблицами, рисунками, схемами), самоорганизацию и самоконтроль. </a:t>
            </a:r>
            <a:r>
              <a:rPr lang="ru-RU" sz="2000" b="0" dirty="0" smtClean="0">
                <a:solidFill>
                  <a:srgbClr val="333333"/>
                </a:solidFill>
                <a:effectLst/>
                <a:latin typeface="Times New Roman" panose="02020603050405020304" pitchFamily="18" charset="0"/>
                <a:cs typeface="Times New Roman" panose="02020603050405020304" pitchFamily="18" charset="0"/>
              </a:rPr>
              <a:t/>
            </a:r>
            <a:br>
              <a:rPr lang="ru-RU" sz="2000" b="0" dirty="0" smtClean="0">
                <a:solidFill>
                  <a:srgbClr val="333333"/>
                </a:solidFill>
                <a:effectLst/>
                <a:latin typeface="Times New Roman" panose="02020603050405020304" pitchFamily="18" charset="0"/>
                <a:cs typeface="Times New Roman" panose="02020603050405020304" pitchFamily="18" charset="0"/>
              </a:rPr>
            </a:br>
            <a:r>
              <a:rPr lang="ru-RU" sz="2000" b="0" dirty="0" smtClean="0">
                <a:solidFill>
                  <a:srgbClr val="333333"/>
                </a:solidFill>
                <a:effectLst/>
                <a:latin typeface="Times New Roman" panose="02020603050405020304" pitchFamily="18" charset="0"/>
                <a:cs typeface="Times New Roman" panose="02020603050405020304" pitchFamily="18" charset="0"/>
              </a:rPr>
              <a:t/>
            </a:r>
            <a:br>
              <a:rPr lang="ru-RU" sz="2000" b="0" dirty="0" smtClean="0">
                <a:solidFill>
                  <a:srgbClr val="333333"/>
                </a:solidFill>
                <a:effectLst/>
                <a:latin typeface="Times New Roman" panose="02020603050405020304" pitchFamily="18" charset="0"/>
                <a:cs typeface="Times New Roman" panose="02020603050405020304" pitchFamily="18" charset="0"/>
              </a:rPr>
            </a:br>
            <a:r>
              <a:rPr lang="ru-RU" sz="2000" dirty="0" smtClean="0">
                <a:solidFill>
                  <a:srgbClr val="333333"/>
                </a:solidFill>
                <a:effectLst/>
                <a:latin typeface="Times New Roman" panose="02020603050405020304" pitchFamily="18" charset="0"/>
                <a:cs typeface="Times New Roman" panose="02020603050405020304" pitchFamily="18" charset="0"/>
              </a:rPr>
              <a:t>Работать </a:t>
            </a:r>
            <a:r>
              <a:rPr lang="ru-RU" sz="2000" dirty="0">
                <a:solidFill>
                  <a:srgbClr val="333333"/>
                </a:solidFill>
                <a:effectLst/>
                <a:latin typeface="Times New Roman" panose="02020603050405020304" pitchFamily="18" charset="0"/>
                <a:cs typeface="Times New Roman" panose="02020603050405020304" pitchFamily="18" charset="0"/>
              </a:rPr>
              <a:t>с группой заданий разного уровня сложности, но направленных на формирование одинакового элемента содержания или умения</a:t>
            </a:r>
            <a:r>
              <a:rPr lang="ru-RU" sz="2000" b="0" dirty="0">
                <a:solidFill>
                  <a:srgbClr val="333333"/>
                </a:solidFill>
                <a:effectLst/>
                <a:latin typeface="Times New Roman" panose="02020603050405020304" pitchFamily="18" charset="0"/>
                <a:cs typeface="Times New Roman" panose="02020603050405020304" pitchFamily="18" charset="0"/>
              </a:rPr>
              <a:t>. Это позволяет целенаправленно отрабатывать конкретные навыки</a:t>
            </a:r>
            <a:r>
              <a:rPr lang="ru-RU" sz="2000" b="0" dirty="0" smtClean="0">
                <a:solidFill>
                  <a:srgbClr val="333333"/>
                </a:solidFill>
                <a:effectLst/>
                <a:latin typeface="Times New Roman" panose="02020603050405020304" pitchFamily="18" charset="0"/>
                <a:cs typeface="Times New Roman" panose="02020603050405020304" pitchFamily="18" charset="0"/>
              </a:rPr>
              <a:t>.</a:t>
            </a:r>
            <a:br>
              <a:rPr lang="ru-RU" sz="2000" b="0" dirty="0" smtClean="0">
                <a:solidFill>
                  <a:srgbClr val="333333"/>
                </a:solidFill>
                <a:effectLst/>
                <a:latin typeface="Times New Roman" panose="02020603050405020304" pitchFamily="18" charset="0"/>
                <a:cs typeface="Times New Roman" panose="02020603050405020304" pitchFamily="18" charset="0"/>
              </a:rPr>
            </a:br>
            <a:r>
              <a:rPr lang="ru-RU" sz="2000" b="0" dirty="0" smtClean="0">
                <a:solidFill>
                  <a:srgbClr val="333333"/>
                </a:solidFill>
                <a:effectLst/>
                <a:latin typeface="Times New Roman" panose="02020603050405020304" pitchFamily="18" charset="0"/>
                <a:cs typeface="Times New Roman" panose="02020603050405020304" pitchFamily="18" charset="0"/>
              </a:rPr>
              <a:t/>
            </a:r>
            <a:br>
              <a:rPr lang="ru-RU" sz="2000" b="0" dirty="0" smtClean="0">
                <a:solidFill>
                  <a:srgbClr val="333333"/>
                </a:solidFill>
                <a:effectLst/>
                <a:latin typeface="Times New Roman" panose="02020603050405020304" pitchFamily="18" charset="0"/>
                <a:cs typeface="Times New Roman" panose="02020603050405020304" pitchFamily="18" charset="0"/>
              </a:rPr>
            </a:br>
            <a:r>
              <a:rPr lang="ru-RU" sz="2000" dirty="0" smtClean="0">
                <a:solidFill>
                  <a:srgbClr val="333333"/>
                </a:solidFill>
                <a:effectLst/>
                <a:latin typeface="Times New Roman" panose="02020603050405020304" pitchFamily="18" charset="0"/>
                <a:cs typeface="Times New Roman" panose="02020603050405020304" pitchFamily="18" charset="0"/>
              </a:rPr>
              <a:t>Широко </a:t>
            </a:r>
            <a:r>
              <a:rPr lang="ru-RU" sz="2000" dirty="0">
                <a:solidFill>
                  <a:srgbClr val="333333"/>
                </a:solidFill>
                <a:effectLst/>
                <a:latin typeface="Times New Roman" panose="02020603050405020304" pitchFamily="18" charset="0"/>
                <a:cs typeface="Times New Roman" panose="02020603050405020304" pitchFamily="18" charset="0"/>
              </a:rPr>
              <a:t>использовать биологические тексты, рисунки, статистические данные</a:t>
            </a:r>
            <a:r>
              <a:rPr lang="ru-RU" sz="2000" b="0" dirty="0">
                <a:solidFill>
                  <a:srgbClr val="333333"/>
                </a:solidFill>
                <a:effectLst/>
                <a:latin typeface="Times New Roman" panose="02020603050405020304" pitchFamily="18" charset="0"/>
                <a:cs typeface="Times New Roman" panose="02020603050405020304" pitchFamily="18" charset="0"/>
              </a:rPr>
              <a:t> (в табличной, графической, схематической форме) </a:t>
            </a:r>
            <a:r>
              <a:rPr lang="ru-RU" sz="2000" dirty="0">
                <a:solidFill>
                  <a:srgbClr val="333333"/>
                </a:solidFill>
                <a:effectLst/>
                <a:latin typeface="Times New Roman" panose="02020603050405020304" pitchFamily="18" charset="0"/>
                <a:cs typeface="Times New Roman" panose="02020603050405020304" pitchFamily="18" charset="0"/>
              </a:rPr>
              <a:t>как источник биологической информации</a:t>
            </a:r>
            <a:r>
              <a:rPr lang="ru-RU" sz="2000" b="0" dirty="0">
                <a:solidFill>
                  <a:srgbClr val="333333"/>
                </a:solidFill>
                <a:effectLst/>
                <a:latin typeface="Times New Roman" panose="02020603050405020304" pitchFamily="18" charset="0"/>
                <a:cs typeface="Times New Roman" panose="02020603050405020304" pitchFamily="18" charset="0"/>
              </a:rPr>
              <a:t> при изучении нового материала и контроле знаний. Умение извлекать данные из разных форматов — ключевой навык для успешной сдачи экзамена. </a:t>
            </a:r>
            <a:r>
              <a:rPr lang="ru-RU" sz="2000" b="0" dirty="0">
                <a:solidFill>
                  <a:srgbClr val="333333"/>
                </a:solidFill>
                <a:effectLst/>
                <a:latin typeface="Times New Roman" panose="02020603050405020304" pitchFamily="18" charset="0"/>
                <a:cs typeface="Times New Roman" panose="02020603050405020304" pitchFamily="18" charset="0"/>
                <a:hlinkClick r:id="rId2"/>
              </a:rPr>
              <a:t/>
            </a:r>
            <a:br>
              <a:rPr lang="ru-RU" sz="2000" b="0" dirty="0">
                <a:solidFill>
                  <a:srgbClr val="333333"/>
                </a:solidFill>
                <a:effectLst/>
                <a:latin typeface="Times New Roman" panose="02020603050405020304" pitchFamily="18" charset="0"/>
                <a:cs typeface="Times New Roman" panose="02020603050405020304" pitchFamily="18" charset="0"/>
                <a:hlinkClick r:id="rId2"/>
              </a:rPr>
            </a:b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070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908720"/>
            <a:ext cx="7128791" cy="4968552"/>
          </a:xfrm>
        </p:spPr>
        <p:txBody>
          <a:bodyPr/>
          <a:lstStyle/>
          <a:p>
            <a:pPr marL="0" indent="0" algn="l">
              <a:buNone/>
            </a:pPr>
            <a:r>
              <a:rPr lang="ru-RU" sz="2000" dirty="0">
                <a:solidFill>
                  <a:srgbClr val="333333"/>
                </a:solidFill>
                <a:effectLst/>
                <a:latin typeface="Times New Roman" panose="02020603050405020304" pitchFamily="18" charset="0"/>
                <a:cs typeface="Times New Roman" panose="02020603050405020304" pitchFamily="18" charset="0"/>
              </a:rPr>
              <a:t>Решать биологические задачи с практическим содержанием</a:t>
            </a:r>
            <a:r>
              <a:rPr lang="ru-RU" sz="2000" b="0" dirty="0">
                <a:solidFill>
                  <a:srgbClr val="333333"/>
                </a:solidFill>
                <a:effectLst/>
                <a:latin typeface="Times New Roman" panose="02020603050405020304" pitchFamily="18" charset="0"/>
                <a:cs typeface="Times New Roman" panose="02020603050405020304" pitchFamily="18" charset="0"/>
              </a:rPr>
              <a:t>. Это развивает умение применять теорию на практике</a:t>
            </a:r>
            <a:r>
              <a:rPr lang="ru-RU" sz="2000" b="0" dirty="0" smtClean="0">
                <a:solidFill>
                  <a:srgbClr val="333333"/>
                </a:solidFill>
                <a:effectLst/>
                <a:latin typeface="Times New Roman" panose="02020603050405020304" pitchFamily="18" charset="0"/>
                <a:cs typeface="Times New Roman" panose="02020603050405020304" pitchFamily="18" charset="0"/>
              </a:rPr>
              <a:t>.</a:t>
            </a:r>
            <a:br>
              <a:rPr lang="ru-RU" sz="2000" b="0" dirty="0" smtClean="0">
                <a:solidFill>
                  <a:srgbClr val="333333"/>
                </a:solidFill>
                <a:effectLst/>
                <a:latin typeface="Times New Roman" panose="02020603050405020304" pitchFamily="18" charset="0"/>
                <a:cs typeface="Times New Roman" panose="02020603050405020304" pitchFamily="18" charset="0"/>
              </a:rPr>
            </a:br>
            <a:r>
              <a:rPr lang="ru-RU" sz="2000" b="0" dirty="0">
                <a:solidFill>
                  <a:srgbClr val="333333"/>
                </a:solidFill>
                <a:effectLst/>
                <a:latin typeface="Times New Roman" panose="02020603050405020304" pitchFamily="18" charset="0"/>
                <a:cs typeface="Times New Roman" panose="02020603050405020304" pitchFamily="18" charset="0"/>
              </a:rPr>
              <a:t/>
            </a:r>
            <a:br>
              <a:rPr lang="ru-RU" sz="2000" b="0" dirty="0">
                <a:solidFill>
                  <a:srgbClr val="333333"/>
                </a:solidFill>
                <a:effectLst/>
                <a:latin typeface="Times New Roman" panose="02020603050405020304" pitchFamily="18" charset="0"/>
                <a:cs typeface="Times New Roman" panose="02020603050405020304" pitchFamily="18" charset="0"/>
              </a:rPr>
            </a:br>
            <a:r>
              <a:rPr lang="ru-RU" sz="2000" dirty="0">
                <a:solidFill>
                  <a:srgbClr val="333333"/>
                </a:solidFill>
                <a:effectLst/>
                <a:latin typeface="Times New Roman" panose="02020603050405020304" pitchFamily="18" charset="0"/>
                <a:cs typeface="Times New Roman" panose="02020603050405020304" pitchFamily="18" charset="0"/>
              </a:rPr>
              <a:t>Формировать умения классифицировать, обобщать, сопоставлять, устанавливать последовательность объектов, процессов, явлений</a:t>
            </a:r>
            <a:r>
              <a:rPr lang="ru-RU" sz="2000" b="0" dirty="0">
                <a:solidFill>
                  <a:srgbClr val="333333"/>
                </a:solidFill>
                <a:effectLst/>
                <a:latin typeface="Times New Roman" panose="02020603050405020304" pitchFamily="18" charset="0"/>
                <a:cs typeface="Times New Roman" panose="02020603050405020304" pitchFamily="18" charset="0"/>
              </a:rPr>
              <a:t>. </a:t>
            </a:r>
            <a:r>
              <a:rPr lang="ru-RU" sz="2000" b="0" dirty="0" smtClean="0">
                <a:solidFill>
                  <a:srgbClr val="333333"/>
                </a:solidFill>
                <a:effectLst/>
                <a:latin typeface="Times New Roman" panose="02020603050405020304" pitchFamily="18" charset="0"/>
                <a:cs typeface="Times New Roman" panose="02020603050405020304" pitchFamily="18" charset="0"/>
              </a:rPr>
              <a:t/>
            </a:r>
            <a:br>
              <a:rPr lang="ru-RU" sz="2000" b="0" dirty="0" smtClean="0">
                <a:solidFill>
                  <a:srgbClr val="333333"/>
                </a:solidFill>
                <a:effectLst/>
                <a:latin typeface="Times New Roman" panose="02020603050405020304" pitchFamily="18" charset="0"/>
                <a:cs typeface="Times New Roman" panose="02020603050405020304" pitchFamily="18" charset="0"/>
              </a:rPr>
            </a:br>
            <a:r>
              <a:rPr lang="ru-RU" sz="2000" b="0" dirty="0">
                <a:solidFill>
                  <a:srgbClr val="333333"/>
                </a:solidFill>
                <a:effectLst/>
                <a:latin typeface="Times New Roman" panose="02020603050405020304" pitchFamily="18" charset="0"/>
                <a:cs typeface="Times New Roman" panose="02020603050405020304" pitchFamily="18" charset="0"/>
              </a:rPr>
              <a:t/>
            </a:r>
            <a:br>
              <a:rPr lang="ru-RU" sz="2000" b="0" dirty="0">
                <a:solidFill>
                  <a:srgbClr val="333333"/>
                </a:solidFill>
                <a:effectLst/>
                <a:latin typeface="Times New Roman" panose="02020603050405020304" pitchFamily="18" charset="0"/>
                <a:cs typeface="Times New Roman" panose="02020603050405020304" pitchFamily="18" charset="0"/>
              </a:rPr>
            </a:br>
            <a:r>
              <a:rPr lang="ru-RU" sz="2000" dirty="0">
                <a:solidFill>
                  <a:srgbClr val="333333"/>
                </a:solidFill>
                <a:effectLst/>
                <a:latin typeface="Times New Roman" panose="02020603050405020304" pitchFamily="18" charset="0"/>
                <a:cs typeface="Times New Roman" panose="02020603050405020304" pitchFamily="18" charset="0"/>
              </a:rPr>
              <a:t>Учить многоаспектному рассмотрению объектов и процессов</a:t>
            </a:r>
            <a:r>
              <a:rPr lang="ru-RU" sz="2000" b="0" dirty="0">
                <a:solidFill>
                  <a:srgbClr val="333333"/>
                </a:solidFill>
                <a:effectLst/>
                <a:latin typeface="Times New Roman" panose="02020603050405020304" pitchFamily="18" charset="0"/>
                <a:cs typeface="Times New Roman" panose="02020603050405020304" pitchFamily="18" charset="0"/>
              </a:rPr>
              <a:t> (структурно-функциональному, эволюционному, экологическому). </a:t>
            </a:r>
          </a:p>
        </p:txBody>
      </p:sp>
    </p:spTree>
    <p:extLst>
      <p:ext uri="{BB962C8B-B14F-4D97-AF65-F5344CB8AC3E}">
        <p14:creationId xmlns:p14="http://schemas.microsoft.com/office/powerpoint/2010/main" val="653166282"/>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213</TotalTime>
  <Words>509</Words>
  <Application>Microsoft Office PowerPoint</Application>
  <PresentationFormat>Экран (4:3)</PresentationFormat>
  <Paragraphs>49</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Воздушный поток</vt:lpstr>
      <vt:lpstr>Окружное методическое объединение учителей естественно-научного цикла (биологии и химии)     «Методический анализ результатов  ОГЭ учащихся 9-х классов  по биологии в Юго-Восточном образовательном округе в 2026 году»</vt:lpstr>
      <vt:lpstr>Анализ результатов выполнения заданий КИМ ОГЭ  в  2026 году:</vt:lpstr>
      <vt:lpstr>Выявление сложных заданий для участников ОГЭ</vt:lpstr>
      <vt:lpstr>Задания базового уровня  (с процентом выполнения ниже 50) </vt:lpstr>
      <vt:lpstr>Презентация PowerPoint</vt:lpstr>
      <vt:lpstr>Презентация PowerPoint</vt:lpstr>
      <vt:lpstr>Все участники ОГЭ набрали выше 15 % </vt:lpstr>
      <vt:lpstr>Задание № 7 . Средний % выполнения задания всех участников экзамена составляет 68,71 (50,00 - 71,91 - 92,60) Задание № 9 Средний % выполнения задания всех участников экзамена составляет 64,32  (52,78 - 64,61 - 83,33) Задание № 10 Средний % выполнения задания всех участников экзамена составляет 43,86  (23,15 - 45,50 - 79,62) Задание № 11 Средний % выполнения задания всех участников экзамена составляет 57,01  (25,92 - 63,48 - 96,26) Задание № 13 Средний % выполнения задания всех участников экзамена составляет 63,35  (46,91 - 67,79 - 79,01) </vt:lpstr>
      <vt:lpstr>Задание № 17 Средний % выполнения задания всех участников экзамена составляет 70,47  (53,70 - 69,66 - 87,03) Задание № 18 Средний % выполнения задания всех участников экзамена составляет 57,31  (41,67 - 61,23 - 75,92) Задание № 22 Средний % выполнения задания всех участников экзамена составляет 63,74  (48,15 - 63,48 - 94,44) Задание № 23 Средний % выполнения задания всех участников экзамена составляет 37,13  (17,60 - 39,32 - 74,07) Задание № 24 Средний % выполнения задания всех участников экзамена составляет 55,75  (42,60 - 53,93 - 81,48)</vt:lpstr>
      <vt:lpstr>Задание № 25 Средний % выполнения задания всех участников экзамена составляет 43,86  (22,83 - 41,20 - 74,07)  Задание № 26 Средний % выполнения задания всех участников экзамена составляет 40,15  (15,43 - 43,20- 72,83)</vt:lpstr>
      <vt:lpstr>Выводы об итогах анализа выполнения заданий, групп заданий </vt:lpstr>
      <vt:lpstr>Презентация PowerPoint</vt:lpstr>
      <vt:lpstr>Статистический и содержательный анализ познавательных заданий ОГЭ по биологии показывает, что независимо от уровня сложности того или иного задания следует:  Освоить полный объём знаний по каждому разделу школьного курса биологии. Это базовое требование: задания охватывают весь материал основной школы, и пробелы в любой теме создают трудности, даже в базовых заданиях.   Сформировать умение применять полученные знания в новой ситуации. Простое воспроизведение фактов часто оказывается недостаточным — нужно уметь анализировать, устанавливать причинно-следственные связи, делать выводы.   Изучать требования к оцениванию разных заданий. Понимание критериев помогает правильно выстроить ответ и избежать типичных ошибок, которые ведут к потере баллов. </vt:lpstr>
      <vt:lpstr>Учитывать общеучебный (метапредметный) характер заданий. Многие задания проверяют не только предметные, но и универсальные умения: смысловое чтение, работу с информацией (таблицами, рисунками, схемами), самоорганизацию и самоконтроль.   Работать с группой заданий разного уровня сложности, но направленных на формирование одинакового элемента содержания или умения. Это позволяет целенаправленно отрабатывать конкретные навыки.  Широко использовать биологические тексты, рисунки, статистические данные (в табличной, графической, схематической форме) как источник биологической информации при изучении нового материала и контроле знаний. Умение извлекать данные из разных форматов — ключевой навык для успешной сдачи экзамена.  </vt:lpstr>
      <vt:lpstr>Решать биологические задачи с практическим содержанием. Это развивает умение применять теорию на практике.  Формировать умения классифицировать, обобщать, сопоставлять, устанавливать последовательность объектов, процессов, явлений.   Учить многоаспектному рассмотрению объектов и процессов (структурно-функциональному, эволюционному, экологическому).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«Методический анализ результатов экспертизы уровня подготовки учащихся 9-х классов общеобразовательных учреждений по прохождению ГИА в 2024 году по биологии в Юго-Восточном образовательном округе»</dc:title>
  <dc:creator>Пользователь</dc:creator>
  <cp:lastModifiedBy>user</cp:lastModifiedBy>
  <cp:revision>24</cp:revision>
  <dcterms:created xsi:type="dcterms:W3CDTF">2024-03-03T08:34:44Z</dcterms:created>
  <dcterms:modified xsi:type="dcterms:W3CDTF">2026-08-26T18:45:04Z</dcterms:modified>
</cp:coreProperties>
</file>