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60" r:id="rId5"/>
    <p:sldId id="265" r:id="rId6"/>
    <p:sldId id="266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D6E5-495D-48B0-A283-2446C1443283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ABA8-D9C3-449A-A313-80C20F83DE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D6E5-495D-48B0-A283-2446C1443283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ABA8-D9C3-449A-A313-80C20F83DE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D6E5-495D-48B0-A283-2446C1443283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ABA8-D9C3-449A-A313-80C20F83DE43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D6E5-495D-48B0-A283-2446C1443283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ABA8-D9C3-449A-A313-80C20F83DE4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D6E5-495D-48B0-A283-2446C1443283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ABA8-D9C3-449A-A313-80C20F83DE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D6E5-495D-48B0-A283-2446C1443283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ABA8-D9C3-449A-A313-80C20F83DE4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D6E5-495D-48B0-A283-2446C1443283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ABA8-D9C3-449A-A313-80C20F83DE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D6E5-495D-48B0-A283-2446C1443283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ABA8-D9C3-449A-A313-80C20F83DE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D6E5-495D-48B0-A283-2446C1443283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ABA8-D9C3-449A-A313-80C20F83DE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D6E5-495D-48B0-A283-2446C1443283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ABA8-D9C3-449A-A313-80C20F83DE43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D6E5-495D-48B0-A283-2446C1443283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ABA8-D9C3-449A-A313-80C20F83DE4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D81D6E5-495D-48B0-A283-2446C1443283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DD4ABA8-D9C3-449A-A313-80C20F83DE4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3240360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Юго-Восточное управление </a:t>
            </a:r>
            <a:r>
              <a:rPr lang="ru-RU" sz="1800" dirty="0" err="1" smtClean="0">
                <a:solidFill>
                  <a:schemeClr val="tx1"/>
                </a:solidFill>
              </a:rPr>
              <a:t>МОиН</a:t>
            </a:r>
            <a:r>
              <a:rPr lang="ru-RU" sz="1800" dirty="0" smtClean="0">
                <a:solidFill>
                  <a:schemeClr val="tx1"/>
                </a:solidFill>
              </a:rPr>
              <a:t> Самарской области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ОМО учителей русского языка  литературы </a:t>
            </a: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Результативность апробации рекомендованной системы оценивания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 творческих работ  в 9 классе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4221088"/>
            <a:ext cx="5256584" cy="1944215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Жебелева Лилия Геннадьевна, </a:t>
            </a:r>
          </a:p>
          <a:p>
            <a:r>
              <a:rPr lang="ru-RU" dirty="0">
                <a:solidFill>
                  <a:schemeClr val="tx1"/>
                </a:solidFill>
              </a:rPr>
              <a:t>у</a:t>
            </a:r>
            <a:r>
              <a:rPr lang="ru-RU" dirty="0" smtClean="0">
                <a:solidFill>
                  <a:schemeClr val="tx1"/>
                </a:solidFill>
              </a:rPr>
              <a:t>читель русского языка и литературы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ГБОУ СОШ с. </a:t>
            </a:r>
            <a:r>
              <a:rPr lang="ru-RU" dirty="0" err="1" smtClean="0">
                <a:solidFill>
                  <a:schemeClr val="tx1"/>
                </a:solidFill>
              </a:rPr>
              <a:t>Утёвка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/>
              <a:t>2024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1733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6576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П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риказ Министерства просвещения Российской Федерации от 31.05.2021 № 287 «Об утверждении федерального государственного образовательного стандарта основного общего образования»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 Федеральная  образовательная программа основного общего образования (приказ Министерства просвещения Российской Федерации от 18.05.2023 № 370 «Об утверждении федеральной образовательной программы основного общего образования»)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effectLst/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effectLst/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 обновлены кодификаторы проверяемых требований к результатам освоения основной образовательной программы основного общего образования и элементов содержания для проведения основного государственного экзамена, а также спецификации КИМ ОГЭ 2024 г. по русскому языку. При этом сохранена и проиллюстрирована преемственность с кодификаторами прошлых лет.</a:t>
            </a:r>
            <a:endParaRPr lang="ru-RU" sz="2000" dirty="0">
              <a:ea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В связи с изменениями ФИПИ в 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Методических рекомендациях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по оцениванию творческих работ по русскому языку в 9-х классах 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скорректированы критерии оценивания развернутых ответов и шкала перевода баллов для изложения, сочинения и контрольной работы, в которой предусмотрено написание изложения и сочинения. </a:t>
            </a:r>
            <a:endParaRPr lang="ru-RU" sz="2000" dirty="0">
              <a:ea typeface="Calibri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Обоснование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5076056" y="3579815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2868077" y="3630172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171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110807"/>
              </p:ext>
            </p:extLst>
          </p:nvPr>
        </p:nvGraphicFramePr>
        <p:xfrm>
          <a:off x="539552" y="2276872"/>
          <a:ext cx="7776864" cy="2520280"/>
        </p:xfrm>
        <a:graphic>
          <a:graphicData uri="http://schemas.openxmlformats.org/drawingml/2006/table">
            <a:tbl>
              <a:tblPr firstRow="1" firstCol="1" bandRow="1"/>
              <a:tblGrid>
                <a:gridCol w="1326340"/>
                <a:gridCol w="1240880"/>
                <a:gridCol w="1939943"/>
                <a:gridCol w="1440856"/>
                <a:gridCol w="1828845"/>
              </a:tblGrid>
              <a:tr h="646879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1оценка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оценка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651583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Содержание работы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Грамотность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21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соответствие работы  теме и основной мысли-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1б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полнота раскрытия или сжатия темы-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б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последовательность изложения-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б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правильность фактического материала-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б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Орфографические, пунктуационные, грамматические ошибки-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 б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БЫЛО: 2 оценки за работу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5740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93610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Стало: 1 оценка за работу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988840"/>
            <a:ext cx="7056784" cy="364996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529282"/>
              </p:ext>
            </p:extLst>
          </p:nvPr>
        </p:nvGraphicFramePr>
        <p:xfrm>
          <a:off x="1403648" y="2132856"/>
          <a:ext cx="6096000" cy="3012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656184"/>
                <a:gridCol w="1475656"/>
                <a:gridCol w="1524000"/>
              </a:tblGrid>
              <a:tr h="1072128">
                <a:tc>
                  <a:txBody>
                    <a:bodyPr/>
                    <a:lstStyle/>
                    <a:p>
                      <a:r>
                        <a:rPr lang="ru-RU" dirty="0" smtClean="0"/>
                        <a:t>ВИД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Грамотность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Общий макс. балл</a:t>
                      </a:r>
                      <a:endParaRPr lang="ru-RU" dirty="0"/>
                    </a:p>
                  </a:txBody>
                  <a:tcPr/>
                </a:tc>
              </a:tr>
              <a:tr h="517356">
                <a:tc>
                  <a:txBody>
                    <a:bodyPr/>
                    <a:lstStyle/>
                    <a:p>
                      <a:r>
                        <a:rPr lang="ru-RU" dirty="0" smtClean="0"/>
                        <a:t>Изложение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7356">
                <a:tc>
                  <a:txBody>
                    <a:bodyPr/>
                    <a:lstStyle/>
                    <a:p>
                      <a:r>
                        <a:rPr lang="ru-RU" dirty="0" smtClean="0"/>
                        <a:t>Сочинение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05373">
                <a:tc>
                  <a:txBody>
                    <a:bodyPr/>
                    <a:lstStyle/>
                    <a:p>
                      <a:r>
                        <a:rPr lang="ru-RU" dirty="0" smtClean="0"/>
                        <a:t>Изложение + Сочинение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6+7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18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Как оценивать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4038600" cy="4270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556792"/>
            <a:ext cx="4258816" cy="4257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1209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8035" y="2674938"/>
            <a:ext cx="3815867" cy="345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</a:rPr>
              <a:t>Изложение+сочинение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452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2207862"/>
              </p:ext>
            </p:extLst>
          </p:nvPr>
        </p:nvGraphicFramePr>
        <p:xfrm>
          <a:off x="457200" y="2348880"/>
          <a:ext cx="8229600" cy="2736304"/>
        </p:xfrm>
        <a:graphic>
          <a:graphicData uri="http://schemas.openxmlformats.org/drawingml/2006/table">
            <a:tbl>
              <a:tblPr/>
              <a:tblGrid>
                <a:gridCol w="956758"/>
                <a:gridCol w="3636421"/>
                <a:gridCol w="3636421"/>
              </a:tblGrid>
              <a:tr h="522478">
                <a:tc gridSpan="3">
                  <a:txBody>
                    <a:bodyPr/>
                    <a:lstStyle/>
                    <a:p>
                      <a:pPr indent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Распределение часов контроля в учебном году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86" marR="56386" marT="56386" marB="5638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1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учебный период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86" marR="56386" marT="56386" marB="5638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часов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86" marR="56386" marT="56386" marB="5638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вид работы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86" marR="56386" marT="56386" marB="5638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8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 четверть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86" marR="56386" marT="56386" marB="5638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час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86" marR="56386" marT="56386" marB="5638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сжатое изложение (входной контроль)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86" marR="56386" marT="56386" marB="5638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час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86" marR="56386" marT="56386" marB="5638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сжатое изложение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86" marR="56386" marT="56386" marB="5638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 четверть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86" marR="56386" marT="56386" marB="5638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часа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86" marR="56386" marT="56386" marB="5638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сочинение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86" marR="56386" marT="56386" marB="5638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III четверть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86" marR="56386" marT="56386" marB="5638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часа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86" marR="56386" marT="56386" marB="5638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сжатое изложение + сочинение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86" marR="56386" marT="56386" marB="5638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IV четверть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86" marR="56386" marT="56386" marB="5638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часа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86" marR="56386" marT="56386" marB="5638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сжатое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изложение+тест+сочинение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(в формате ОГЭ)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86" marR="56386" marT="56386" marB="5638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Контроль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57200" y="25558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02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5644687"/>
              </p:ext>
            </p:extLst>
          </p:nvPr>
        </p:nvGraphicFramePr>
        <p:xfrm>
          <a:off x="871538" y="2674938"/>
          <a:ext cx="7408860" cy="3173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1772"/>
                <a:gridCol w="740886"/>
                <a:gridCol w="740886"/>
                <a:gridCol w="740886"/>
                <a:gridCol w="740886"/>
                <a:gridCol w="740886"/>
                <a:gridCol w="740886"/>
                <a:gridCol w="1481772"/>
              </a:tblGrid>
              <a:tr h="1690166">
                <a:tc>
                  <a:txBody>
                    <a:bodyPr/>
                    <a:lstStyle/>
                    <a:p>
                      <a:r>
                        <a:rPr lang="ru-RU" dirty="0" smtClean="0"/>
                        <a:t>ФИ ученика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изложение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сочинение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err="1" smtClean="0"/>
                        <a:t>изложение+сочинение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Оценка за четверть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Г***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5/4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4/4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18б.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И***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4/3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4/3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16б.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П***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4/4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4/3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16б.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Ш***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3/2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4/3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14б.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Сопоставили результаты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3173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296144"/>
          </a:xfrm>
        </p:spPr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03648" y="2708920"/>
            <a:ext cx="6400800" cy="3456384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ru-RU" sz="7400" dirty="0" smtClean="0">
                <a:solidFill>
                  <a:schemeClr val="tx1"/>
                </a:solidFill>
              </a:rPr>
              <a:t>      Рекомендуемая  система оценивания творческих работ  достаточно эффективна: </a:t>
            </a:r>
          </a:p>
          <a:p>
            <a:pPr marL="342900" indent="-342900" algn="l">
              <a:buFontTx/>
              <a:buChar char="-"/>
            </a:pPr>
            <a:r>
              <a:rPr lang="ru-RU" sz="7400" dirty="0" smtClean="0">
                <a:solidFill>
                  <a:srgbClr val="C00000"/>
                </a:solidFill>
              </a:rPr>
              <a:t>- отражает уровень подготовки учащегося к  написанию изложения  и  сочинения в формате ОГЭ;</a:t>
            </a:r>
          </a:p>
          <a:p>
            <a:pPr marL="342900" indent="-342900" algn="l">
              <a:buFontTx/>
              <a:buChar char="-"/>
            </a:pPr>
            <a:r>
              <a:rPr lang="ru-RU" sz="7400" dirty="0" smtClean="0">
                <a:solidFill>
                  <a:srgbClr val="C00000"/>
                </a:solidFill>
              </a:rPr>
              <a:t>- позволяет перейти к единообразной процедуре оценивания творческих работ обучающихся и минимизировать разрыв между годовыми и итоговыми отметками.</a:t>
            </a:r>
          </a:p>
          <a:p>
            <a:pPr marL="342900" indent="-342900" algn="l">
              <a:buFontTx/>
              <a:buChar char="-"/>
            </a:pPr>
            <a:endParaRPr lang="ru-RU" sz="7400" dirty="0" smtClean="0">
              <a:solidFill>
                <a:srgbClr val="C00000"/>
              </a:solidFill>
            </a:endParaRPr>
          </a:p>
          <a:p>
            <a:pPr algn="l"/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6087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136</TotalTime>
  <Words>375</Words>
  <Application>Microsoft Office PowerPoint</Application>
  <PresentationFormat>Экран (4:3)</PresentationFormat>
  <Paragraphs>116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Юго-Восточное управление МОиН Самарской области ОМО учителей русского языка  литературы  Результативность апробации рекомендованной системы оценивания  творческих работ  в 9 классе</vt:lpstr>
      <vt:lpstr>Обоснование</vt:lpstr>
      <vt:lpstr>БЫЛО: 2 оценки за работу</vt:lpstr>
      <vt:lpstr>Стало: 1 оценка за работу</vt:lpstr>
      <vt:lpstr>Как оценивать  </vt:lpstr>
      <vt:lpstr>Изложение+сочинение</vt:lpstr>
      <vt:lpstr>Контроль</vt:lpstr>
      <vt:lpstr>Сопоставили результаты</vt:lpstr>
      <vt:lpstr>Выводы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Эффективность новой системы оценивания  творческих работ  в 9 классе</dc:title>
  <dc:creator>Дом</dc:creator>
  <cp:lastModifiedBy>Дом</cp:lastModifiedBy>
  <cp:revision>15</cp:revision>
  <dcterms:created xsi:type="dcterms:W3CDTF">2024-03-27T19:43:14Z</dcterms:created>
  <dcterms:modified xsi:type="dcterms:W3CDTF">2024-04-15T11:41:54Z</dcterms:modified>
</cp:coreProperties>
</file>