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5D09"/>
    <a:srgbClr val="E95E33"/>
    <a:srgbClr val="F28308"/>
    <a:srgbClr val="E56709"/>
    <a:srgbClr val="E14F0D"/>
    <a:srgbClr val="E3390B"/>
    <a:srgbClr val="2D828B"/>
    <a:srgbClr val="3292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84" d="100"/>
          <a:sy n="84" d="100"/>
        </p:scale>
        <p:origin x="1454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928802"/>
            <a:ext cx="9144000" cy="2357454"/>
          </a:xfrm>
          <a:prstGeom prst="rect">
            <a:avLst/>
          </a:prstGeom>
          <a:solidFill>
            <a:srgbClr val="E55D09"/>
          </a:solidFill>
          <a:ln cmpd="tri">
            <a:noFill/>
            <a:prstDash val="solid"/>
          </a:ln>
          <a:effectLst>
            <a:innerShdw blurRad="63500" dist="38100" dir="16200000">
              <a:prstClr val="black">
                <a:alpha val="2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" name="Овал 8"/>
          <p:cNvSpPr/>
          <p:nvPr userDrawn="1"/>
        </p:nvSpPr>
        <p:spPr>
          <a:xfrm>
            <a:off x="285720" y="2214554"/>
            <a:ext cx="2714644" cy="18097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isometricOffAxis1Top"/>
              <a:lightRig rig="threePt" dir="t"/>
            </a:scene3d>
          </a:bodyPr>
          <a:lstStyle/>
          <a:p>
            <a:pPr algn="ctr"/>
            <a:endParaRPr lang="ru-RU">
              <a:effectLst>
                <a:glow rad="63500">
                  <a:schemeClr val="accent4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14678" y="2101851"/>
            <a:ext cx="5643602" cy="1470025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>
              <a:defRPr b="1" u="none" cap="all" spc="0">
                <a:ln w="0"/>
                <a:solidFill>
                  <a:schemeClr val="bg2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4678" y="3571876"/>
            <a:ext cx="5643602" cy="714380"/>
          </a:xfrm>
        </p:spPr>
        <p:txBody>
          <a:bodyPr/>
          <a:lstStyle>
            <a:lvl1pPr marL="0" indent="0" algn="ctr">
              <a:buNone/>
              <a:defRPr b="0">
                <a:solidFill>
                  <a:srgbClr val="2D828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3" descr="C:\Users\juliaar\AppData\Local\Microsoft\Windows\Temporary Internet Files\Content.IE5\ZJX436N3\MCj02382670000[1].wmf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357431"/>
            <a:ext cx="2298278" cy="1357322"/>
          </a:xfrm>
          <a:prstGeom prst="rect">
            <a:avLst/>
          </a:prstGeom>
          <a:noFill/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0" y="4286256"/>
            <a:ext cx="9144000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0" y="1927214"/>
            <a:ext cx="9144000" cy="1588"/>
          </a:xfrm>
          <a:prstGeom prst="line">
            <a:avLst/>
          </a:prstGeom>
          <a:ln>
            <a:solidFill>
              <a:srgbClr val="2D82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2A0A-D852-4BD0-B33F-8DE942E71BB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1500174"/>
          </a:xfrm>
          <a:prstGeom prst="rect">
            <a:avLst/>
          </a:prstGeom>
          <a:solidFill>
            <a:srgbClr val="E55D09"/>
          </a:solidFill>
          <a:ln>
            <a:noFill/>
          </a:ln>
          <a:effectLst>
            <a:innerShdw blurRad="63500" dist="381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07125" y="285728"/>
            <a:ext cx="1535917" cy="10239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isometricOffAxis1Top"/>
              <a:lightRig rig="threePt" dir="t"/>
            </a:scene3d>
          </a:bodyPr>
          <a:lstStyle/>
          <a:p>
            <a:pPr algn="ctr"/>
            <a:endParaRPr lang="ru-RU">
              <a:effectLst>
                <a:glow rad="63500">
                  <a:schemeClr val="accent4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14290"/>
            <a:ext cx="697232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C2A0A-D852-4BD0-B33F-8DE942E71BB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1C676-BFAD-485F-97E6-0D63B5BAD9E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050" name="Picture 2" descr="C:\Users\juliaar\AppData\Local\Microsoft\Windows\Temporary Internet Files\Content.IE5\ZJX436N3\MCj02382670000[1].wmf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5720" y="428604"/>
            <a:ext cx="1209620" cy="71438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lang="ru-RU" sz="4400" b="1" kern="1200" cap="all" spc="0" smtClean="0">
          <a:ln w="0"/>
          <a:solidFill>
            <a:schemeClr val="bg2"/>
          </a:soli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5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400" dirty="0" err="1" smtClean="0"/>
              <a:t>АНализ</a:t>
            </a:r>
            <a:r>
              <a:rPr lang="ru-RU" sz="2400" dirty="0" smtClean="0"/>
              <a:t> ВПР по литературе в 10 классе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</a:t>
            </a:r>
          </a:p>
          <a:p>
            <a:pPr algn="r"/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Алякина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О.Н.,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учитель русского языка и литературы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№3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г.Нефтегорска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14290"/>
            <a:ext cx="6972320" cy="138591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effectLst/>
              </a:rPr>
              <a:t>Распределение заданий проверочной работы по уровню сложности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6378034"/>
              </p:ext>
            </p:extLst>
          </p:nvPr>
        </p:nvGraphicFramePr>
        <p:xfrm>
          <a:off x="611560" y="1844823"/>
          <a:ext cx="8208911" cy="4520057"/>
        </p:xfrm>
        <a:graphic>
          <a:graphicData uri="http://schemas.openxmlformats.org/drawingml/2006/table">
            <a:tbl>
              <a:tblPr firstRow="1" firstCol="1" bandRow="1"/>
              <a:tblGrid>
                <a:gridCol w="2052008">
                  <a:extLst>
                    <a:ext uri="{9D8B030D-6E8A-4147-A177-3AD203B41FA5}">
                      <a16:colId xmlns:a16="http://schemas.microsoft.com/office/drawing/2014/main" val="2874457634"/>
                    </a:ext>
                  </a:extLst>
                </a:gridCol>
                <a:gridCol w="2052008">
                  <a:extLst>
                    <a:ext uri="{9D8B030D-6E8A-4147-A177-3AD203B41FA5}">
                      <a16:colId xmlns:a16="http://schemas.microsoft.com/office/drawing/2014/main" val="532683554"/>
                    </a:ext>
                  </a:extLst>
                </a:gridCol>
                <a:gridCol w="2052008">
                  <a:extLst>
                    <a:ext uri="{9D8B030D-6E8A-4147-A177-3AD203B41FA5}">
                      <a16:colId xmlns:a16="http://schemas.microsoft.com/office/drawing/2014/main" val="90480190"/>
                    </a:ext>
                  </a:extLst>
                </a:gridCol>
                <a:gridCol w="2052887">
                  <a:extLst>
                    <a:ext uri="{9D8B030D-6E8A-4147-A177-3AD203B41FA5}">
                      <a16:colId xmlns:a16="http://schemas.microsoft.com/office/drawing/2014/main" val="716816850"/>
                    </a:ext>
                  </a:extLst>
                </a:gridCol>
              </a:tblGrid>
              <a:tr h="1944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сложности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заданий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заданий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Максимальный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первичный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 максимального первичного балла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 выполнение заданий данного уровня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сложности от максимального первичного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балла за всю работу, равного 29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5684798"/>
                  </a:ext>
                </a:extLst>
              </a:tr>
              <a:tr h="2976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Базовый 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2476869"/>
                  </a:ext>
                </a:extLst>
              </a:tr>
              <a:tr h="2976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Повышенный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9804127"/>
                  </a:ext>
                </a:extLst>
              </a:tr>
              <a:tr h="2976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485125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effectLst/>
              </a:rPr>
              <a:t>Рекомендации</a:t>
            </a:r>
            <a:br>
              <a:rPr lang="ru-RU" sz="2400" dirty="0">
                <a:effectLst/>
              </a:rPr>
            </a:br>
            <a:r>
              <a:rPr lang="ru-RU" sz="2400" dirty="0">
                <a:effectLst/>
              </a:rPr>
              <a:t>по переводу первичных баллов в отметки по пятибалльной шкале 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3061058"/>
              </p:ext>
            </p:extLst>
          </p:nvPr>
        </p:nvGraphicFramePr>
        <p:xfrm>
          <a:off x="827586" y="2780928"/>
          <a:ext cx="7488829" cy="2457115"/>
        </p:xfrm>
        <a:graphic>
          <a:graphicData uri="http://schemas.openxmlformats.org/drawingml/2006/table">
            <a:tbl>
              <a:tblPr firstRow="1" firstCol="1" bandRow="1"/>
              <a:tblGrid>
                <a:gridCol w="1677485">
                  <a:extLst>
                    <a:ext uri="{9D8B030D-6E8A-4147-A177-3AD203B41FA5}">
                      <a16:colId xmlns:a16="http://schemas.microsoft.com/office/drawing/2014/main" val="2750145000"/>
                    </a:ext>
                  </a:extLst>
                </a:gridCol>
                <a:gridCol w="1452836">
                  <a:extLst>
                    <a:ext uri="{9D8B030D-6E8A-4147-A177-3AD203B41FA5}">
                      <a16:colId xmlns:a16="http://schemas.microsoft.com/office/drawing/2014/main" val="3719418877"/>
                    </a:ext>
                  </a:extLst>
                </a:gridCol>
                <a:gridCol w="1452836">
                  <a:extLst>
                    <a:ext uri="{9D8B030D-6E8A-4147-A177-3AD203B41FA5}">
                      <a16:colId xmlns:a16="http://schemas.microsoft.com/office/drawing/2014/main" val="1996640017"/>
                    </a:ext>
                  </a:extLst>
                </a:gridCol>
                <a:gridCol w="1452836">
                  <a:extLst>
                    <a:ext uri="{9D8B030D-6E8A-4147-A177-3AD203B41FA5}">
                      <a16:colId xmlns:a16="http://schemas.microsoft.com/office/drawing/2014/main" val="1149016625"/>
                    </a:ext>
                  </a:extLst>
                </a:gridCol>
                <a:gridCol w="1452836">
                  <a:extLst>
                    <a:ext uri="{9D8B030D-6E8A-4147-A177-3AD203B41FA5}">
                      <a16:colId xmlns:a16="http://schemas.microsoft.com/office/drawing/2014/main" val="3957998896"/>
                    </a:ext>
                  </a:extLst>
                </a:gridCol>
              </a:tblGrid>
              <a:tr h="12961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Отметка по пятибалльной шкале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8752688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Первичные баллы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0-16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17-20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21-24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25-29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8324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427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effectLst/>
              </a:rPr>
              <a:t>Анализ результатов ВПР по литературе в 10 классах</a:t>
            </a:r>
            <a:br>
              <a:rPr lang="ru-RU" sz="2400" dirty="0">
                <a:effectLst/>
              </a:rPr>
            </a:b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7665840"/>
              </p:ext>
            </p:extLst>
          </p:nvPr>
        </p:nvGraphicFramePr>
        <p:xfrm>
          <a:off x="683569" y="1988840"/>
          <a:ext cx="7848872" cy="404716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016121">
                  <a:extLst>
                    <a:ext uri="{9D8B030D-6E8A-4147-A177-3AD203B41FA5}">
                      <a16:colId xmlns:a16="http://schemas.microsoft.com/office/drawing/2014/main" val="553476882"/>
                    </a:ext>
                  </a:extLst>
                </a:gridCol>
                <a:gridCol w="907108">
                  <a:extLst>
                    <a:ext uri="{9D8B030D-6E8A-4147-A177-3AD203B41FA5}">
                      <a16:colId xmlns:a16="http://schemas.microsoft.com/office/drawing/2014/main" val="157643334"/>
                    </a:ext>
                  </a:extLst>
                </a:gridCol>
                <a:gridCol w="448780">
                  <a:extLst>
                    <a:ext uri="{9D8B030D-6E8A-4147-A177-3AD203B41FA5}">
                      <a16:colId xmlns:a16="http://schemas.microsoft.com/office/drawing/2014/main" val="4104744061"/>
                    </a:ext>
                  </a:extLst>
                </a:gridCol>
                <a:gridCol w="448780">
                  <a:extLst>
                    <a:ext uri="{9D8B030D-6E8A-4147-A177-3AD203B41FA5}">
                      <a16:colId xmlns:a16="http://schemas.microsoft.com/office/drawing/2014/main" val="3070329860"/>
                    </a:ext>
                  </a:extLst>
                </a:gridCol>
                <a:gridCol w="563362">
                  <a:extLst>
                    <a:ext uri="{9D8B030D-6E8A-4147-A177-3AD203B41FA5}">
                      <a16:colId xmlns:a16="http://schemas.microsoft.com/office/drawing/2014/main" val="1901483515"/>
                    </a:ext>
                  </a:extLst>
                </a:gridCol>
                <a:gridCol w="564157">
                  <a:extLst>
                    <a:ext uri="{9D8B030D-6E8A-4147-A177-3AD203B41FA5}">
                      <a16:colId xmlns:a16="http://schemas.microsoft.com/office/drawing/2014/main" val="2425099724"/>
                    </a:ext>
                  </a:extLst>
                </a:gridCol>
                <a:gridCol w="677148">
                  <a:extLst>
                    <a:ext uri="{9D8B030D-6E8A-4147-A177-3AD203B41FA5}">
                      <a16:colId xmlns:a16="http://schemas.microsoft.com/office/drawing/2014/main" val="3436120378"/>
                    </a:ext>
                  </a:extLst>
                </a:gridCol>
                <a:gridCol w="907108">
                  <a:extLst>
                    <a:ext uri="{9D8B030D-6E8A-4147-A177-3AD203B41FA5}">
                      <a16:colId xmlns:a16="http://schemas.microsoft.com/office/drawing/2014/main" val="1763492613"/>
                    </a:ext>
                  </a:extLst>
                </a:gridCol>
                <a:gridCol w="676353">
                  <a:extLst>
                    <a:ext uri="{9D8B030D-6E8A-4147-A177-3AD203B41FA5}">
                      <a16:colId xmlns:a16="http://schemas.microsoft.com/office/drawing/2014/main" val="264539509"/>
                    </a:ext>
                  </a:extLst>
                </a:gridCol>
                <a:gridCol w="564157">
                  <a:extLst>
                    <a:ext uri="{9D8B030D-6E8A-4147-A177-3AD203B41FA5}">
                      <a16:colId xmlns:a16="http://schemas.microsoft.com/office/drawing/2014/main" val="2404726507"/>
                    </a:ext>
                  </a:extLst>
                </a:gridCol>
                <a:gridCol w="1075798">
                  <a:extLst>
                    <a:ext uri="{9D8B030D-6E8A-4147-A177-3AD203B41FA5}">
                      <a16:colId xmlns:a16="http://schemas.microsoft.com/office/drawing/2014/main" val="2527228803"/>
                    </a:ext>
                  </a:extLst>
                </a:gridCol>
              </a:tblGrid>
              <a:tr h="1331821">
                <a:tc>
                  <a:txBody>
                    <a:bodyPr/>
                    <a:lstStyle/>
                    <a:p>
                      <a:pPr marL="5715" marR="1270" algn="ctr">
                        <a:lnSpc>
                          <a:spcPct val="107000"/>
                        </a:lnSpc>
                        <a:spcBef>
                          <a:spcPts val="136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</a:t>
                      </a:r>
                      <a:r>
                        <a:rPr lang="en-US" sz="14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2540"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en-US" sz="1400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Кол-</a:t>
                      </a:r>
                      <a:r>
                        <a:rPr lang="en-US" sz="1400" spc="-25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en-US" sz="1400" spc="-2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33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en-US" sz="1400" spc="-2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27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en-US" sz="1400" spc="-2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257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en-US" sz="1400" spc="-2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250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7000"/>
                        </a:lnSpc>
                        <a:spcBef>
                          <a:spcPts val="675"/>
                        </a:spcBef>
                        <a:spcAft>
                          <a:spcPts val="0"/>
                        </a:spcAft>
                      </a:pPr>
                      <a:r>
                        <a:rPr lang="en-US" sz="1400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"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обученно</a:t>
                      </a:r>
                      <a:r>
                        <a:rPr lang="en-US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"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986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r>
                        <a:rPr lang="en-US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05">
                        <a:lnSpc>
                          <a:spcPts val="1295"/>
                        </a:lnSpc>
                        <a:spcAft>
                          <a:spcPts val="0"/>
                        </a:spcAft>
                      </a:pPr>
                      <a:r>
                        <a:rPr lang="en-US" sz="1400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</a:t>
                      </a:r>
                      <a:r>
                        <a:rPr lang="en-US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05">
                        <a:lnSpc>
                          <a:spcPts val="1295"/>
                        </a:lnSpc>
                        <a:spcAft>
                          <a:spcPts val="0"/>
                        </a:spcAft>
                      </a:pPr>
                      <a:r>
                        <a:rPr lang="en-US" sz="1400" spc="-1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986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Успева-емость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986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18986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986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Ср.отметка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3172321"/>
                  </a:ext>
                </a:extLst>
              </a:tr>
              <a:tr h="755983">
                <a:tc>
                  <a:txBody>
                    <a:bodyPr/>
                    <a:lstStyle/>
                    <a:p>
                      <a:pPr marL="5715" marR="3175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м.р. Алексеевский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254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080" marR="254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080" marR="254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540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540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23,64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7869228"/>
                  </a:ext>
                </a:extLst>
              </a:tr>
              <a:tr h="290408">
                <a:tc>
                  <a:txBody>
                    <a:bodyPr/>
                    <a:lstStyle/>
                    <a:p>
                      <a:pPr marL="5715" marR="3175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м.р.Борский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254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</a:p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endParaRPr lang="ru-RU" sz="1400" spc="-2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3019171"/>
                  </a:ext>
                </a:extLst>
              </a:tr>
              <a:tr h="719106">
                <a:tc>
                  <a:txBody>
                    <a:bodyPr/>
                    <a:lstStyle/>
                    <a:p>
                      <a:pPr marL="5715" marR="3175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м.р.</a:t>
                      </a:r>
                      <a:r>
                        <a:rPr lang="ru-RU" sz="1400" spc="-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Нефтегорский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254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123767"/>
                  </a:ext>
                </a:extLst>
              </a:tr>
              <a:tr h="719106">
                <a:tc>
                  <a:txBody>
                    <a:bodyPr/>
                    <a:lstStyle/>
                    <a:p>
                      <a:pPr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en-US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Юго-Восточное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en-US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2540" algn="ctr">
                        <a:lnSpc>
                          <a:spcPts val="1320"/>
                        </a:lnSpc>
                        <a:spcBef>
                          <a:spcPts val="1335"/>
                        </a:spcBef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20"/>
                        </a:lnSpc>
                        <a:spcBef>
                          <a:spcPts val="1335"/>
                        </a:spcBef>
                        <a:spcAft>
                          <a:spcPts val="0"/>
                        </a:spcAft>
                      </a:pPr>
                      <a:r>
                        <a:rPr lang="ru-RU" sz="14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marR="635" algn="ctr">
                        <a:lnSpc>
                          <a:spcPts val="1320"/>
                        </a:lnSpc>
                        <a:spcBef>
                          <a:spcPts val="133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20"/>
                        </a:lnSpc>
                        <a:spcBef>
                          <a:spcPts val="133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marR="635" algn="ctr">
                        <a:lnSpc>
                          <a:spcPts val="1320"/>
                        </a:lnSpc>
                        <a:spcBef>
                          <a:spcPts val="133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320"/>
                        </a:lnSpc>
                        <a:spcBef>
                          <a:spcPts val="133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133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1335"/>
                        </a:spcBef>
                        <a:spcAft>
                          <a:spcPts val="0"/>
                        </a:spcAft>
                      </a:pPr>
                      <a:r>
                        <a:rPr lang="ru-RU" sz="14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1335"/>
                        </a:spcBef>
                        <a:spcAft>
                          <a:spcPts val="0"/>
                        </a:spcAft>
                      </a:pPr>
                      <a:r>
                        <a:rPr lang="ru-RU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05" marR="1270" algn="ctr">
                        <a:lnSpc>
                          <a:spcPts val="1320"/>
                        </a:lnSpc>
                        <a:spcBef>
                          <a:spcPts val="1335"/>
                        </a:spcBef>
                        <a:spcAft>
                          <a:spcPts val="0"/>
                        </a:spcAft>
                      </a:pPr>
                      <a:r>
                        <a:rPr lang="ru-RU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1893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2629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effectLst/>
              </a:rPr>
              <a:t>Статистика по школам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0467197"/>
              </p:ext>
            </p:extLst>
          </p:nvPr>
        </p:nvGraphicFramePr>
        <p:xfrm>
          <a:off x="539554" y="1988840"/>
          <a:ext cx="7992883" cy="4248471"/>
        </p:xfrm>
        <a:graphic>
          <a:graphicData uri="http://schemas.openxmlformats.org/drawingml/2006/table">
            <a:tbl>
              <a:tblPr firstRow="1" firstCol="1" bandRow="1"/>
              <a:tblGrid>
                <a:gridCol w="1099371">
                  <a:extLst>
                    <a:ext uri="{9D8B030D-6E8A-4147-A177-3AD203B41FA5}">
                      <a16:colId xmlns:a16="http://schemas.microsoft.com/office/drawing/2014/main" val="3014153322"/>
                    </a:ext>
                  </a:extLst>
                </a:gridCol>
                <a:gridCol w="405944">
                  <a:extLst>
                    <a:ext uri="{9D8B030D-6E8A-4147-A177-3AD203B41FA5}">
                      <a16:colId xmlns:a16="http://schemas.microsoft.com/office/drawing/2014/main" val="1066192018"/>
                    </a:ext>
                  </a:extLst>
                </a:gridCol>
                <a:gridCol w="690409">
                  <a:extLst>
                    <a:ext uri="{9D8B030D-6E8A-4147-A177-3AD203B41FA5}">
                      <a16:colId xmlns:a16="http://schemas.microsoft.com/office/drawing/2014/main" val="3467242135"/>
                    </a:ext>
                  </a:extLst>
                </a:gridCol>
                <a:gridCol w="930352">
                  <a:extLst>
                    <a:ext uri="{9D8B030D-6E8A-4147-A177-3AD203B41FA5}">
                      <a16:colId xmlns:a16="http://schemas.microsoft.com/office/drawing/2014/main" val="336830768"/>
                    </a:ext>
                  </a:extLst>
                </a:gridCol>
                <a:gridCol w="511582">
                  <a:extLst>
                    <a:ext uri="{9D8B030D-6E8A-4147-A177-3AD203B41FA5}">
                      <a16:colId xmlns:a16="http://schemas.microsoft.com/office/drawing/2014/main" val="2035887649"/>
                    </a:ext>
                  </a:extLst>
                </a:gridCol>
                <a:gridCol w="826980">
                  <a:extLst>
                    <a:ext uri="{9D8B030D-6E8A-4147-A177-3AD203B41FA5}">
                      <a16:colId xmlns:a16="http://schemas.microsoft.com/office/drawing/2014/main" val="4090498187"/>
                    </a:ext>
                  </a:extLst>
                </a:gridCol>
                <a:gridCol w="826980">
                  <a:extLst>
                    <a:ext uri="{9D8B030D-6E8A-4147-A177-3AD203B41FA5}">
                      <a16:colId xmlns:a16="http://schemas.microsoft.com/office/drawing/2014/main" val="3099958809"/>
                    </a:ext>
                  </a:extLst>
                </a:gridCol>
                <a:gridCol w="540253">
                  <a:extLst>
                    <a:ext uri="{9D8B030D-6E8A-4147-A177-3AD203B41FA5}">
                      <a16:colId xmlns:a16="http://schemas.microsoft.com/office/drawing/2014/main" val="3710163579"/>
                    </a:ext>
                  </a:extLst>
                </a:gridCol>
                <a:gridCol w="540253">
                  <a:extLst>
                    <a:ext uri="{9D8B030D-6E8A-4147-A177-3AD203B41FA5}">
                      <a16:colId xmlns:a16="http://schemas.microsoft.com/office/drawing/2014/main" val="2119589379"/>
                    </a:ext>
                  </a:extLst>
                </a:gridCol>
                <a:gridCol w="540253">
                  <a:extLst>
                    <a:ext uri="{9D8B030D-6E8A-4147-A177-3AD203B41FA5}">
                      <a16:colId xmlns:a16="http://schemas.microsoft.com/office/drawing/2014/main" val="676588567"/>
                    </a:ext>
                  </a:extLst>
                </a:gridCol>
                <a:gridCol w="540253">
                  <a:extLst>
                    <a:ext uri="{9D8B030D-6E8A-4147-A177-3AD203B41FA5}">
                      <a16:colId xmlns:a16="http://schemas.microsoft.com/office/drawing/2014/main" val="1103971565"/>
                    </a:ext>
                  </a:extLst>
                </a:gridCol>
                <a:gridCol w="540253">
                  <a:extLst>
                    <a:ext uri="{9D8B030D-6E8A-4147-A177-3AD203B41FA5}">
                      <a16:colId xmlns:a16="http://schemas.microsoft.com/office/drawing/2014/main" val="262607928"/>
                    </a:ext>
                  </a:extLst>
                </a:gridCol>
              </a:tblGrid>
              <a:tr h="61506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ср.балл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ср.отметка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"2"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"3"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"4"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"5"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896549"/>
                  </a:ext>
                </a:extLst>
              </a:tr>
              <a:tr h="5645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442814"/>
                  </a:ext>
                </a:extLst>
              </a:tr>
              <a:tr h="7082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СОШ с.Алексеевка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36,36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54,54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2573370"/>
                  </a:ext>
                </a:extLst>
              </a:tr>
              <a:tr h="4721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СОШ с.С-Ивановка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180182"/>
                  </a:ext>
                </a:extLst>
              </a:tr>
              <a:tr h="7082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СОШ с.Петровка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16,67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33,33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340722"/>
                  </a:ext>
                </a:extLst>
              </a:tr>
              <a:tr h="7082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СОШ с.Богдановка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20,67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33,33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0556514"/>
                  </a:ext>
                </a:extLst>
              </a:tr>
              <a:tr h="4721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СОШ с.Утевка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28,57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71,43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5384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2122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effectLst/>
              </a:rPr>
              <a:t>Уровень качества образования</a:t>
            </a:r>
            <a:br>
              <a:rPr lang="ru-RU" sz="2800" dirty="0">
                <a:effectLst/>
              </a:rPr>
            </a:b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4356625"/>
              </p:ext>
            </p:extLst>
          </p:nvPr>
        </p:nvGraphicFramePr>
        <p:xfrm>
          <a:off x="539552" y="2132856"/>
          <a:ext cx="7920881" cy="4248474"/>
        </p:xfrm>
        <a:graphic>
          <a:graphicData uri="http://schemas.openxmlformats.org/drawingml/2006/table">
            <a:tbl>
              <a:tblPr firstRow="1" firstCol="1" bandRow="1"/>
              <a:tblGrid>
                <a:gridCol w="3331696">
                  <a:extLst>
                    <a:ext uri="{9D8B030D-6E8A-4147-A177-3AD203B41FA5}">
                      <a16:colId xmlns:a16="http://schemas.microsoft.com/office/drawing/2014/main" val="2073445517"/>
                    </a:ext>
                  </a:extLst>
                </a:gridCol>
                <a:gridCol w="1607511">
                  <a:extLst>
                    <a:ext uri="{9D8B030D-6E8A-4147-A177-3AD203B41FA5}">
                      <a16:colId xmlns:a16="http://schemas.microsoft.com/office/drawing/2014/main" val="3070735664"/>
                    </a:ext>
                  </a:extLst>
                </a:gridCol>
                <a:gridCol w="2981674">
                  <a:extLst>
                    <a:ext uri="{9D8B030D-6E8A-4147-A177-3AD203B41FA5}">
                      <a16:colId xmlns:a16="http://schemas.microsoft.com/office/drawing/2014/main" val="3395926967"/>
                    </a:ext>
                  </a:extLst>
                </a:gridCol>
              </a:tblGrid>
              <a:tr h="708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 участников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качества обучения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891439"/>
                  </a:ext>
                </a:extLst>
              </a:tr>
              <a:tr h="708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с.Алексеевка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91%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336462"/>
                  </a:ext>
                </a:extLst>
              </a:tr>
              <a:tr h="708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с.С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-Ивановка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75026"/>
                  </a:ext>
                </a:extLst>
              </a:tr>
              <a:tr h="708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с.Петровка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83%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8304450"/>
                  </a:ext>
                </a:extLst>
              </a:tr>
              <a:tr h="708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с.Богдановка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33%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2331738"/>
                  </a:ext>
                </a:extLst>
              </a:tr>
              <a:tr h="708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с.Утевка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71%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7187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667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14290"/>
            <a:ext cx="6972320" cy="1558526"/>
          </a:xfrm>
        </p:spPr>
        <p:txBody>
          <a:bodyPr>
            <a:normAutofit fontScale="90000"/>
          </a:bodyPr>
          <a:lstStyle/>
          <a:p>
            <a:r>
              <a:rPr lang="ru-RU" sz="3100" i="1" dirty="0">
                <a:effectLst/>
              </a:rPr>
              <a:t>Сравнение отметок с отметками </a:t>
            </a:r>
            <a:r>
              <a:rPr lang="ru-RU" sz="3100" i="1" dirty="0" smtClean="0">
                <a:effectLst/>
              </a:rPr>
              <a:t/>
            </a:r>
            <a:br>
              <a:rPr lang="ru-RU" sz="3100" i="1" dirty="0" smtClean="0">
                <a:effectLst/>
              </a:rPr>
            </a:br>
            <a:r>
              <a:rPr lang="ru-RU" sz="3100" i="1" dirty="0" smtClean="0">
                <a:effectLst/>
              </a:rPr>
              <a:t>по </a:t>
            </a:r>
            <a:r>
              <a:rPr lang="ru-RU" sz="3100" i="1" dirty="0">
                <a:effectLst/>
              </a:rPr>
              <a:t>журналу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4234252"/>
              </p:ext>
            </p:extLst>
          </p:nvPr>
        </p:nvGraphicFramePr>
        <p:xfrm>
          <a:off x="323529" y="2132855"/>
          <a:ext cx="8363271" cy="37444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744415">
                  <a:extLst>
                    <a:ext uri="{9D8B030D-6E8A-4147-A177-3AD203B41FA5}">
                      <a16:colId xmlns:a16="http://schemas.microsoft.com/office/drawing/2014/main" val="2536634544"/>
                    </a:ext>
                  </a:extLst>
                </a:gridCol>
                <a:gridCol w="2467989">
                  <a:extLst>
                    <a:ext uri="{9D8B030D-6E8A-4147-A177-3AD203B41FA5}">
                      <a16:colId xmlns:a16="http://schemas.microsoft.com/office/drawing/2014/main" val="4050811537"/>
                    </a:ext>
                  </a:extLst>
                </a:gridCol>
                <a:gridCol w="2150867">
                  <a:extLst>
                    <a:ext uri="{9D8B030D-6E8A-4147-A177-3AD203B41FA5}">
                      <a16:colId xmlns:a16="http://schemas.microsoft.com/office/drawing/2014/main" val="2899680282"/>
                    </a:ext>
                  </a:extLst>
                </a:gridCol>
              </a:tblGrid>
              <a:tr h="947526">
                <a:tc>
                  <a:txBody>
                    <a:bodyPr/>
                    <a:lstStyle/>
                    <a:p>
                      <a:pPr marL="712470">
                        <a:lnSpc>
                          <a:spcPts val="1365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12470">
                        <a:lnSpc>
                          <a:spcPts val="1365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12470">
                        <a:lnSpc>
                          <a:spcPts val="1365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Группы</a:t>
                      </a:r>
                      <a:r>
                        <a:rPr lang="en-US" sz="1600" spc="-15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-1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ts val="1295"/>
                        </a:lnSpc>
                        <a:spcBef>
                          <a:spcPts val="1360"/>
                        </a:spcBef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7940" algn="ctr">
                        <a:lnSpc>
                          <a:spcPts val="1295"/>
                        </a:lnSpc>
                        <a:spcBef>
                          <a:spcPts val="136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Самарская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-2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обл</a:t>
                      </a:r>
                      <a:r>
                        <a:rPr lang="en-US" sz="1600" spc="-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1600" spc="-1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</a:t>
                      </a:r>
                      <a:endParaRPr lang="ru-RU" sz="1600" spc="-1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endParaRPr lang="ru-RU" sz="1600" spc="-1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ru-RU" sz="1600" spc="-1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en-US" sz="1600" spc="-1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Юго-Восточное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1600" spc="-1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en-US" sz="1600" spc="-1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управление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3729033"/>
                  </a:ext>
                </a:extLst>
              </a:tr>
              <a:tr h="932297">
                <a:tc>
                  <a:txBody>
                    <a:bodyPr/>
                    <a:lstStyle/>
                    <a:p>
                      <a:pPr marL="80010" marR="2540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Понизили</a:t>
                      </a:r>
                      <a:r>
                        <a:rPr lang="ru-RU" sz="1600" spc="-1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(Отметка</a:t>
                      </a:r>
                      <a:r>
                        <a:rPr lang="ru-RU" sz="1600" spc="-15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lang="ru-RU" sz="1600" spc="-15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Отметка</a:t>
                      </a:r>
                      <a:r>
                        <a:rPr lang="ru-RU" sz="1600" spc="-15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spc="-25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 marR="77470" algn="ctr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журналу)</a:t>
                      </a:r>
                      <a:r>
                        <a:rPr lang="ru-RU" sz="1600" spc="-4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spc="-6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940" marR="1270" algn="ctr">
                        <a:lnSpc>
                          <a:spcPct val="107000"/>
                        </a:lnSpc>
                        <a:spcBef>
                          <a:spcPts val="640"/>
                        </a:spcBef>
                        <a:spcAft>
                          <a:spcPts val="0"/>
                        </a:spcAft>
                      </a:pPr>
                      <a:r>
                        <a:rPr lang="en-US" sz="1600" b="1" spc="-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ru-RU" sz="1600" b="1" spc="-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940" marR="22225" algn="ctr">
                        <a:lnSpc>
                          <a:spcPct val="107000"/>
                        </a:lnSpc>
                        <a:spcBef>
                          <a:spcPts val="640"/>
                        </a:spcBef>
                        <a:spcAft>
                          <a:spcPts val="0"/>
                        </a:spcAft>
                      </a:pPr>
                      <a:r>
                        <a:rPr lang="ru-RU" sz="1600" b="1" spc="-25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9516918"/>
                  </a:ext>
                </a:extLst>
              </a:tr>
              <a:tr h="932297">
                <a:tc>
                  <a:txBody>
                    <a:bodyPr/>
                    <a:lstStyle/>
                    <a:p>
                      <a:pPr marL="80010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Подтвердили</a:t>
                      </a:r>
                      <a:r>
                        <a:rPr lang="ru-RU" sz="1600" spc="-1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(Отметка</a:t>
                      </a:r>
                      <a:r>
                        <a:rPr lang="ru-RU" sz="1600" spc="-15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ru-RU" sz="1600" spc="-15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Отметке</a:t>
                      </a:r>
                      <a:r>
                        <a:rPr lang="ru-RU" sz="1600" spc="-15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spc="-25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 marR="77470" algn="ctr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журналу)</a:t>
                      </a:r>
                      <a:r>
                        <a:rPr lang="ru-RU" sz="1600" spc="-4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spc="-6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940" marR="1270" algn="ctr">
                        <a:lnSpc>
                          <a:spcPct val="107000"/>
                        </a:lnSpc>
                        <a:spcBef>
                          <a:spcPts val="640"/>
                        </a:spcBef>
                        <a:spcAft>
                          <a:spcPts val="0"/>
                        </a:spcAft>
                      </a:pPr>
                      <a:r>
                        <a:rPr lang="ru-RU" sz="1600" b="1" spc="-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940" marR="22225" algn="ctr">
                        <a:lnSpc>
                          <a:spcPct val="107000"/>
                        </a:lnSpc>
                        <a:spcBef>
                          <a:spcPts val="640"/>
                        </a:spcBef>
                        <a:spcAft>
                          <a:spcPts val="0"/>
                        </a:spcAft>
                      </a:pPr>
                      <a:r>
                        <a:rPr lang="ru-RU" sz="1600" b="1" spc="-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9615986"/>
                  </a:ext>
                </a:extLst>
              </a:tr>
              <a:tr h="932297">
                <a:tc>
                  <a:txBody>
                    <a:bodyPr/>
                    <a:lstStyle/>
                    <a:p>
                      <a:pPr marL="80010" marR="190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Повысили</a:t>
                      </a:r>
                      <a:r>
                        <a:rPr lang="ru-RU" sz="1600" spc="-1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(Отметка</a:t>
                      </a:r>
                      <a:r>
                        <a:rPr lang="ru-RU" sz="1600" spc="-15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ru-RU" sz="1600" spc="-1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Отметка</a:t>
                      </a:r>
                      <a:r>
                        <a:rPr lang="ru-RU" sz="1600" spc="-15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spc="-25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 marR="77470" algn="ctr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журналу)</a:t>
                      </a:r>
                      <a:r>
                        <a:rPr lang="ru-RU" sz="1600" spc="-4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spc="-6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940" marR="1270" algn="ctr">
                        <a:lnSpc>
                          <a:spcPct val="107000"/>
                        </a:lnSpc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600" b="1" spc="-25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6%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940" marR="22225" algn="ctr">
                        <a:lnSpc>
                          <a:spcPct val="107000"/>
                        </a:lnSpc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600" b="1" spc="-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2,71%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6313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1728910"/>
      </p:ext>
    </p:extLst>
  </p:cSld>
  <p:clrMapOvr>
    <a:masterClrMapping/>
  </p:clrMapOvr>
</p:sld>
</file>

<file path=ppt/theme/theme1.xml><?xml version="1.0" encoding="utf-8"?>
<a:theme xmlns:a="http://schemas.openxmlformats.org/drawingml/2006/main" name="Books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2E44451-62B4-4B04-AADC-14E6BB0CF4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Моя книжная полка</Template>
  <TotalTime>28</TotalTime>
  <Words>356</Words>
  <Application>Microsoft Office PowerPoint</Application>
  <PresentationFormat>Экран (4:3)</PresentationFormat>
  <Paragraphs>248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Books</vt:lpstr>
      <vt:lpstr>АНализ ВПР по литературе в 10 классе</vt:lpstr>
      <vt:lpstr>Распределение заданий проверочной работы по уровню сложности </vt:lpstr>
      <vt:lpstr>Рекомендации по переводу первичных баллов в отметки по пятибалльной шкале </vt:lpstr>
      <vt:lpstr>Анализ результатов ВПР по литературе в 10 классах </vt:lpstr>
      <vt:lpstr>Статистика по школам</vt:lpstr>
      <vt:lpstr>Уровень качества образования </vt:lpstr>
      <vt:lpstr>Сравнение отметок с отметками  по журналу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ВПР по литературе в 10 классе</dc:title>
  <dc:creator>Olga</dc:creator>
  <cp:keywords/>
  <cp:lastModifiedBy>Olga</cp:lastModifiedBy>
  <cp:revision>3</cp:revision>
  <dcterms:created xsi:type="dcterms:W3CDTF">2026-08-26T12:50:20Z</dcterms:created>
  <dcterms:modified xsi:type="dcterms:W3CDTF">2026-08-26T13:19:11Z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TC300097049990</vt:lpwstr>
  </property>
</Properties>
</file>