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7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  <p:sldId id="269" r:id="rId17"/>
    <p:sldId id="272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25.08.2026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4348" y="571480"/>
            <a:ext cx="7929618" cy="2786082"/>
          </a:xfrm>
        </p:spPr>
        <p:txBody>
          <a:bodyPr>
            <a:noAutofit/>
          </a:bodyPr>
          <a:lstStyle/>
          <a:p>
            <a:r>
              <a:rPr lang="ru-RU" sz="5400" dirty="0" smtClean="0">
                <a:latin typeface="Times New Roman" pitchFamily="18" charset="0"/>
                <a:cs typeface="Times New Roman" pitchFamily="18" charset="0"/>
              </a:rPr>
              <a:t>Анализ результатов ЕГЭ по литературе 2026 года</a:t>
            </a:r>
            <a:endParaRPr lang="ru-RU" sz="5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57224" y="3071810"/>
            <a:ext cx="7858180" cy="1000132"/>
          </a:xfrm>
        </p:spPr>
        <p:txBody>
          <a:bodyPr>
            <a:normAutofit/>
          </a:bodyPr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Сравнительный анализ с результатами 2025 года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Структура ЕГЭ по литературе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Часть 1 (анализ текста)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2428867"/>
          <a:ext cx="8286808" cy="4143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83350"/>
                <a:gridCol w="2841190"/>
                <a:gridCol w="2762268"/>
              </a:tblGrid>
              <a:tr h="138113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Блок заданий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Тип текста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Задания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8113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1-5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Эпос/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лироэпос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/драма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1-3 –краткий ответ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4.1/4.2 –развернутый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5 -сопоставление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38113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6-10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Лирика/ басня/ баллада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6-8 –краткий ответ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9.1/9.2 –развернутый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10 -сопоставление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Структура ЕГЭ по литературе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Часть 2 (сочинение)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11.1-11.3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анализ произведений конкретного писателя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11.4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 проблемный вопрос на материале разных авторов</a:t>
            </a:r>
          </a:p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11.5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–диалог литературы с другими видами искусства.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Динамика результатов (средний % выполнения)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428736"/>
            <a:ext cx="8072494" cy="5214974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Сравнительная динамика результатов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Задания базового уровня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2357431"/>
          <a:ext cx="7500992" cy="344902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5248"/>
                <a:gridCol w="1875248"/>
                <a:gridCol w="1875248"/>
                <a:gridCol w="1875248"/>
              </a:tblGrid>
              <a:tr h="37452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52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83,3%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+ 23,3%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52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+ 10%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541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83.3%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+ 23,3%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55419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83,3%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+ 23,3%</a:t>
                      </a:r>
                    </a:p>
                    <a:p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452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2008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№8</a:t>
                      </a:r>
                    </a:p>
                    <a:p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+ 40%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56492" y="5931877"/>
          <a:ext cx="7432431" cy="640080"/>
        </p:xfrm>
        <a:graphic>
          <a:graphicData uri="http://schemas.openxmlformats.org/drawingml/2006/table">
            <a:tbl>
              <a:tblPr/>
              <a:tblGrid>
                <a:gridCol w="7432431"/>
              </a:tblGrid>
              <a:tr h="304800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Вывод: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значительный рост показателей по всем заданиям базового уровня.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9" name="Стрелка вниз 8"/>
          <p:cNvSpPr/>
          <p:nvPr/>
        </p:nvSpPr>
        <p:spPr>
          <a:xfrm rot="10800000">
            <a:off x="7429520" y="2786058"/>
            <a:ext cx="357190" cy="2786082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142852"/>
            <a:ext cx="8115328" cy="1274786"/>
          </a:xfrm>
        </p:spPr>
        <p:txBody>
          <a:bodyPr>
            <a:no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Динамика результатов (задания повышенного уровня)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633046" y="5662246"/>
          <a:ext cx="7831016" cy="640080"/>
        </p:xfrm>
        <a:graphic>
          <a:graphicData uri="http://schemas.openxmlformats.org/drawingml/2006/table">
            <a:tbl>
              <a:tblPr/>
              <a:tblGrid>
                <a:gridCol w="7831016"/>
              </a:tblGrid>
              <a:tr h="363416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Вывод: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наблюдается рост показателей заданий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повышенного уровня, но есть и понижение (задание 4.2)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00035" y="1339517"/>
          <a:ext cx="7929617" cy="41831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/>
                <a:gridCol w="1982405"/>
                <a:gridCol w="1982405"/>
                <a:gridCol w="1982402"/>
              </a:tblGrid>
              <a:tr h="323240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179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4.1(понимание текста)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91,7%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+ 1,7%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179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4.2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(логичность, нормы)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83,3%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6,7%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088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5.1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(сопоставление)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91,7%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+ 21,7%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60885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5.2 (аргументация)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66,7%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+ 6.7%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1797"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5.3(логичность,</a:t>
                      </a:r>
                      <a:r>
                        <a:rPr lang="ru-RU" sz="16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нормы)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+ 15%</a:t>
                      </a:r>
                    </a:p>
                  </a:txBody>
                  <a:tcPr/>
                </a:tc>
              </a:tr>
              <a:tr h="511797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9.1 (понимание текста)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91,7%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+ 1.7%</a:t>
                      </a:r>
                    </a:p>
                  </a:txBody>
                  <a:tcPr/>
                </a:tc>
              </a:tr>
              <a:tr h="511797">
                <a:tc>
                  <a:txBody>
                    <a:bodyPr/>
                    <a:lstStyle/>
                    <a:p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9.2 (логичность, нормы)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83,3%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ru-RU" sz="160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+ 3,3%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 rot="10800000">
            <a:off x="7572396" y="1643050"/>
            <a:ext cx="262495" cy="524807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0800000">
            <a:off x="7715272" y="2857494"/>
            <a:ext cx="285752" cy="2500332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>
            <a:off x="8001024" y="2285992"/>
            <a:ext cx="285752" cy="596242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Динамика результатов (сопоставительные задания)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329642" cy="4829196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Сравнительная динамика результатов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Сопоставительные задания (№10)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785786" y="2500306"/>
          <a:ext cx="7929620" cy="30489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2405"/>
                <a:gridCol w="1982405"/>
                <a:gridCol w="1982405"/>
                <a:gridCol w="1982405"/>
              </a:tblGrid>
              <a:tr h="393413">
                <a:tc>
                  <a:txBody>
                    <a:bodyPr/>
                    <a:lstStyle/>
                    <a:p>
                      <a:r>
                        <a:rPr lang="ru-RU" dirty="0" smtClean="0"/>
                        <a:t>Задание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2026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Динамика</a:t>
                      </a:r>
                      <a:endParaRPr lang="ru-RU" dirty="0"/>
                    </a:p>
                  </a:txBody>
                  <a:tcPr/>
                </a:tc>
              </a:tr>
              <a:tr h="68847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10.1 (сопоставление)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+ 10%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353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10.2 (аргументация)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90%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83,3%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- 6,7%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8353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10.3 (логичность, нормы)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83,3%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+ 3,3%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32338" y="5697415"/>
          <a:ext cx="7866185" cy="844062"/>
        </p:xfrm>
        <a:graphic>
          <a:graphicData uri="http://schemas.openxmlformats.org/drawingml/2006/table">
            <a:tbl>
              <a:tblPr/>
              <a:tblGrid>
                <a:gridCol w="7866185"/>
              </a:tblGrid>
              <a:tr h="844062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Выводы: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задания на сопоставление выполняются лучше, снижение по критерию </a:t>
                      </a:r>
                      <a:r>
                        <a:rPr lang="ru-RU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аргументации 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требует внимания.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 rot="10800000">
            <a:off x="7858148" y="3000372"/>
            <a:ext cx="285752" cy="500066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низ 6"/>
          <p:cNvSpPr/>
          <p:nvPr/>
        </p:nvSpPr>
        <p:spPr>
          <a:xfrm rot="10800000">
            <a:off x="7858146" y="4572008"/>
            <a:ext cx="285754" cy="642942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flipH="1">
            <a:off x="8358214" y="3643314"/>
            <a:ext cx="285752" cy="78581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186766" cy="11429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Динамика результатов (сочинение)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5" y="1285860"/>
          <a:ext cx="8001055" cy="4663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5667"/>
                <a:gridCol w="2035667"/>
                <a:gridCol w="2035667"/>
                <a:gridCol w="1894054"/>
              </a:tblGrid>
              <a:tr h="3601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Критерий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02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11.1 (соответствие теме)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66,7%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- 6,3%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02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11.2 (привлечение текста)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67%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88,9%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+ 21,9%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02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11.3 (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теорико-лит.понятия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72,2%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+ 19,2%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02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11.4 (композиция, логика)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77,8%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- 2,2%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3027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11.5 (речевые нормы)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77,8%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+ 17,8%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1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11.6 (орфография)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88,9%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+ 8,9%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1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11.7 (пунктуация)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83,3%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+ 3,3%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15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11.8 (грамматика)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=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621323" y="6084277"/>
          <a:ext cx="8042031" cy="668215"/>
        </p:xfrm>
        <a:graphic>
          <a:graphicData uri="http://schemas.openxmlformats.org/drawingml/2006/table">
            <a:tbl>
              <a:tblPr/>
              <a:tblGrid>
                <a:gridCol w="8042031"/>
              </a:tblGrid>
              <a:tr h="668215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Выводы: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наблюдается значительный рост показателей по критериям 11.2, 11.3, 11,5, есть и снижение по критериям 11.1 и 11.4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8" name="Стрелка вниз 7"/>
          <p:cNvSpPr/>
          <p:nvPr/>
        </p:nvSpPr>
        <p:spPr>
          <a:xfrm rot="10800000">
            <a:off x="7858148" y="2285992"/>
            <a:ext cx="285752" cy="114300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Стрелка вниз 10"/>
          <p:cNvSpPr/>
          <p:nvPr/>
        </p:nvSpPr>
        <p:spPr>
          <a:xfrm rot="10800000">
            <a:off x="7929586" y="4214818"/>
            <a:ext cx="357190" cy="150019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Стрелка вниз 11"/>
          <p:cNvSpPr/>
          <p:nvPr/>
        </p:nvSpPr>
        <p:spPr>
          <a:xfrm>
            <a:off x="8215338" y="1714488"/>
            <a:ext cx="285752" cy="596242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 вниз 12"/>
          <p:cNvSpPr/>
          <p:nvPr/>
        </p:nvSpPr>
        <p:spPr>
          <a:xfrm>
            <a:off x="8215338" y="3643314"/>
            <a:ext cx="285752" cy="596242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Общая динамика результатов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28596" y="1600200"/>
          <a:ext cx="8429684" cy="30432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7421"/>
                <a:gridCol w="2107421"/>
                <a:gridCol w="2107421"/>
                <a:gridCol w="2107421"/>
              </a:tblGrid>
              <a:tr h="1111446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Уровень сложности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2025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2026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393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Базовый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60%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+ 23%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393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Повышенный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75%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84%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+ 9%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393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Высокий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74%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82%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+ 8%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571472" y="4786322"/>
          <a:ext cx="8072493" cy="1285884"/>
        </p:xfrm>
        <a:graphic>
          <a:graphicData uri="http://schemas.openxmlformats.org/drawingml/2006/table">
            <a:tbl>
              <a:tblPr/>
              <a:tblGrid>
                <a:gridCol w="8072493"/>
              </a:tblGrid>
              <a:tr h="1285884">
                <a:tc>
                  <a:txBody>
                    <a:bodyPr/>
                    <a:lstStyle/>
                    <a:p>
                      <a:r>
                        <a:rPr lang="ru-RU" b="1" dirty="0" smtClean="0">
                          <a:latin typeface="Times New Roman" pitchFamily="18" charset="0"/>
                          <a:cs typeface="Times New Roman" pitchFamily="18" charset="0"/>
                        </a:rPr>
                        <a:t>Общий тренд: 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ПОЛОЖИТЕЛЬНАЯ ДИНАМИКА по всем уровням сложности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mpd="sng">
                      <a:solidFill>
                        <a:schemeClr val="tx1"/>
                      </a:solidFill>
                      <a:prstDash val="solid"/>
                    </a:lnL>
                    <a:lnR w="12700" cmpd="sng">
                      <a:solidFill>
                        <a:schemeClr val="tx1"/>
                      </a:solidFill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solidFill>
                        <a:schemeClr val="tx1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 rot="10800000">
            <a:off x="7715272" y="2643182"/>
            <a:ext cx="428628" cy="1857388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142852"/>
            <a:ext cx="8186766" cy="127478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Проблемные задания 2025года и их решение в 2026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571612"/>
            <a:ext cx="8115328" cy="4697427"/>
          </a:xfrm>
        </p:spPr>
        <p:txBody>
          <a:bodyPr/>
          <a:lstStyle/>
          <a:p>
            <a:pPr>
              <a:buNone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Анализ проблемных зон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2025год (наименьший %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выполнения)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2026 год (результаты)</a:t>
            </a:r>
          </a:p>
          <a:p>
            <a:pPr>
              <a:buNone/>
            </a:pP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857224" y="4643446"/>
          <a:ext cx="8001057" cy="16430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7019"/>
                <a:gridCol w="2667019"/>
                <a:gridCol w="2667019"/>
              </a:tblGrid>
              <a:tr h="54769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Динамика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769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+10%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47691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№11.3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72,2%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+19,2%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857222" y="2428865"/>
          <a:ext cx="7786743" cy="1928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95581"/>
                <a:gridCol w="2595581"/>
                <a:gridCol w="2595581"/>
              </a:tblGrid>
              <a:tr h="40662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Задание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Проблема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110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40%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Знание сюжета, система персонажей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761102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№11.3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Опора на </a:t>
                      </a:r>
                      <a:r>
                        <a:rPr lang="ru-RU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теоретико-лит-ые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 понятия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 rot="10800000">
            <a:off x="7500958" y="5214950"/>
            <a:ext cx="333932" cy="928693"/>
          </a:xfrm>
          <a:prstGeom prst="downArrow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Проблемные задания 2025года и их решение в 2026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Причина улучшения: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усилена работа с терминологическим аппаратом, систематизировано заучивание ключевых цитат и фрагментов.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214338"/>
            <a:ext cx="8186766" cy="1357322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Анализ по группам участников (2026)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428736"/>
            <a:ext cx="8043890" cy="4697427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Распределение участников в 2026 года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Группа от 61 до 80 т.б.: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Задания с кратким ответом – 83. 3;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-Задания №4 и №9 -100%</a:t>
            </a:r>
          </a:p>
          <a:p>
            <a:pPr>
              <a:buNone/>
            </a:pP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Группа от 81 до 100 т.б.: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 демонстрируют высокий уровень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сформированности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всех проверяемых умений</a:t>
            </a:r>
          </a:p>
          <a:p>
            <a:pPr>
              <a:buFontTx/>
              <a:buChar char="-"/>
            </a:pP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-Единичные ошибки: №2 (тропы), №3 (стихотворный размер)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071538" y="1785926"/>
          <a:ext cx="7405718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02859"/>
                <a:gridCol w="3702859"/>
              </a:tblGrid>
              <a:tr h="32289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Группа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289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Не преодолевшие мин.балл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289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 мин. до 60 т.б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289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 61 до 80 т.б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2897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От 81 до 100 т.б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Типичные дефициты  в подготовке (2026)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Группа от мин. до 60 т.б.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Глубина раскрытия темы сочинения (К1 -1балл)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Опора на теоретико-литературные понятия (К№ -0баллов)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лирики на высоком уровне (вне поля зрения: ритмика, интонация)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Группа от 61 до 80 т.б.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Речевые и грамматические ошибки (К5 – потеря 1 балла)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Логика и композиционная стройность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Подмена анализа комментарием в задании №5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Группа от 81 до 100 т.б.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диничные  ошибки в определении тропов/размера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Единичные речевые ошибки в сочинении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58204" cy="1417638"/>
          </a:xfrm>
        </p:spPr>
        <p:txBody>
          <a:bodyPr/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Метапредметные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результаты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186766" cy="4554551"/>
          </a:xfrm>
        </p:spPr>
        <p:txBody>
          <a:bodyPr/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Достигнутые УУД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Умение работать с информацией, извлекать ее из текста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-Умение сравнивать на уровне нахождения общих черт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-Умение использовать термины и аргументировать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Недостаточно сформированные УУД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-Регулятивные: самоконтроль, самопроверка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Познавательные: обобщение, структурирование</a:t>
            </a:r>
          </a:p>
          <a:p>
            <a:pPr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Коммуникативные: построение развернутого высказывания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Ключевая проблема: </a:t>
            </a:r>
          </a:p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Высокий уровень предметных знаний «разбивается» о небрежность исполнения и недостаток самоконтроля</a:t>
            </a:r>
          </a:p>
          <a:p>
            <a:pPr>
              <a:buFontTx/>
              <a:buChar char="-"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Ключевые выводы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Положительная динамика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Рост выполнения заданий базового уровня на 23%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Улучшение результатов по заданиям с кратким ответом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Высокий процент выполнения сопоставительных заданий (№5,10)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Соблюдение грамматический норм -100% (11.8)</a:t>
            </a:r>
          </a:p>
          <a:p>
            <a:pPr marL="514350" indent="-514350"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Зоны роста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Глубина раскрытия темы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сочнения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(К1)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Речевые и грамматические ошибки (К5)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Анализ лирики на высоком уровне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Знание теории стиха (размеры, рифма)</a:t>
            </a:r>
          </a:p>
          <a:p>
            <a:pPr marL="514350" indent="-514350">
              <a:buAutoNum type="arabicPeriod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Самоконтроль при выполнении работы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latin typeface="Times New Roman" pitchFamily="18" charset="0"/>
                <a:cs typeface="Times New Roman" pitchFamily="18" charset="0"/>
              </a:rPr>
              <a:t>Цель на 2027 год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</a:t>
            </a:r>
          </a:p>
          <a:p>
            <a:pPr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Достижение 100% выполнения заданий базового уровня и повышение качества развернутых ответов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Рекомендации для учителей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Систематическая работа с терминами: кластеры,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синквейны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Навык «Тезис-Аргумент-Вывод» – автоматизация структуры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Заучивание ключевых цитат и фрагментов с мнемотехникой</a:t>
            </a:r>
          </a:p>
          <a:p>
            <a:pPr marL="514350" indent="-514350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Технология «Редактура» – обязательный этап самопроверки.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072494" cy="5643578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  <a:br>
              <a:rPr lang="ru-RU" sz="4800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endParaRPr lang="ru-RU" sz="4400" dirty="0" smtClean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175</TotalTime>
  <Words>970</Words>
  <Application>Microsoft Office PowerPoint</Application>
  <PresentationFormat>Экран (4:3)</PresentationFormat>
  <Paragraphs>262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Модульная</vt:lpstr>
      <vt:lpstr>Анализ результатов ЕГЭ по литературе 2026 года</vt:lpstr>
      <vt:lpstr>Структура ЕГЭ по литературе</vt:lpstr>
      <vt:lpstr>Структура ЕГЭ по литературе</vt:lpstr>
      <vt:lpstr>Динамика результатов (средний % выполнения)</vt:lpstr>
      <vt:lpstr>Динамика результатов (задания повышенного уровня)</vt:lpstr>
      <vt:lpstr>Динамика результатов (сопоставительные задания)</vt:lpstr>
      <vt:lpstr>Динамика результатов (сочинение)</vt:lpstr>
      <vt:lpstr>Общая динамика результатов</vt:lpstr>
      <vt:lpstr>Проблемные задания 2025года и их решение в 2026</vt:lpstr>
      <vt:lpstr>Проблемные задания 2025года и их решение в 2026</vt:lpstr>
      <vt:lpstr>Анализ по группам участников (2026)</vt:lpstr>
      <vt:lpstr>Типичные дефициты  в подготовке (2026)</vt:lpstr>
      <vt:lpstr>Метапредметные результаты</vt:lpstr>
      <vt:lpstr>Ключевые выводы</vt:lpstr>
      <vt:lpstr>Цель на 2027 год</vt:lpstr>
      <vt:lpstr>Рекомендации для учителей</vt:lpstr>
      <vt:lpstr>  Спасибо за внимание!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результатов ЕГЭ по литературе 2026 года</dc:title>
  <dc:creator>Aurora</dc:creator>
  <cp:lastModifiedBy>Aura aurora</cp:lastModifiedBy>
  <cp:revision>32</cp:revision>
  <dcterms:created xsi:type="dcterms:W3CDTF">2026-08-25T07:21:22Z</dcterms:created>
  <dcterms:modified xsi:type="dcterms:W3CDTF">2026-08-25T10:19:46Z</dcterms:modified>
</cp:coreProperties>
</file>