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41"/>
  </p:notesMasterIdLst>
  <p:sldIdLst>
    <p:sldId id="256" r:id="rId2"/>
    <p:sldId id="451" r:id="rId3"/>
    <p:sldId id="452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475" r:id="rId27"/>
    <p:sldId id="476" r:id="rId28"/>
    <p:sldId id="477" r:id="rId29"/>
    <p:sldId id="478" r:id="rId30"/>
    <p:sldId id="479" r:id="rId31"/>
    <p:sldId id="480" r:id="rId32"/>
    <p:sldId id="481" r:id="rId33"/>
    <p:sldId id="482" r:id="rId34"/>
    <p:sldId id="483" r:id="rId35"/>
    <p:sldId id="484" r:id="rId36"/>
    <p:sldId id="485" r:id="rId37"/>
    <p:sldId id="486" r:id="rId38"/>
    <p:sldId id="487" r:id="rId39"/>
    <p:sldId id="488" r:id="rId40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3B29A7"/>
    <a:srgbClr val="CCFFCC"/>
    <a:srgbClr val="006666"/>
    <a:srgbClr val="3366CC"/>
    <a:srgbClr val="009999"/>
    <a:srgbClr val="CCECFF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94660"/>
  </p:normalViewPr>
  <p:slideViewPr>
    <p:cSldViewPr>
      <p:cViewPr>
        <p:scale>
          <a:sx n="80" d="100"/>
          <a:sy n="80" d="100"/>
        </p:scale>
        <p:origin x="-2514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69D672-1360-4178-84D5-CC65D4A52F62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AB59CB4-9ED3-40EA-836C-915332E59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620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5D64E-C3A2-4C48-AB8C-91943961443E}" type="slidenum">
              <a:rPr lang="ru-RU" altLang="ru-RU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ACEA9-79AF-4011-956D-BE85EE38013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113817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F9FB4-9F9F-49AB-BDD2-7C077E89853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22749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E7A9C-9229-4287-9D5F-F5E4159705C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187580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B00AF-F46D-4FA3-83DC-95E254D8C2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104097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4BC6-E80F-4529-A09F-00CB1F2365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248222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FF1CD-66C1-4AA4-BE44-367261B39A9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411975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2DC4-E7E3-42DE-B21C-6817CBA9A3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36921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EB22C-3A67-4828-9D84-7E88E7292FC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332624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47842-A093-43F0-93ED-D32F3DA31DA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187690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AD920-D056-4D32-96B8-04C82464B9A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243386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F098-ABD8-42C4-985D-DC36F74CCA1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5333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5F1699C3-4154-4346-BB2D-71B3C39969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28600"/>
            <a:ext cx="8658225" cy="1354138"/>
          </a:xfrm>
        </p:spPr>
        <p:txBody>
          <a:bodyPr/>
          <a:lstStyle/>
          <a:p>
            <a:pPr algn="ctr"/>
            <a:r>
              <a:rPr lang="ru-RU" altLang="ru-RU" sz="2800" dirty="0" smtClean="0">
                <a:solidFill>
                  <a:srgbClr val="7030A0"/>
                </a:solidFill>
                <a:latin typeface="Monotype Corsiva" pitchFamily="66" charset="0"/>
              </a:rPr>
              <a:t>Окружная  августовская   педагогическая конференция</a:t>
            </a:r>
            <a:br>
              <a:rPr lang="ru-RU" altLang="ru-RU" sz="2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altLang="ru-RU" sz="2400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409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467600" cy="3810000"/>
          </a:xfrm>
        </p:spPr>
        <p:txBody>
          <a:bodyPr/>
          <a:lstStyle/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6"/>
              </a:buClr>
              <a:defRPr/>
            </a:pPr>
            <a:r>
              <a:rPr lang="ru-RU" b="1" dirty="0" smtClean="0">
                <a:solidFill>
                  <a:srgbClr val="330066">
                    <a:lumMod val="60000"/>
                    <a:lumOff val="40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ВПР по химии в 10 классе  2025 год</a:t>
            </a:r>
            <a:endParaRPr lang="ru-RU" b="1" dirty="0">
              <a:solidFill>
                <a:srgbClr val="330066">
                  <a:lumMod val="60000"/>
                  <a:lumOff val="40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Clr>
                <a:srgbClr val="3333CC"/>
              </a:buClr>
              <a:buSzPct val="60000"/>
              <a:defRPr/>
            </a:pPr>
            <a:r>
              <a:rPr lang="ru-RU" sz="2000" b="1" i="1" dirty="0" err="1" smtClean="0">
                <a:solidFill>
                  <a:srgbClr val="002060"/>
                </a:solidFill>
                <a:latin typeface="Tahoma" pitchFamily="34" charset="0"/>
              </a:rPr>
              <a:t>Сураева</a:t>
            </a: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</a:rPr>
              <a:t>  Светлана </a:t>
            </a:r>
            <a:r>
              <a:rPr lang="ru-RU" sz="2000" b="1" i="1" dirty="0" err="1" smtClean="0">
                <a:solidFill>
                  <a:srgbClr val="002060"/>
                </a:solidFill>
                <a:latin typeface="Tahoma" pitchFamily="34" charset="0"/>
              </a:rPr>
              <a:t>Имрановна</a:t>
            </a: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</a:rPr>
              <a:t> – учитель химии высшей квалификационной категории  </a:t>
            </a:r>
          </a:p>
          <a:p>
            <a:pPr algn="ctr" eaLnBrk="1" hangingPunct="1">
              <a:lnSpc>
                <a:spcPct val="80000"/>
              </a:lnSpc>
              <a:buClr>
                <a:srgbClr val="3333CC"/>
              </a:buClr>
              <a:buSzPct val="60000"/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</a:rPr>
              <a:t>ГБОУ  СОШ  с.  Утевка</a:t>
            </a:r>
          </a:p>
          <a:p>
            <a:pPr algn="ctr"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Нефтегорск,  2024 г. 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14400"/>
          </a:xfrm>
        </p:spPr>
        <p:txBody>
          <a:bodyPr/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Кодификатор   </a:t>
            </a:r>
            <a:r>
              <a:rPr lang="ru-RU" sz="2800" dirty="0">
                <a:latin typeface="Monotype Corsiva" panose="03010101010201010101" pitchFamily="66" charset="0"/>
              </a:rPr>
              <a:t>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41248011"/>
              </p:ext>
            </p:extLst>
          </p:nvPr>
        </p:nvGraphicFramePr>
        <p:xfrm>
          <a:off x="381000" y="1524000"/>
          <a:ext cx="8305799" cy="42350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5243"/>
                <a:gridCol w="7690556"/>
              </a:tblGrid>
              <a:tr h="60024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9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Углеводороды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51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Алканы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состав  и  строение,  гомологический  ряд.  Метан  и  этан  –  простейшие представители 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физические  и  химические  свойства  (реакции  замещения и горения), нахождение в природе, получение и применение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738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Алкены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состав и строение, гомологический ряд. Этилен и пропилен – простейшие представители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физические и химические свойства (реакции гидрирования, галогенирования, гидратации, окисления и полимеризации), получение и применение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58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Алкадиены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бутадиен-1,3 и метилбутадиен-1,3: строение, важнейшие химические свойства (реакция полимеризации). Получение синтетического каучука и резины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749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Алкины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состав и особенности строения, гомологический ряд. Ацетилен – простейший представитель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алкинов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состав, строение, физические и химические свойства (реакции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гидрирования, галогенирования, гидратации, горения), получение и применение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062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944562"/>
          </a:xfrm>
        </p:spPr>
        <p:txBody>
          <a:bodyPr/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Кодификатор   </a:t>
            </a:r>
            <a:r>
              <a:rPr lang="ru-RU" sz="2800" dirty="0">
                <a:latin typeface="Monotype Corsiva" panose="03010101010201010101" pitchFamily="66" charset="0"/>
              </a:rPr>
              <a:t>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3113898"/>
              </p:ext>
            </p:extLst>
          </p:nvPr>
        </p:nvGraphicFramePr>
        <p:xfrm>
          <a:off x="685800" y="1676399"/>
          <a:ext cx="7848600" cy="52083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7989"/>
                <a:gridCol w="7250611"/>
              </a:tblGrid>
              <a:tr h="65682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8175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Арены.  Бензол:  состав,  строение,  физические  и  химические  свойства  (реакции галогенирования и нитрования), получение и применение. Толуол: состав,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строение,физические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  химические  свойства  (реакции  галогенирования  и  нитрования), получение   и   применение.   Токсичность  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аренов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Генетическая   связь   между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углеводородами, принадлежащими к различным классам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320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Природные источники углеводородов. Природный газ и попутные нефтяные газы. Нефть  и  ее  происхождение.  Способы  переработки  нефти:  перегонка,  крекинг (термический, каталитический), пиролиз. Продукты переработки нефти, их применение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промышленности и быту. Каменный уголь и продукты его переработки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6842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Кислородсодержащие органические соединения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299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792162"/>
          </a:xfrm>
        </p:spPr>
        <p:txBody>
          <a:bodyPr/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>
                <a:latin typeface="Monotype Corsiva" panose="03010101010201010101" pitchFamily="66" charset="0"/>
              </a:rPr>
              <a:t>Кодификатор   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002248"/>
              </p:ext>
            </p:extLst>
          </p:nvPr>
        </p:nvGraphicFramePr>
        <p:xfrm>
          <a:off x="685800" y="1219201"/>
          <a:ext cx="8001000" cy="49165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"/>
                <a:gridCol w="7391400"/>
              </a:tblGrid>
              <a:tr h="72144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225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Предельные   одноатомные   спирты.   Метанол   и   этанол:   строение,  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физическиеи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химические  свойства  (реакции  с  активными  металлами, 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галогеноводородами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горение),  применение.  Водородные  связи  между  молекулами  спиртов.  Действие метанола и этанола на организм человека. Многоатомные спирты. Этиленгликоль и  глицерин:  строение,  физические  и  химические  свойства  (взаимодействие  со щелочными    металлами,    качественная    реакция    на    многоатомные    спирты).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на организм человека. Применение глицерина и этиленгликоля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63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Фенол:  строение  молекулы,  физические  и  химические  свойства.  Токсичность фенола. Применение фенола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2778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Альдегиды   и   кетоны.   Формальдегид,   ацетальдегид:   строение,   физические и  химические  свойства  (реакции  окисления  и  восстановления,  качественные реакции), получение и применение 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64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792162"/>
          </a:xfrm>
        </p:spPr>
        <p:txBody>
          <a:bodyPr/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Кодификатор   </a:t>
            </a:r>
            <a:r>
              <a:rPr lang="ru-RU" sz="2800" dirty="0">
                <a:latin typeface="Monotype Corsiva" panose="03010101010201010101" pitchFamily="66" charset="0"/>
              </a:rPr>
              <a:t>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7159022"/>
              </p:ext>
            </p:extLst>
          </p:nvPr>
        </p:nvGraphicFramePr>
        <p:xfrm>
          <a:off x="685800" y="1219201"/>
          <a:ext cx="8001000" cy="48005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"/>
                <a:gridCol w="7391400"/>
              </a:tblGrid>
              <a:tr h="72144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225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Одноосновные предельные карбоновые кислоты. Муравьиная и уксусная кислоты: строение, физические и химические свойства (свойства, общие для класса кислот, реакция  этерификации),  получение  и  применение.  Стеариновая  и  олеиновая кислоты  как  представители  высших  карбоновых  кислот.  Мыла  как  соли  высших карбоновых кислот, их моющее действие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6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Сложные эфиры как производные карбоновых кислот. Гидролиз сложных эфиров. Жиры. Гидролиз жиров. Применение жиров. Биологическая роль жиров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277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Углеводы: состав, классификация углеводов (моно-, 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 полисахариды). Глюкоза – простейший моносахарид: особенности строения молекулы, физические и химические свойства (взаимодействие с гидроксидом меди(II), окисление аммиачным раствором оксида  серебра(I),  восстановление,  брожение  глюкозы),  нахождение  в  природе,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применение,  биологическая  роль.  Фотосинтез.  Фруктоза  как  изомер  глюкозы.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Крахмал  и  целлюлоза  как  природные  полимеры,  их  строение.  Физические  и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химические свойства крахмала (гидролиз, качественная реакция с 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иодом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07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792162"/>
          </a:xfrm>
        </p:spPr>
        <p:txBody>
          <a:bodyPr/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Кодификатор   </a:t>
            </a:r>
            <a:r>
              <a:rPr lang="ru-RU" sz="2800" dirty="0">
                <a:latin typeface="Monotype Corsiva" panose="03010101010201010101" pitchFamily="66" charset="0"/>
              </a:rPr>
              <a:t>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4411323"/>
              </p:ext>
            </p:extLst>
          </p:nvPr>
        </p:nvGraphicFramePr>
        <p:xfrm>
          <a:off x="685800" y="1219201"/>
          <a:ext cx="8001000" cy="44865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"/>
                <a:gridCol w="7391400"/>
              </a:tblGrid>
              <a:tr h="72144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225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Азотсодержащие органические соединения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6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Аминокислоты как амфотерные органические соединения. Физические и химические свойства аминокислот (на примере глицина). Биологическое значение аминокислот. Пептиды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277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Белки  как  природные  высокомолекулярные  соединения.  Первичная,  вторичная  и третичная структура белков. Химические свойства белков: гидролиз, денатурация, качественные реакции на 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белкиеводы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состав, классификация углеводов (моно-, 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 полисахариды). Глюкоза – простейший моносахарид: особенности строения молекулы, физические и химические свойства (взаимодействие с гидроксидом меди(II), окисление аммиачным раствором оксида  серебра(I),  восстановление,  брожение  глюкозы),  нахождение  в  природе,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применение,  биологическая  роль.  Фотосинтез.  Фруктоза  как  изомер  глюкозы.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Крахмал  и  целлюлоза  как  природные  полимеры,  их  строение.  Физические  и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химические свойства крахмала (гидролиз, качественная реакция с 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иодом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707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096962"/>
          </a:xfrm>
        </p:spPr>
        <p:txBody>
          <a:bodyPr/>
          <a:lstStyle/>
          <a:p>
            <a:r>
              <a:rPr lang="ru-RU" sz="2800" dirty="0">
                <a:latin typeface="Monotype Corsiva" panose="03010101010201010101" pitchFamily="66" charset="0"/>
              </a:rPr>
              <a:t>5. Кодификатор   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1338688"/>
              </p:ext>
            </p:extLst>
          </p:nvPr>
        </p:nvGraphicFramePr>
        <p:xfrm>
          <a:off x="533400" y="1828800"/>
          <a:ext cx="7924800" cy="39869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3794"/>
                <a:gridCol w="7321006"/>
              </a:tblGrid>
              <a:tr h="66466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062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Высокомолекулярные соединения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065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Основные  понятия  химии  высокомолекулярных  соединений:  мономер,  полимер, структурное звено, степень полимеризации, средняя молекулярная масса. Основные методы синтеза высокомолекулярных соединений – полимеризация и поликонденсация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05151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Экспериментальные методы изучения веществ и их превращений: ознакомление с образцами природных и искусственных волокон, пластмасс, каучуков. Получение синтетического каучука и резины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15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325562"/>
          </a:xfrm>
        </p:spPr>
        <p:txBody>
          <a:bodyPr/>
          <a:lstStyle/>
          <a:p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</a:rPr>
              <a:t>Перечень     </a:t>
            </a:r>
            <a:r>
              <a:rPr lang="ru-RU" sz="2400" dirty="0">
                <a:latin typeface="Monotype Corsiva" panose="03010101010201010101" pitchFamily="66" charset="0"/>
              </a:rPr>
              <a:t>проверяемых     требований  </a:t>
            </a:r>
            <a:r>
              <a:rPr lang="ru-RU" sz="2400" dirty="0" smtClean="0">
                <a:latin typeface="Monotype Corsiva" panose="03010101010201010101" pitchFamily="66" charset="0"/>
              </a:rPr>
              <a:t>к    </a:t>
            </a:r>
            <a:r>
              <a:rPr lang="ru-RU" sz="2400" dirty="0" err="1">
                <a:latin typeface="Monotype Corsiva" panose="03010101010201010101" pitchFamily="66" charset="0"/>
              </a:rPr>
              <a:t>метапредметным</a:t>
            </a:r>
            <a:r>
              <a:rPr lang="ru-RU" sz="2400" dirty="0">
                <a:latin typeface="Monotype Corsiva" panose="03010101010201010101" pitchFamily="66" charset="0"/>
              </a:rPr>
              <a:t>    результатам    освоения    основной    образовательной </a:t>
            </a:r>
            <a:r>
              <a:rPr lang="ru-RU" sz="2400" dirty="0" smtClean="0">
                <a:latin typeface="Monotype Corsiva" panose="03010101010201010101" pitchFamily="66" charset="0"/>
              </a:rPr>
              <a:t> программы </a:t>
            </a:r>
            <a:r>
              <a:rPr lang="ru-RU" sz="2400" dirty="0">
                <a:latin typeface="Monotype Corsiva" panose="03010101010201010101" pitchFamily="66" charset="0"/>
              </a:rPr>
              <a:t>среднего общего образования. 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1600" dirty="0" smtClean="0">
                <a:latin typeface="Monotype Corsiva" panose="03010101010201010101" pitchFamily="66" charset="0"/>
              </a:rPr>
              <a:t>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95971074"/>
              </p:ext>
            </p:extLst>
          </p:nvPr>
        </p:nvGraphicFramePr>
        <p:xfrm>
          <a:off x="304801" y="1600200"/>
          <a:ext cx="7924800" cy="5074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6400801"/>
              </a:tblGrid>
              <a:tr h="3477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проверяемого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требования к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метапредметным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результатам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освоения основной образовательной программы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общего образования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емые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элементы содержания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87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Познавательные УУД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Базовые логические действия 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07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Устанавливать  существенный  признак  или  основания  для  сравнения, классификации и обобщения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Выявлять закономерности и противоречия в рассматриваемых явлениях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1.1.3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креативное мышление при решении жизненных проблем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Базовые исследовательские действия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07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Овладение  видами  деятельности  по  получению  нового  знания,  его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интерпретации,  преобразованию  и  применению  в  различных учебных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ситуациях, в том числе при создании учебных и социальных проектов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07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научного типа мышления; владение научной терминологией, ключевыми понятиями и методами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883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325562"/>
          </a:xfrm>
        </p:spPr>
        <p:txBody>
          <a:bodyPr/>
          <a:lstStyle/>
          <a:p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</a:rPr>
              <a:t>Перечень     </a:t>
            </a:r>
            <a:r>
              <a:rPr lang="ru-RU" sz="2400" dirty="0">
                <a:latin typeface="Monotype Corsiva" panose="03010101010201010101" pitchFamily="66" charset="0"/>
              </a:rPr>
              <a:t>проверяемых     требований  </a:t>
            </a:r>
            <a:r>
              <a:rPr lang="ru-RU" sz="2400" dirty="0" smtClean="0">
                <a:latin typeface="Monotype Corsiva" panose="03010101010201010101" pitchFamily="66" charset="0"/>
              </a:rPr>
              <a:t>к    </a:t>
            </a:r>
            <a:r>
              <a:rPr lang="ru-RU" sz="2400" dirty="0" err="1">
                <a:latin typeface="Monotype Corsiva" panose="03010101010201010101" pitchFamily="66" charset="0"/>
              </a:rPr>
              <a:t>метапредметным</a:t>
            </a:r>
            <a:r>
              <a:rPr lang="ru-RU" sz="2400" dirty="0">
                <a:latin typeface="Monotype Corsiva" panose="03010101010201010101" pitchFamily="66" charset="0"/>
              </a:rPr>
              <a:t>    результатам    освоения    основной    образовательной </a:t>
            </a:r>
            <a:r>
              <a:rPr lang="ru-RU" sz="2400" dirty="0" smtClean="0">
                <a:latin typeface="Monotype Corsiva" panose="03010101010201010101" pitchFamily="66" charset="0"/>
              </a:rPr>
              <a:t> программы </a:t>
            </a:r>
            <a:r>
              <a:rPr lang="ru-RU" sz="2400" dirty="0">
                <a:latin typeface="Monotype Corsiva" panose="03010101010201010101" pitchFamily="66" charset="0"/>
              </a:rPr>
              <a:t>среднего общего образования. 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1600" dirty="0" smtClean="0">
                <a:latin typeface="Monotype Corsiva" panose="03010101010201010101" pitchFamily="66" charset="0"/>
              </a:rPr>
              <a:t>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2522551"/>
              </p:ext>
            </p:extLst>
          </p:nvPr>
        </p:nvGraphicFramePr>
        <p:xfrm>
          <a:off x="304800" y="1371600"/>
          <a:ext cx="8381999" cy="525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922"/>
                <a:gridCol w="6770077"/>
              </a:tblGrid>
              <a:tr h="85527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проверяемого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требования к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метапредметным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результатам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освоения основной образовательной программы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общего образования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емые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элементы содержания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112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1.2.3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Выявлять   причинно-следственные   связи   и   актуализировать   задачу, выдвигать гипотезу ее решения, находить аргументы для доказательства своих утверждений, задавать параметры и критерии решения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6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полученные в ходе решения задачи результаты, критически оценивать их достоверность, прогнозировать изменение в новых условиях </a:t>
                      </a:r>
                      <a:endParaRPr lang="ru-RU" sz="16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0869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1.2.5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Уметь  переносить  знания  в  познавательную  и  практическую  области жизнедеятельности,    интегрировать    знания    из    разных    предметных областей,   осуществлять   целенаправленный   поиск   переноса   средств и способов действия в профессиональную среду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9175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1.2.6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Проявлять способность и готовность к самостоятельному поиску методов решения практических задач, применению различных методов познания; ставить   и   формулировать   собственные   задачи   в   образовательной деятельности   и   жизненных   ситуациях;   ставить   проблемы   и   задачи, допускающие альтернативные решения; выдвигать новые идеи, предлагать оригинальные подходы и решения; разрабатывать план решения проблемы с учетом анализа имеющихся материальных и нематериальных ресурсов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070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325562"/>
          </a:xfrm>
        </p:spPr>
        <p:txBody>
          <a:bodyPr/>
          <a:lstStyle/>
          <a:p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400" dirty="0" smtClean="0">
                <a:latin typeface="Monotype Corsiva" panose="03010101010201010101" pitchFamily="66" charset="0"/>
              </a:rPr>
              <a:t>Перечень     </a:t>
            </a:r>
            <a:r>
              <a:rPr lang="ru-RU" sz="2400" dirty="0">
                <a:latin typeface="Monotype Corsiva" panose="03010101010201010101" pitchFamily="66" charset="0"/>
              </a:rPr>
              <a:t>проверяемых     требований  </a:t>
            </a:r>
            <a:r>
              <a:rPr lang="ru-RU" sz="2400" dirty="0" smtClean="0">
                <a:latin typeface="Monotype Corsiva" panose="03010101010201010101" pitchFamily="66" charset="0"/>
              </a:rPr>
              <a:t>к    </a:t>
            </a:r>
            <a:r>
              <a:rPr lang="ru-RU" sz="2400" dirty="0" err="1">
                <a:latin typeface="Monotype Corsiva" panose="03010101010201010101" pitchFamily="66" charset="0"/>
              </a:rPr>
              <a:t>метапредметным</a:t>
            </a:r>
            <a:r>
              <a:rPr lang="ru-RU" sz="2400" dirty="0">
                <a:latin typeface="Monotype Corsiva" panose="03010101010201010101" pitchFamily="66" charset="0"/>
              </a:rPr>
              <a:t>    результатам    освоения    основной    образовательной </a:t>
            </a:r>
            <a:r>
              <a:rPr lang="ru-RU" sz="2400" dirty="0" smtClean="0">
                <a:latin typeface="Monotype Corsiva" panose="03010101010201010101" pitchFamily="66" charset="0"/>
              </a:rPr>
              <a:t> программы </a:t>
            </a:r>
            <a:r>
              <a:rPr lang="ru-RU" sz="2400" dirty="0">
                <a:latin typeface="Monotype Corsiva" panose="03010101010201010101" pitchFamily="66" charset="0"/>
              </a:rPr>
              <a:t>среднего общего образования. 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1600" dirty="0" smtClean="0">
                <a:latin typeface="Monotype Corsiva" panose="03010101010201010101" pitchFamily="66" charset="0"/>
              </a:rPr>
              <a:t>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6863758"/>
              </p:ext>
            </p:extLst>
          </p:nvPr>
        </p:nvGraphicFramePr>
        <p:xfrm>
          <a:off x="304800" y="1371600"/>
          <a:ext cx="8381999" cy="4739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922"/>
                <a:gridCol w="6770077"/>
              </a:tblGrid>
              <a:tr h="85527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проверяемого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требования к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метапредметным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результатам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освоения основной образовательной программы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общего образования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емые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элементы содержания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392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Работа с информацией 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06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 навыками  получения  информации  из  источников  разных  типов; самостоятельно  осуществлять  поиск,  анализ,  систематизацию  и  интерпретацию информации различных видов и форм представления </a:t>
                      </a:r>
                      <a:endParaRPr lang="ru-RU" sz="16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УУД 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Общение 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2.1.1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коммуникации во всех сферах жизни, владеть различными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способами общения и взаимодействия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Развернуто  и  логично  излагать  свою  точку  зрения  с  использованием </a:t>
                      </a:r>
                    </a:p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языковых средств 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 УУД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Самоорганизация 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75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020762"/>
          </a:xfrm>
        </p:spPr>
        <p:txBody>
          <a:bodyPr/>
          <a:lstStyle/>
          <a:p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000" dirty="0" smtClean="0">
                <a:latin typeface="Monotype Corsiva" panose="03010101010201010101" pitchFamily="66" charset="0"/>
              </a:rPr>
              <a:t>Перечень     </a:t>
            </a:r>
            <a:r>
              <a:rPr lang="ru-RU" sz="2000" dirty="0">
                <a:latin typeface="Monotype Corsiva" panose="03010101010201010101" pitchFamily="66" charset="0"/>
              </a:rPr>
              <a:t>проверяемых     требований  </a:t>
            </a:r>
            <a:r>
              <a:rPr lang="ru-RU" sz="2000" dirty="0" smtClean="0">
                <a:latin typeface="Monotype Corsiva" panose="03010101010201010101" pitchFamily="66" charset="0"/>
              </a:rPr>
              <a:t>к    </a:t>
            </a:r>
            <a:r>
              <a:rPr lang="ru-RU" sz="2000" dirty="0" err="1">
                <a:latin typeface="Monotype Corsiva" panose="03010101010201010101" pitchFamily="66" charset="0"/>
              </a:rPr>
              <a:t>метапредметным</a:t>
            </a:r>
            <a:r>
              <a:rPr lang="ru-RU" sz="2000" dirty="0">
                <a:latin typeface="Monotype Corsiva" panose="03010101010201010101" pitchFamily="66" charset="0"/>
              </a:rPr>
              <a:t>    результатам    освоения    основной    образовательной </a:t>
            </a:r>
            <a:r>
              <a:rPr lang="ru-RU" sz="2000" dirty="0" smtClean="0">
                <a:latin typeface="Monotype Corsiva" panose="03010101010201010101" pitchFamily="66" charset="0"/>
              </a:rPr>
              <a:t> программы </a:t>
            </a:r>
            <a:r>
              <a:rPr lang="ru-RU" sz="2000" dirty="0">
                <a:latin typeface="Monotype Corsiva" panose="03010101010201010101" pitchFamily="66" charset="0"/>
              </a:rPr>
              <a:t>среднего общего образования. </a:t>
            </a:r>
            <a:br>
              <a:rPr lang="ru-RU" sz="2000" dirty="0">
                <a:latin typeface="Monotype Corsiva" panose="03010101010201010101" pitchFamily="66" charset="0"/>
              </a:rPr>
            </a:br>
            <a:r>
              <a:rPr lang="ru-RU" sz="1600" dirty="0" smtClean="0">
                <a:latin typeface="Monotype Corsiva" panose="03010101010201010101" pitchFamily="66" charset="0"/>
              </a:rPr>
              <a:t>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08877233"/>
              </p:ext>
            </p:extLst>
          </p:nvPr>
        </p:nvGraphicFramePr>
        <p:xfrm>
          <a:off x="304800" y="1143001"/>
          <a:ext cx="8610600" cy="58387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7162800"/>
              </a:tblGrid>
              <a:tr h="8901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проверяемого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требования к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метапредметным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результатам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освоения основной образовательной программы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общего образования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емые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элементы содержания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6404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Самостоятельно составлять план решения проблемы с учетом имеющихся ресурсов, собственных возможностей и предпочтений; делать осознанный выбор, аргументировать его, брать ответственность за решение; оценивать приобретенный опыт; способствовать формированию и проявлению широкой эрудиции в разных областях знаний </a:t>
                      </a:r>
                      <a:endParaRPr lang="ru-RU" sz="16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89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 </a:t>
                      </a:r>
                      <a:endParaRPr lang="ru-RU" sz="16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6404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3.2.2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навыками познавательной рефлексии как осознания совершаемых </a:t>
                      </a:r>
                    </a:p>
                    <a:p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действий   и   мыслительных   процессов,   их   результатов   и   оснований; </a:t>
                      </a:r>
                    </a:p>
                    <a:p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использовать  приемы  рефлексии  для  оценки  ситуации,  выбора  верного </a:t>
                      </a:r>
                    </a:p>
                    <a:p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решения; уметь оценивать риски и своевременно принимать решения по </a:t>
                      </a:r>
                    </a:p>
                    <a:p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их снижению </a:t>
                      </a:r>
                      <a:endParaRPr lang="ru-RU" sz="16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71597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Эмоциональный    интеллект</a:t>
                      </a:r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  предполагающий    сформированность: </a:t>
                      </a:r>
                    </a:p>
                    <a:p>
                      <a:r>
                        <a:rPr lang="ru-RU" sz="16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саморегулирования,   включающего   самоконтроль,   умение   принимать ответственность  за  свое  поведение,  способность  адаптироваться  к  эмоциональным  изменениям  и  проявлять  гибкость,  быть  открытым  новому; внутренней  мотивации,  включающей  стремление  к  достижению  цели и  успеху,  оптимизм,  инициативность,  умение  действовать,  исходя  из своих возможностей</a:t>
                      </a:r>
                      <a:endParaRPr lang="ru-RU" sz="16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373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ru-RU" altLang="ru-RU" sz="3200" dirty="0">
                <a:solidFill>
                  <a:srgbClr val="330066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Назначение всероссийской проверочной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5525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   проверочные    работы    (ВПР)    проводятся    в    целях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  уровня   и   качества   подготовки   обучающихся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 федеральных государственных 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федеральных основных общеобразовательных программ. 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 ВПР  по  учебному  предмету  «Химия»  –  оценить  качество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 обучающихся  10  классов  в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федерального государственного образовательного стандарта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(ФГОС СОО) и федеральной образовательной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 (ФОП СОО).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  ВПР    могут    быть    использованы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организациями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совершенствования  методики  преподавания  учебных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а    муниципальными    органами    управления    образованием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региональными   органами   исполнительной   власти,   осуществляющими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 в  сфере  образования,  для  анализа  текущего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     и      региональных      систем      образования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программ их развития. 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  предусмотрено   использование   результатов   проверочных   работ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  деятельности   педагогических   работников,   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муниципальных      органов      управления      образованием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   органов    исполнительной    власти,    осуществляющих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 в сфере образования. 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118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algn="ctr"/>
            <a:r>
              <a:rPr lang="ru-RU" sz="28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1548847"/>
              </p:ext>
            </p:extLst>
          </p:nvPr>
        </p:nvGraphicFramePr>
        <p:xfrm>
          <a:off x="304800" y="914400"/>
          <a:ext cx="8534400" cy="519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"/>
                <a:gridCol w="1828800"/>
                <a:gridCol w="2895600"/>
                <a:gridCol w="6858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Максималь-ный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1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ТЕОРЕТИЧЕСКИЕ ОСНОВЫ ОРГАНИЧЕСКОЙ ХИМИИ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  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номенклатура     органических соединений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умений  использовать  химическую  символику  для составления  молекулярных  и  структурных  (развернутой,  сокращенной)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   органических   веществ   и уравнений     химических     реакций, устанавливать       принадлежность изученных  органических  веществ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  их   составу   и   строению   к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определенному классу/группе соединений, давать им названия по систематической номенклатуре (IUPAC)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641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1983708"/>
              </p:ext>
            </p:extLst>
          </p:nvPr>
        </p:nvGraphicFramePr>
        <p:xfrm>
          <a:off x="304800" y="914400"/>
          <a:ext cx="8534400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124200"/>
                <a:gridCol w="838200"/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Максималь-ный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     положения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теории        химического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строения    органических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соединений   А.М.   Бутлерова. Углеродный скелет  органической  молекулы.  Кратность  химической     связи.     Зависимость     свойств     веществ   от   химического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строения молекул. Гомологи.     Гомологический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ряд.        Изомерия        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применять   положения   теории   строения органических   веществ   А.М.   Бутлерова  для  объяснения  зависимости свойств  веществ  от  их  состава  и строения,  закон  сохранения  массы веществ. Сформированность умения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определять виды химической связи в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органических  соединениях  (одинарные и кратные). Владение системой химических  знаний,  которая  включает:  основополагающие  понятия  –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изомерия, изомеры, гомологический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ряд,  гомологи;  теории  и  законы  –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 химического  строения  органических веществ A.M. Бутлерова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85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3423075"/>
              </p:ext>
            </p:extLst>
          </p:nvPr>
        </p:nvGraphicFramePr>
        <p:xfrm>
          <a:off x="228600" y="914400"/>
          <a:ext cx="8686800" cy="563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1981200"/>
                <a:gridCol w="2971800"/>
                <a:gridCol w="762000"/>
                <a:gridCol w="11430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Максималь-ный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Алканы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   состав      и строение,    гомологический ряд. Представители </a:t>
                      </a:r>
                    </a:p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их  физические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 химические  свойства,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 в  природе,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 и  применение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умений   характеризовать  состав,  строение,  физические  и  химические  свойства  типичных  представителей  различных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     органических     веществ.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иллюстрировать генетическую связь между   типичными   представителями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различных  классов  органических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 уравнениями соответствующих  химических  реакций  с  использованием структурных формул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601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4777636"/>
              </p:ext>
            </p:extLst>
          </p:nvPr>
        </p:nvGraphicFramePr>
        <p:xfrm>
          <a:off x="304800" y="914400"/>
          <a:ext cx="8534400" cy="4876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286000"/>
                <a:gridCol w="2743200"/>
                <a:gridCol w="762000"/>
                <a:gridCol w="11430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Максималь-ный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   состав      и строение, гомологический ряд. Представители 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их  физические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 химические  свойства,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 в  природе,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 и  применение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умений   характеризовать  состав,  строение,  физические  и  химические  свойства  типичных  представителей  различных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     органических     веществ.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иллюстрировать генетическую связь между   типичными   представителями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различных  классов  органических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 уравнениями соответствующих  химических  реакций  с  использованием структурных формул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62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7266113"/>
              </p:ext>
            </p:extLst>
          </p:nvPr>
        </p:nvGraphicFramePr>
        <p:xfrm>
          <a:off x="304800" y="914400"/>
          <a:ext cx="8610600" cy="5461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"/>
                <a:gridCol w="2133600"/>
                <a:gridCol w="3048000"/>
                <a:gridCol w="762000"/>
                <a:gridCol w="10668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Максималь-ный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Алкены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состав и строение,    гомологический ряд.  Представители 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их  физические  и химические      свойства, нахождение  в  природе, получение   и   применение. 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Алкадиены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состав и    строение,    гомологический ряд. Представители 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алкадиенов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их физические    и    химические  свойства.  Получение    синтетического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каучука      и      резины. </a:t>
                      </a:r>
                    </a:p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Алкины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   состав      и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строение,   гомологический ряд. Представители </a:t>
                      </a:r>
                    </a:p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алкинов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их  физические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 химические  свойства,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 в  природе,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и применение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умения   при-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водить      тривиальные      названия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отдельных   органических   веществ. 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характеризовать состав, строение, физические    и    химические    свойства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типичных  представителей  различных        классов        органических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веществ.  Сформированность  умения иллюстрировать генетическую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 между  типичными  представителями      различных      классов органических     веществ     уравнениями     соответствующих     химических  реакций  с  использованием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структурных формул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87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8309715"/>
              </p:ext>
            </p:extLst>
          </p:nvPr>
        </p:nvGraphicFramePr>
        <p:xfrm>
          <a:off x="304800" y="914400"/>
          <a:ext cx="8458200" cy="530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200400"/>
                <a:gridCol w="685800"/>
                <a:gridCol w="9906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Природные   источники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углеводородов.  Природный   газ   и   попутные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нефтяные  газы.  Нефть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  ее   происхождение.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   переработки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нефти.  Продукты  пере-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работки  нефти,  их  применение  в  промышленности и быту. Каменный уголь  и  продукты  его переработки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характеризовать      источники      углеводородного сырья (нефть, </a:t>
                      </a:r>
                      <a:r>
                        <a:rPr lang="ru-RU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природный газ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  уголь),    способы    их    переработки   и   практическое   применение продуктов переработки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Арены.  Бензол:  состав,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строение,    физические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химические свойства.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Толуол: состав, строение,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   и    химические  свойства,  получение   и   применение.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Генетическая         связь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 углеводородами,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принадлежащими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различным классам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приводить        тривиальные        названия отдельных  органических  веществ. Сформированность  умения характеризовать  состав,  строение,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 и химические свойства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типичных  представителей  различных        классов        органических веществ.  Сформированность  умения иллюстрировать генетическую связь  между  типичными  представителями      различных      классов органических     веществ     уравнениями     соответствующих     химических  реакций  с  использованием структурных формул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8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9014316"/>
              </p:ext>
            </p:extLst>
          </p:nvPr>
        </p:nvGraphicFramePr>
        <p:xfrm>
          <a:off x="304800" y="914400"/>
          <a:ext cx="8458200" cy="550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2895600"/>
                <a:gridCol w="152400"/>
                <a:gridCol w="533400"/>
                <a:gridCol w="1524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Идентификация органических соединений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умений:  выявлять       характерные       признаки понятий; устанавливать их взаимосвязь;       использовать       соответствующие  понятия  при   описании состава,  строения  и  превращений органических соединений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2.1;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2.2;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2.3;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2.4;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ПОЗНАНИЯ В ХИМИИ. ХИМИЯ И ЖИЗНЬ. РАСЧЕТНЫЕ ЗАДАЧИ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Арены.  Бензол:  состав,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строение,    физические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химические свойства.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Толуол: состав, строение,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   и    химические  свойства,  получение   и   применение.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Генетическая         связь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 углеводородами,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принадлежащими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различным классам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приводить        тривиальные        названия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отдельных  органических  веществ.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характеризовать  состав,  строение,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 и химические свойства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типичных  представителей  различных        классов        органических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веществ.  Сформированность  умения иллюстрировать генетическую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 между  типичными  представителями      различных      классов органических     веществ     уравнениями     соответствующих     химических  реакций  с  использованием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структурных формул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069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2021548"/>
              </p:ext>
            </p:extLst>
          </p:nvPr>
        </p:nvGraphicFramePr>
        <p:xfrm>
          <a:off x="304800" y="914400"/>
          <a:ext cx="8458200" cy="4897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048000"/>
                <a:gridCol w="6858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Научные   методы   по-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      веществ      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химических     явлений: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наблюдение,         измерение,  моделирование,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эксперимент,  анализ  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 умения    владеть системой знаний об основных методах       научного       познания, используемых     в     химии     при изучении  веществ  и  химических явлений  (наблюдение,  измерение, эксперимент, моделирование)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Расчеты   массовой   или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объемной  доли  выхода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   реакции   от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умения   про-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водить вычисления по химическим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уравнениям  (массы,  объема,  коли-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чества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исходного   вещества   или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  реакции  по  известным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массе,  объему,  количеству  одного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     исходных      веществ      или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продуктов реакции)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621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2627084"/>
              </p:ext>
            </p:extLst>
          </p:nvPr>
        </p:nvGraphicFramePr>
        <p:xfrm>
          <a:off x="304800" y="914400"/>
          <a:ext cx="8458200" cy="5928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2895600"/>
                <a:gridCol w="685800"/>
                <a:gridCol w="1295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нение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УГЛЕВОДОРОДЫ.      КИСЛОРОДСОДЕРЖАЩИЕ      И      АЗОТСОДЕРЖАЩИЕ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ОРГАНИЧЕСКИЕ СОЕДИНЕНИЯ. ВЫСОКОМОЛЕКУЛЯРНЫЕ СОЕДИНЕНИЯ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Кислородсодержащие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органические       соединения.  Спирты,  фенол, альдегиды,   карбоновые кислоты,          сложные эфиры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умения   при-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водить     тривиальные     названия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отдельных  органических  веществ.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характеризовать состав, строение, физические    и    химические    свойства типичных  представителей  различных    классов    органических    веществ.  Сформированность  умения иллюстрировать        генетическую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 между  типичными  представителями      различных      классов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органических       веществ       уравнениями   соответствующих   химических  реакций  с  использованием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структурных формул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43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9605576"/>
              </p:ext>
            </p:extLst>
          </p:nvPr>
        </p:nvGraphicFramePr>
        <p:xfrm>
          <a:off x="304800" y="914400"/>
          <a:ext cx="8458200" cy="5928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2895600"/>
                <a:gridCol w="685800"/>
                <a:gridCol w="1295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нение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УГЛЕВОДОРОДЫ.      КИСЛОРОДСОДЕРЖАЩИЕ      И      АЗОТСОДЕРЖАЩИЕ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ОРГАНИЧЕСКИЕ СОЕДИНЕНИЯ. ВЫСОКОМОЛЕКУЛЯРНЫЕ СОЕДИНЕНИЯ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Азотсодержащие    органические     соединения.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Амины.    Аминокислоты. Белки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приводить тривиальные названия  отдельных  органических  веществ.  Сформированность    умения    характеризовать  состав,  строение,  физические  и  химические  свойства  типичных представителей различных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     органических     веществ.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иллюстрировать    генетическую    связь между     типичными     представителями различных классов органических      веществ      уравнениями соответствующих  химических реакций  с  использованием  структурных формул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896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Monotype Corsiva" panose="03010101010201010101" pitchFamily="66" charset="0"/>
              </a:rPr>
              <a:t>Документы</a:t>
            </a:r>
            <a:r>
              <a:rPr lang="ru-RU" sz="3200" dirty="0">
                <a:latin typeface="Monotype Corsiva" panose="03010101010201010101" pitchFamily="66" charset="0"/>
              </a:rPr>
              <a:t>, определяющие содержание проверочной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   и     структура     проверочной     работы     определяются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  федерального   государственного   образовательного   стандарта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  образования,   утвержденного   приказом   Министерства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 Федерации  от  12.08.2022  №  732  «О  внесении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 федеральный   государственный   образовательный   стандарт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  общего   образования,   утвержденный   приказом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 науки   Российской   Федерации   от   17.05.2012   №   413»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    Министерством     юстиции     Российской     Федерации 12.09.2022  №  70034)  и  федеральной  образовательной  программы  среднего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 образования,  утвержденной  приказом  Министерства  просвещения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 от  18.05.2023  №  371  «Об  утверждении  федеральной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среднего общего образования» (зарегистрирован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юстиции Российской Федерации 12.07.2023 № 7422).</a:t>
            </a:r>
          </a:p>
        </p:txBody>
      </p:sp>
    </p:spTree>
    <p:extLst>
      <p:ext uri="{BB962C8B-B14F-4D97-AF65-F5344CB8AC3E}">
        <p14:creationId xmlns:p14="http://schemas.microsoft.com/office/powerpoint/2010/main" xmlns="" val="329043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7432918"/>
              </p:ext>
            </p:extLst>
          </p:nvPr>
        </p:nvGraphicFramePr>
        <p:xfrm>
          <a:off x="304800" y="914400"/>
          <a:ext cx="8458200" cy="5171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276600"/>
                <a:gridCol w="609600"/>
                <a:gridCol w="9906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нение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ТЕОРЕТИЧЕСКИЕ ОСНОВЫ ОРГАНИЧЕСКОЙ ХИМИИ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Азотсодержащие    органические     соединения.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Амины.    Аминокислоты. Белки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использовать  химическую  символику  для составления  молекулярных  и  структурных   формул   органических   веществ    и    уравнений    химических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реакций. Сформированность умений  устанавливать  принадлежность  изученных   органических   веществ   к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определенному классу/группе соединений,    давать    им    названия    по систематической          номенклатуре (IUPAC). Сформированность умения  определять виды химической связи в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органических  соединениях  (одинарные и кратные). Владение системой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химических  знаний,  которая  включает:  основополагающие  понятия  –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изомерия, изомеры, гомологический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ряд,  гомологи;  теории  и  законы  –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 химического  строения  органических веществ A.M. Бутлерова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62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5870732"/>
              </p:ext>
            </p:extLst>
          </p:nvPr>
        </p:nvGraphicFramePr>
        <p:xfrm>
          <a:off x="304800" y="914400"/>
          <a:ext cx="8458200" cy="5928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276600"/>
                <a:gridCol w="609600"/>
                <a:gridCol w="9906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нение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УГЛЕВОДОРОДЫ.      КИСЛОРОДСОДЕРЖАЩИЕ      И      АЗОТСОДЕРЖАЩИЕ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ОРГАНИЧЕСКИЕ СОЕДИНЕНИЯ. ВЫСОКОМОЛЕКУЛЯРНЫЕ СОЕДИНЕНИЯ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Характерные    химические свойства: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углеводородов: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алкенов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алкадиенов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алкинов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аренов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кислородсодержащих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соединений:    одно-    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многоатомные  спирты,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фенол, альдегиды,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однооснóвные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карбоновые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кислоты, сложные эфиры, жиры, углеводы;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азотсодержащие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вещества:  амины,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аминокислоты и белки;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высокомолекулярных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соединений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 умения   приводить      тривиальные      названия отдельных  органических  веществ.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характеризовать      состав,      строение,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и химические свойства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типичных  представителей  различных    классов    органических    веществ.  Сформированность  умения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иллюстрировать        генетическую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 между  типичными представителями      различных      классов органических     веществ     уравнениями     соответствующих     химических  реакций  с  использованием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структурных формул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75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06301413"/>
              </p:ext>
            </p:extLst>
          </p:nvPr>
        </p:nvGraphicFramePr>
        <p:xfrm>
          <a:off x="304800" y="914400"/>
          <a:ext cx="8458200" cy="408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276600"/>
                <a:gridCol w="609600"/>
                <a:gridCol w="9906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Взаимосвязь между основными         классами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органических веществ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теризовать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состав,       строение,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 и  химические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свойст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типичных      представителей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различных    классов   органических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веществ.  Сформированность  уме-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иллюстрировать  генетическую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   между    типичными    пред-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ставителями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различных    классов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органических     веществ   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уравне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ниями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соответствующих   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ческих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реакций  с  использованием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структурных формул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205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487362"/>
          </a:xfrm>
        </p:spPr>
        <p:txBody>
          <a:bodyPr/>
          <a:lstStyle/>
          <a:p>
            <a:r>
              <a:rPr lang="ru-RU" sz="2000" dirty="0">
                <a:latin typeface="Monotype Corsiva" panose="03010101010201010101" pitchFamily="66" charset="0"/>
              </a:rPr>
              <a:t>Распределение заданий проверочной работы по позициям кодификатора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7286203"/>
              </p:ext>
            </p:extLst>
          </p:nvPr>
        </p:nvGraphicFramePr>
        <p:xfrm>
          <a:off x="304800" y="914400"/>
          <a:ext cx="8458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"/>
                <a:gridCol w="2057400"/>
                <a:gridCol w="3276600"/>
                <a:gridCol w="609600"/>
                <a:gridCol w="9906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предметные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(умения)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КЭС/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за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ПОЗНАНИЯ В ХИМИИ. ЭКСПЕРИМЕНТАЛЬНЫЕ ОСНОВЫ ХИМИИ.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И ЖИЗНЬ. РАСЧЕТНЫЕ ЗАДАЧИ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Нахождение     молекулярной  формулы  органического  вещества  по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его  плотности  и массовым  долям  элементов,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входящих в его состав,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     по      продуктам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сгорания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  умения  проводить  вычисления  по  химическим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уравнениям  (массы,  объема,  количества   исходного   вещества   или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  реакции  по  известным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массе,  объему,  количеству  одного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     исходных      веществ      или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продуктов реакции)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5.1;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заданий – 16, из них по уровню сложности: Б – 16.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работу – 32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81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924800" cy="1295400"/>
          </a:xfrm>
        </p:spPr>
        <p:txBody>
          <a:bodyPr/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ВПР по химии.  10 класс.   2025 г.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проверочной работы по уровню сложности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  задания   проверочной   работы   относятся   к   базовому   уровню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0682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Monotype Corsiva" panose="03010101010201010101" pitchFamily="66" charset="0"/>
              </a:rPr>
              <a:t>Типы заданий, сценарии выполнения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9263"/>
            <a:ext cx="8382000" cy="4411662"/>
          </a:xfrm>
        </p:spPr>
        <p:txBody>
          <a:bodyPr/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    проверяет     знание     классификации     и     номенклатуры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умение  составлять  структурную  и  молекулярную  формулы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по его названию.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  проверяет  знание  основных  положений  структурной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органических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соединений.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     проверяет     знание     химических     свойств     предельных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    проверяет    знание    химических    свойств    непредельных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  проверяет  знание  основных  источников  углеводородного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сырья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способов его переработки.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 проверяет знание химических свойств и способов получения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ароматических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углеводородов,   а   также   понимание   генетической   связи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углеводородов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принадлежащих к различным классам.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7  проверяет  знание  качественных  реакций  на  углеводороды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классов. </a:t>
            </a:r>
          </a:p>
          <a:p>
            <a:pPr algn="just"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8   проверяет   умения   понимать   опасность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антропогенного воздействия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 окружающую   среду,   использовать   понятие   «предельно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допустимая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  вещества»  и  проводить  расчеты  массы  и  объема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уравнениям химических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реакций</a:t>
            </a:r>
            <a:r>
              <a:rPr lang="ru-RU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5523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Monotype Corsiva" panose="03010101010201010101" pitchFamily="66" charset="0"/>
              </a:rPr>
              <a:t>Типы заданий, сценарии выполнения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5525"/>
          </a:xfrm>
        </p:spPr>
        <p:txBody>
          <a:bodyPr/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9 проверяет владение основными методами научного познания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 химических   явлений,   в   частности   умение   анализировать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органических соединений.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10     проверяет     умения     характеризовать 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промышленные процессы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  помощью   уравнений   реакций   и   проводить   расчеты   массы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   продуктов    реакций    по    уравнениям    химических    реакций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понятия «выход продукта».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 проверяет  знание  номенклатуры  и  химических  свойства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кислородсодержащих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соединений различных классов.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12   проверяет   знание   химических   свойств   азотсодержащих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соединений:  аминов,  аминокислот  и  белков,  а  также  умение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органические вещества различных классов.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13     проверяет     умения     классифицировать     органические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составлять их систематические названия.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14   проверяет   умение   подтверждать   химические   свойства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 уравнениями химических реакций.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15   проверяет   понимание   взаимосвязи   между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классами  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    веществ,     умение     характеризовать     состав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соединений, знание свойств важнейших классов органических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номенклатуры органических соединений.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16    проверяет    умение    находить    молекулярную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формулу органического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 по  его  плотности  и  массовым  долям  элементов,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входящих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его  состав,  или  по  продуктам  сгорания,  а  также  понимание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органических веществ. 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5979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2800" dirty="0">
                <a:latin typeface="Monotype Corsiva" panose="03010101010201010101" pitchFamily="66" charset="0"/>
              </a:rPr>
              <a:t>Система  оценивания  выполнения  отдельных  заданий  и  проверочной </a:t>
            </a:r>
            <a:r>
              <a:rPr lang="ru-RU" sz="2800" dirty="0" smtClean="0">
                <a:latin typeface="Monotype Corsiva" panose="03010101010201010101" pitchFamily="66" charset="0"/>
              </a:rPr>
              <a:t>  работы </a:t>
            </a:r>
            <a:r>
              <a:rPr lang="ru-RU" sz="2800" dirty="0">
                <a:latin typeface="Monotype Corsiva" panose="03010101010201010101" pitchFamily="66" charset="0"/>
              </a:rPr>
              <a:t>в целом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Верное выполнение каждого из заданий 1–6, 9–12, 14, 16 оценивается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баллами;  в  случае  наличия  одной  ошибки  или  неполного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ответа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выставляется   1   балл.   Остальные   варианты   ответов   считаются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неверными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оцениваются 0 баллов.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Верное выполнение каждого из заданий 7, 13 оценивается максимально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баллом.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 заданий  8,  15  осуществляется  на  основе  поэлементного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 обучающихся. Максимальная оценка за  верно выполненное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 3  балла.  Указанные  задания  могут  быть  выполнены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разными  способами.  Поэтому  приведенные  в  критериях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образцы   решений   следует   рассматривать   лишь   как   один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возможных вариантов ответа.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первичный балл за выполнение работы – 32.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 участником  ВПР  баллы  за  выполнение  всех  заданий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суммируются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Суммарный   балл   обучающегося   переводится   в   отметку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пятибалльной    шкале    с    учетом    рекомендуемой    шкалы    перевода,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ниже. </a:t>
            </a:r>
          </a:p>
        </p:txBody>
      </p:sp>
    </p:spTree>
    <p:extLst>
      <p:ext uri="{BB962C8B-B14F-4D97-AF65-F5344CB8AC3E}">
        <p14:creationId xmlns:p14="http://schemas.microsoft.com/office/powerpoint/2010/main" xmlns="" val="285070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Рекомендации </a:t>
            </a:r>
            <a:r>
              <a:rPr lang="ru-RU" sz="2800" dirty="0">
                <a:latin typeface="Monotype Corsiva" panose="03010101010201010101" pitchFamily="66" charset="0"/>
              </a:rPr>
              <a:t>по переводу первичных баллов  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в отметки по пятибалльной шкале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1035553"/>
              </p:ext>
            </p:extLst>
          </p:nvPr>
        </p:nvGraphicFramePr>
        <p:xfrm>
          <a:off x="457200" y="1719263"/>
          <a:ext cx="8229600" cy="1280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1066800"/>
                <a:gridCol w="1066800"/>
                <a:gridCol w="10668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по пятибалльной шкале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«3»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Первичные баллы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0–8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9–16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17–24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25–32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66800" y="3105835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  <a:latin typeface="Monotype Corsiva" panose="03010101010201010101" pitchFamily="66" charset="0"/>
              </a:rPr>
              <a:t>Продолжительность проверочной работы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3629055"/>
            <a:ext cx="80772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выполнение  проверочной  работы  отводится  два  урока  (не  более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минут каждый). Работа состоит из двух частей. Задания частей 1 и 2 могут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выполняться в один день с перерывом не менее 10 минут или в разные дни. 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выполнение  заданий  каждой  части  отводится  один  урок  (не  более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минут). </a:t>
            </a:r>
          </a:p>
        </p:txBody>
      </p:sp>
    </p:spTree>
    <p:extLst>
      <p:ext uri="{BB962C8B-B14F-4D97-AF65-F5344CB8AC3E}">
        <p14:creationId xmlns:p14="http://schemas.microsoft.com/office/powerpoint/2010/main" xmlns="" val="40529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096962"/>
          </a:xfrm>
        </p:spPr>
        <p:txBody>
          <a:bodyPr/>
          <a:lstStyle/>
          <a:p>
            <a:pPr algn="ctr"/>
            <a:r>
              <a:rPr lang="ru-RU" sz="2800" dirty="0">
                <a:latin typeface="Monotype Corsiva" panose="03010101010201010101" pitchFamily="66" charset="0"/>
              </a:rPr>
              <a:t>Описание  дополнительных  материалов  и  оборудования,  необходимых </a:t>
            </a:r>
            <a:r>
              <a:rPr lang="ru-RU" sz="2800" dirty="0" smtClean="0">
                <a:latin typeface="Monotype Corsiva" panose="03010101010201010101" pitchFamily="66" charset="0"/>
              </a:rPr>
              <a:t> для </a:t>
            </a:r>
            <a:r>
              <a:rPr lang="ru-RU" sz="2800" dirty="0">
                <a:latin typeface="Monotype Corsiva" panose="03010101010201010101" pitchFamily="66" charset="0"/>
              </a:rPr>
              <a:t>проведения проверочной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работы разрешается использовать: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Периодическую систему химических элементов Д.И. Менделеева;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таблицу растворимости солей, кислот и оснований в воде;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электрохимический ряд напряжений металлов;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непрограммируемый калькулятор</a:t>
            </a:r>
            <a:r>
              <a:rPr lang="ru-RU" sz="1600" dirty="0"/>
              <a:t>. </a:t>
            </a:r>
            <a:endParaRPr lang="ru-RU" sz="16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1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chemeClr val="tx2"/>
                </a:solidFill>
                <a:latin typeface="Monotype Corsiva" panose="03010101010201010101" pitchFamily="66" charset="0"/>
              </a:rPr>
              <a:t>Рекомендации по подготовке к работе </a:t>
            </a:r>
            <a:endParaRPr lang="ru-RU" b="1" dirty="0" smtClean="0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подготовка к проверочной работе не требуется. </a:t>
            </a:r>
          </a:p>
        </p:txBody>
      </p:sp>
    </p:spTree>
    <p:extLst>
      <p:ext uri="{BB962C8B-B14F-4D97-AF65-F5344CB8AC3E}">
        <p14:creationId xmlns:p14="http://schemas.microsoft.com/office/powerpoint/2010/main" xmlns="" val="332176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1371600"/>
          </a:xfrm>
        </p:spPr>
        <p:txBody>
          <a:bodyPr/>
          <a:lstStyle/>
          <a:p>
            <a:pPr algn="ctr"/>
            <a:r>
              <a:rPr lang="ru-RU" sz="3200" dirty="0" smtClean="0">
                <a:latin typeface="Monotype Corsiva" panose="03010101010201010101" pitchFamily="66" charset="0"/>
              </a:rPr>
              <a:t> </a:t>
            </a:r>
            <a:r>
              <a:rPr lang="ru-RU" sz="3200" dirty="0">
                <a:latin typeface="Monotype Corsiva" panose="03010101010201010101" pitchFamily="66" charset="0"/>
              </a:rPr>
              <a:t>Подходы к отбору содержания проверочной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05001"/>
            <a:ext cx="8305800" cy="422592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    проверочные     работы     основаны     на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уровневом     и     комплексном     подходах     к     оценке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достижений.   В   рамках   ВПР   наряду   с   предметными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  основной   образовательной   программы   среднего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   оценивается    также    достижение  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включающих    освоенные    обучающимися    межпредметные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    универсальные      учебные      действия      (познавательные,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регулятивные).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   заданий    проверочных    работ    в    целом    соответствуют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принятым   в   учебниках,   включенных   в   федеральный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учебников,  допущенных  Министерством  просвещения  Российской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 использованию  при  реализации  имеющих  государственную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аккредитацию образовательных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среднего общего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19224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algn="ctr"/>
            <a:r>
              <a:rPr lang="ru-RU" sz="3200" dirty="0" smtClean="0">
                <a:latin typeface="Monotype Corsiva" panose="03010101010201010101" pitchFamily="66" charset="0"/>
              </a:rPr>
              <a:t>Структура </a:t>
            </a:r>
            <a:r>
              <a:rPr lang="ru-RU" sz="3200" dirty="0">
                <a:latin typeface="Monotype Corsiva" panose="03010101010201010101" pitchFamily="66" charset="0"/>
              </a:rPr>
              <a:t>проверочной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Проверочная работа состоит из двух частей и включает в себя 16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различных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  и  уровней  сложности.  Задания  также  имеют  различия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требуемой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 записи  ответа,  который  может  быть  представлен  в  виде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    или    символов,    слова,    формулы    вещества,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уравнения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реакции.   В   части   1   содержатся   задания   1–8;   в   части   2  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9–16.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   ответах     на     задания     требуется     записать     молекулярную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структурную  химическую  формулу,  уравнение  реакции,  ввести  текст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подробное текстовое описание.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работе  содержится  11  заданий  базового  уровня,  в  которых  ответы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вопросы задания не зависят друг от друга. Их порядковые номера: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2,  5–7,  9–10,  12–14,  16.  В  работе  содержится  5  заданий  базового  уровня,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 части  задания  взаимосвязаны  и  ответ  на  один  вопрос  зависит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 на предыдущие вопросы. Их порядковые номера: 3, 4, 8, 11, 15. </a:t>
            </a:r>
          </a:p>
        </p:txBody>
      </p:sp>
    </p:spTree>
    <p:extLst>
      <p:ext uri="{BB962C8B-B14F-4D97-AF65-F5344CB8AC3E}">
        <p14:creationId xmlns:p14="http://schemas.microsoft.com/office/powerpoint/2010/main" xmlns="" val="150236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algn="ctr"/>
            <a:r>
              <a:rPr lang="ru-RU" sz="3200" dirty="0" smtClean="0">
                <a:latin typeface="Monotype Corsiva" panose="03010101010201010101" pitchFamily="66" charset="0"/>
              </a:rPr>
              <a:t>Структура </a:t>
            </a:r>
            <a:r>
              <a:rPr lang="ru-RU" sz="3200" dirty="0">
                <a:latin typeface="Monotype Corsiva" panose="03010101010201010101" pitchFamily="66" charset="0"/>
              </a:rPr>
              <a:t>проверочной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 задания  более  сложные,  так  как  их  выполнение  предполагает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применение следующих умений: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классифицировать органические вещества;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составлять   структурные   формулы   органических   веществ   по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названиям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 определять   продукты   их   взаимодействия   с   различными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используя уравнение реакции, рассчитывать массу и объем продукта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объему одного из реагентов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составлять  уравнения  реакций,  подтверждающих  свойства  веществ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веществ различных классов органических соединений;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объяснять  обусловленность  свойств  и  способов  получения  веществ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составом и строением.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Включенные   в   работу   задания   условно   распределены   по   двум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блокам: «Органическая химия», «Методы познания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химии. Экспериментальные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химии. Химия и жизнь. Расчетные задачи». </a:t>
            </a:r>
          </a:p>
        </p:txBody>
      </p:sp>
    </p:spTree>
    <p:extLst>
      <p:ext uri="{BB962C8B-B14F-4D97-AF65-F5344CB8AC3E}">
        <p14:creationId xmlns:p14="http://schemas.microsoft.com/office/powerpoint/2010/main" xmlns="" val="224384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330066"/>
                </a:solidFill>
                <a:latin typeface="Monotype Corsiva" panose="03010101010201010101" pitchFamily="66" charset="0"/>
              </a:rPr>
              <a:t>Структура </a:t>
            </a:r>
            <a:r>
              <a:rPr lang="ru-RU" sz="3200" dirty="0">
                <a:solidFill>
                  <a:srgbClr val="330066"/>
                </a:solidFill>
                <a:latin typeface="Monotype Corsiva" panose="03010101010201010101" pitchFamily="66" charset="0"/>
              </a:rPr>
              <a:t>проверочной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распределения заданий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содержательным блокам курса химии </a:t>
            </a:r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4896330"/>
              </p:ext>
            </p:extLst>
          </p:nvPr>
        </p:nvGraphicFramePr>
        <p:xfrm>
          <a:off x="457200" y="2514600"/>
          <a:ext cx="6858000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99034"/>
                <a:gridCol w="2758966"/>
              </a:tblGrid>
              <a:tr h="4876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Содержательные блоки курса химии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заданий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Теоретические основы органической химии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Органическая химия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  познания   в   химии.   Экспериментальные   основы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химии. Химия и жизнь. Расчетные задачи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5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944562"/>
          </a:xfrm>
        </p:spPr>
        <p:txBody>
          <a:bodyPr/>
          <a:lstStyle/>
          <a:p>
            <a:r>
              <a:rPr lang="ru-RU" sz="2800" dirty="0" smtClean="0">
                <a:latin typeface="Monotype Corsiva" panose="03010101010201010101" pitchFamily="66" charset="0"/>
              </a:rPr>
              <a:t>Кодификатор   </a:t>
            </a:r>
            <a:r>
              <a:rPr lang="ru-RU" sz="2800" dirty="0">
                <a:latin typeface="Monotype Corsiva" panose="03010101010201010101" pitchFamily="66" charset="0"/>
              </a:rPr>
              <a:t>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</a:t>
            </a:r>
            <a:r>
              <a:rPr lang="ru-RU" sz="2800" dirty="0">
                <a:latin typeface="Monotype Corsiva" panose="03010101010201010101" pitchFamily="66" charset="0"/>
              </a:rPr>
              <a:t>уровню подготовки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692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Кодификатор   проверяемых   элементов   содержания   и   требований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 уровню  подготовки  обучающихся  10  классов  по  учебному  предмету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«Химия»  сформирован  с   использованием  Универсального  кодификатора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распределенных    по    классам    проверяемых    требований    к    результатам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    основной     образовательной     программы     среднего     общего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  и   элементов   содержания   по   химии   (базовый   уровень),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разработанного на основе требований ФГОС СОО и ФОП СОО. </a:t>
            </a:r>
          </a:p>
        </p:txBody>
      </p:sp>
    </p:spTree>
    <p:extLst>
      <p:ext uri="{BB962C8B-B14F-4D97-AF65-F5344CB8AC3E}">
        <p14:creationId xmlns:p14="http://schemas.microsoft.com/office/powerpoint/2010/main" xmlns="" val="7849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1935162"/>
          </a:xfrm>
        </p:spPr>
        <p:txBody>
          <a:bodyPr/>
          <a:lstStyle/>
          <a:p>
            <a:pPr algn="r"/>
            <a:r>
              <a:rPr lang="ru-RU" sz="2800" dirty="0" smtClean="0">
                <a:latin typeface="Monotype Corsiva" panose="03010101010201010101" pitchFamily="66" charset="0"/>
              </a:rPr>
              <a:t>Кодификатор   </a:t>
            </a:r>
            <a:r>
              <a:rPr lang="ru-RU" sz="2800" dirty="0">
                <a:latin typeface="Monotype Corsiva" panose="03010101010201010101" pitchFamily="66" charset="0"/>
              </a:rPr>
              <a:t>проверяемых   элементов   содержания   и   требований  </a:t>
            </a:r>
            <a:r>
              <a:rPr lang="ru-RU" sz="2800" dirty="0" smtClean="0">
                <a:latin typeface="Monotype Corsiva" panose="03010101010201010101" pitchFamily="66" charset="0"/>
              </a:rPr>
              <a:t>к     уровню </a:t>
            </a:r>
            <a:r>
              <a:rPr lang="ru-RU" sz="2800" dirty="0">
                <a:latin typeface="Monotype Corsiva" panose="03010101010201010101" pitchFamily="66" charset="0"/>
              </a:rPr>
              <a:t>подготовки </a:t>
            </a:r>
            <a:r>
              <a:rPr lang="ru-RU" sz="2800" dirty="0" smtClean="0">
                <a:latin typeface="Monotype Corsiva" panose="03010101010201010101" pitchFamily="66" charset="0"/>
              </a:rPr>
              <a:t> обучающихся</a:t>
            </a:r>
            <a:br>
              <a:rPr lang="ru-RU" sz="2800" dirty="0" smtClean="0">
                <a:latin typeface="Monotype Corsiva" panose="03010101010201010101" pitchFamily="66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br>
              <a:rPr lang="ru-RU" sz="2800" dirty="0" smtClean="0">
                <a:latin typeface="Monotype Corsiva" panose="03010101010201010101" pitchFamily="66" charset="0"/>
              </a:rPr>
            </a:br>
            <a:endParaRPr lang="ru-RU" sz="2800" dirty="0">
              <a:latin typeface="Monotype Corsiva" panose="03010101010201010101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7438598"/>
              </p:ext>
            </p:extLst>
          </p:nvPr>
        </p:nvGraphicFramePr>
        <p:xfrm>
          <a:off x="914400" y="1752599"/>
          <a:ext cx="7772400" cy="43105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2183"/>
                <a:gridCol w="7180217"/>
              </a:tblGrid>
              <a:tr h="6420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Проверяемые элементы содержания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85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Теоретические основы органической химии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22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органической химии: ее возникновение, развитие и значение в получении новых   веществ   и   материалов.   Теория   строения   органических   соединений А.М. Бутлерова, ее основные положения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22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Структурные формулы органических веществ. Гомология, изомерия. Химическая связь  в  органических  соединениях  –  одинарные  и  кратные  связи.  Представление о классификации органических веществ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714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Номенклатура органических соединений (систематическая) и тривиальные названия важнейших представителей классов органических веществ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61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4743</Words>
  <Application>Microsoft Office PowerPoint</Application>
  <PresentationFormat>Экран (4:3)</PresentationFormat>
  <Paragraphs>821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Сеть</vt:lpstr>
      <vt:lpstr>Окружная  августовская   педагогическая конференция  </vt:lpstr>
      <vt:lpstr>Назначение всероссийской проверочной работы</vt:lpstr>
      <vt:lpstr>Документы, определяющие содержание проверочной работы </vt:lpstr>
      <vt:lpstr> Подходы к отбору содержания проверочной работы </vt:lpstr>
      <vt:lpstr>Структура проверочной работы </vt:lpstr>
      <vt:lpstr>Структура проверочной работы </vt:lpstr>
      <vt:lpstr>Структура проверочной работы</vt:lpstr>
      <vt:lpstr>Кодификатор   проверяемых   элементов   содержания   и   требований  к уровню подготовки обучающихся</vt:lpstr>
      <vt:lpstr>Кодификатор   проверяемых   элементов   содержания   и   требований  к     уровню подготовки  обучающихся Таблица 1  </vt:lpstr>
      <vt:lpstr>Кодификатор   проверяемых   элементов   содержания   и   требований  к     уровню подготовки  обучающихся</vt:lpstr>
      <vt:lpstr>Кодификатор   проверяемых   элементов   содержания   и   требований  к     уровню подготовки  обучающихся</vt:lpstr>
      <vt:lpstr> Кодификатор   проверяемых   элементов   содержания   и   требований  к     уровню подготовки  обучающихся</vt:lpstr>
      <vt:lpstr>Кодификатор   проверяемых   элементов   содержания   и   требований  к     уровню подготовки  обучающихся</vt:lpstr>
      <vt:lpstr>Кодификатор   проверяемых   элементов   содержания   и   требований  к     уровню подготовки  обучающихся</vt:lpstr>
      <vt:lpstr>5. Кодификатор   проверяемых   элементов   содержания   и   требований  к     уровню подготовки  обучающихся</vt:lpstr>
      <vt:lpstr> Перечень     проверяемых     требований  к    метапредметным    результатам    освоения    основной    образовательной  программы среднего общего образования.                                                                                                                                                               Таблица 2 </vt:lpstr>
      <vt:lpstr> Перечень     проверяемых     требований  к    метапредметным    результатам    освоения    основной    образовательной  программы среднего общего образования.                                                                                                                                                               Таблица 2 </vt:lpstr>
      <vt:lpstr> Перечень     проверяемых     требований  к    метапредметным    результатам    освоения    основной    образовательной  программы среднего общего образования.                                                                                                                                                               Таблица 2 </vt:lpstr>
      <vt:lpstr> Перечень     проверяемых     требований  к    метапредметным    результатам    освоения    основной    образовательной  программы среднего общего образования.                                                                                                                                                               Таблица 2 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Распределение заданий проверочной работы по позициям кодификатора</vt:lpstr>
      <vt:lpstr>ВПР по химии.  10 класс.   2025 г.</vt:lpstr>
      <vt:lpstr>Типы заданий, сценарии выполнения заданий </vt:lpstr>
      <vt:lpstr>Типы заданий, сценарии выполнения заданий </vt:lpstr>
      <vt:lpstr> Система  оценивания  выполнения  отдельных  заданий  и  проверочной   работы в целом </vt:lpstr>
      <vt:lpstr>Рекомендации по переводу первичных баллов   в отметки по пятибалльной шкале </vt:lpstr>
      <vt:lpstr>Описание  дополнительных  материалов  и  оборудования,  необходимых  для проведения проверочной работы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дом</dc:creator>
  <cp:lastModifiedBy>Admin</cp:lastModifiedBy>
  <cp:revision>280</cp:revision>
  <cp:lastPrinted>2024-08-25T10:40:48Z</cp:lastPrinted>
  <dcterms:created xsi:type="dcterms:W3CDTF">1601-01-01T00:00:00Z</dcterms:created>
  <dcterms:modified xsi:type="dcterms:W3CDTF">2024-10-21T15:36:36Z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