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4" r:id="rId15"/>
    <p:sldId id="285" r:id="rId16"/>
    <p:sldId id="286" r:id="rId17"/>
    <p:sldId id="283" r:id="rId18"/>
    <p:sldId id="271" r:id="rId19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" y="771905"/>
            <a:ext cx="10691621" cy="601446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61" y="5860541"/>
            <a:ext cx="10692765" cy="925830"/>
          </a:xfrm>
          <a:custGeom>
            <a:avLst/>
            <a:gdLst/>
            <a:ahLst/>
            <a:cxnLst/>
            <a:rect l="l" t="t" r="r" b="b"/>
            <a:pathLst>
              <a:path w="10692765" h="925829">
                <a:moveTo>
                  <a:pt x="0" y="925830"/>
                </a:moveTo>
                <a:lnTo>
                  <a:pt x="10692384" y="925830"/>
                </a:lnTo>
                <a:lnTo>
                  <a:pt x="10692384" y="0"/>
                </a:lnTo>
                <a:lnTo>
                  <a:pt x="0" y="0"/>
                </a:lnTo>
                <a:lnTo>
                  <a:pt x="0" y="925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1" y="771905"/>
            <a:ext cx="10692765" cy="925830"/>
          </a:xfrm>
          <a:custGeom>
            <a:avLst/>
            <a:gdLst/>
            <a:ahLst/>
            <a:cxnLst/>
            <a:rect l="l" t="t" r="r" b="b"/>
            <a:pathLst>
              <a:path w="10692765" h="925830">
                <a:moveTo>
                  <a:pt x="0" y="925829"/>
                </a:moveTo>
                <a:lnTo>
                  <a:pt x="10692384" y="925829"/>
                </a:lnTo>
                <a:lnTo>
                  <a:pt x="10692384" y="0"/>
                </a:lnTo>
                <a:lnTo>
                  <a:pt x="0" y="0"/>
                </a:lnTo>
                <a:lnTo>
                  <a:pt x="0" y="925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01047" y="5860541"/>
            <a:ext cx="1754505" cy="458470"/>
          </a:xfrm>
          <a:custGeom>
            <a:avLst/>
            <a:gdLst/>
            <a:ahLst/>
            <a:cxnLst/>
            <a:rect l="l" t="t" r="r" b="b"/>
            <a:pathLst>
              <a:path w="1754504" h="458470">
                <a:moveTo>
                  <a:pt x="1754124" y="0"/>
                </a:moveTo>
                <a:lnTo>
                  <a:pt x="0" y="0"/>
                </a:lnTo>
                <a:lnTo>
                  <a:pt x="0" y="457962"/>
                </a:lnTo>
                <a:lnTo>
                  <a:pt x="1754124" y="0"/>
                </a:lnTo>
                <a:close/>
              </a:path>
            </a:pathLst>
          </a:custGeom>
          <a:solidFill>
            <a:srgbClr val="89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03" y="1697735"/>
            <a:ext cx="10692130" cy="4163060"/>
          </a:xfrm>
          <a:custGeom>
            <a:avLst/>
            <a:gdLst/>
            <a:ahLst/>
            <a:cxnLst/>
            <a:rect l="l" t="t" r="r" b="b"/>
            <a:pathLst>
              <a:path w="10692130" h="4163060">
                <a:moveTo>
                  <a:pt x="10691749" y="4162805"/>
                </a:moveTo>
                <a:lnTo>
                  <a:pt x="10691749" y="0"/>
                </a:lnTo>
                <a:lnTo>
                  <a:pt x="0" y="0"/>
                </a:lnTo>
                <a:lnTo>
                  <a:pt x="0" y="4162806"/>
                </a:lnTo>
                <a:lnTo>
                  <a:pt x="10691749" y="4162805"/>
                </a:lnTo>
                <a:close/>
              </a:path>
            </a:pathLst>
          </a:custGeom>
          <a:solidFill>
            <a:srgbClr val="0B5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3" y="771905"/>
            <a:ext cx="10691621" cy="60144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6" y="771905"/>
            <a:ext cx="10691127" cy="14828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4026" y="2343403"/>
            <a:ext cx="9004935" cy="2642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03" y="2986532"/>
            <a:ext cx="3735704" cy="11595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80645">
              <a:lnSpc>
                <a:spcPct val="101699"/>
              </a:lnSpc>
              <a:spcBef>
                <a:spcPts val="55"/>
              </a:spcBef>
            </a:pP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«Ребёнок</a:t>
            </a:r>
            <a:r>
              <a:rPr sz="24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4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непризнанный </a:t>
            </a: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гений</a:t>
            </a:r>
            <a:r>
              <a:rPr sz="245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средь буднично‐серых</a:t>
            </a:r>
            <a:r>
              <a:rPr sz="245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людей»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03895" y="1237488"/>
            <a:ext cx="4842510" cy="5549265"/>
            <a:chOff x="1603895" y="1237488"/>
            <a:chExt cx="4842510" cy="5549265"/>
          </a:xfrm>
        </p:grpSpPr>
        <p:sp>
          <p:nvSpPr>
            <p:cNvPr id="4" name="object 4"/>
            <p:cNvSpPr/>
            <p:nvPr/>
          </p:nvSpPr>
          <p:spPr>
            <a:xfrm>
              <a:off x="3581285" y="1239774"/>
              <a:ext cx="1755139" cy="458470"/>
            </a:xfrm>
            <a:custGeom>
              <a:avLst/>
              <a:gdLst/>
              <a:ahLst/>
              <a:cxnLst/>
              <a:rect l="l" t="t" r="r" b="b"/>
              <a:pathLst>
                <a:path w="1755139" h="458469">
                  <a:moveTo>
                    <a:pt x="1754886" y="457962"/>
                  </a:moveTo>
                  <a:lnTo>
                    <a:pt x="1754886" y="0"/>
                  </a:lnTo>
                  <a:lnTo>
                    <a:pt x="0" y="457962"/>
                  </a:lnTo>
                  <a:lnTo>
                    <a:pt x="1754886" y="457962"/>
                  </a:lnTo>
                  <a:close/>
                </a:path>
              </a:pathLst>
            </a:custGeom>
            <a:solidFill>
              <a:srgbClr val="891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12911" y="1245108"/>
              <a:ext cx="4010025" cy="5541645"/>
            </a:xfrm>
            <a:custGeom>
              <a:avLst/>
              <a:gdLst/>
              <a:ahLst/>
              <a:cxnLst/>
              <a:rect l="l" t="t" r="r" b="b"/>
              <a:pathLst>
                <a:path w="4010025" h="5541645">
                  <a:moveTo>
                    <a:pt x="4009644" y="498348"/>
                  </a:moveTo>
                  <a:lnTo>
                    <a:pt x="3219449" y="0"/>
                  </a:lnTo>
                  <a:lnTo>
                    <a:pt x="0" y="5113020"/>
                  </a:lnTo>
                  <a:lnTo>
                    <a:pt x="679035" y="5541264"/>
                  </a:lnTo>
                  <a:lnTo>
                    <a:pt x="834335" y="5541264"/>
                  </a:lnTo>
                  <a:lnTo>
                    <a:pt x="4009644" y="498348"/>
                  </a:lnTo>
                  <a:close/>
                </a:path>
              </a:pathLst>
            </a:custGeom>
            <a:solidFill>
              <a:srgbClr val="EA57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03895" y="6301740"/>
              <a:ext cx="2661285" cy="485140"/>
            </a:xfrm>
            <a:custGeom>
              <a:avLst/>
              <a:gdLst/>
              <a:ahLst/>
              <a:cxnLst/>
              <a:rect l="l" t="t" r="r" b="b"/>
              <a:pathLst>
                <a:path w="2661285" h="485140">
                  <a:moveTo>
                    <a:pt x="2660904" y="484632"/>
                  </a:moveTo>
                  <a:lnTo>
                    <a:pt x="2660904" y="0"/>
                  </a:lnTo>
                  <a:lnTo>
                    <a:pt x="0" y="0"/>
                  </a:lnTo>
                  <a:lnTo>
                    <a:pt x="0" y="484632"/>
                  </a:lnTo>
                  <a:lnTo>
                    <a:pt x="2660904" y="4846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9905" y="2901695"/>
              <a:ext cx="2211705" cy="2754630"/>
            </a:xfrm>
            <a:custGeom>
              <a:avLst/>
              <a:gdLst/>
              <a:ahLst/>
              <a:cxnLst/>
              <a:rect l="l" t="t" r="r" b="b"/>
              <a:pathLst>
                <a:path w="2211704" h="2754629">
                  <a:moveTo>
                    <a:pt x="2211324" y="497585"/>
                  </a:moveTo>
                  <a:lnTo>
                    <a:pt x="1421130" y="0"/>
                  </a:lnTo>
                  <a:lnTo>
                    <a:pt x="0" y="2257043"/>
                  </a:lnTo>
                  <a:lnTo>
                    <a:pt x="790194" y="2754629"/>
                  </a:lnTo>
                  <a:lnTo>
                    <a:pt x="2211324" y="497585"/>
                  </a:lnTo>
                  <a:close/>
                </a:path>
              </a:pathLst>
            </a:custGeom>
            <a:solidFill>
              <a:srgbClr val="0B5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5409" y="1237488"/>
              <a:ext cx="1111250" cy="1719580"/>
            </a:xfrm>
            <a:custGeom>
              <a:avLst/>
              <a:gdLst/>
              <a:ahLst/>
              <a:cxnLst/>
              <a:rect l="l" t="t" r="r" b="b"/>
              <a:pathLst>
                <a:path w="1111250" h="1719580">
                  <a:moveTo>
                    <a:pt x="1110996" y="0"/>
                  </a:moveTo>
                  <a:lnTo>
                    <a:pt x="0" y="0"/>
                  </a:lnTo>
                  <a:lnTo>
                    <a:pt x="0" y="1719072"/>
                  </a:lnTo>
                  <a:lnTo>
                    <a:pt x="1110996" y="0"/>
                  </a:lnTo>
                  <a:close/>
                </a:path>
              </a:pathLst>
            </a:custGeom>
            <a:solidFill>
              <a:srgbClr val="EA57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22936" y="1790224"/>
            <a:ext cx="4507605" cy="2921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60805" algn="l"/>
              </a:tabLst>
            </a:pPr>
            <a:r>
              <a:rPr lang="ru-RU" sz="3150" b="0" spc="-10" dirty="0" smtClean="0">
                <a:latin typeface="Calibri"/>
                <a:cs typeface="Calibri"/>
              </a:rPr>
              <a:t>Педагогический опыт работы с одаренными детьми в рамках </a:t>
            </a:r>
            <a:r>
              <a:rPr lang="ru-RU" sz="3150" b="0" spc="-10" dirty="0" smtClean="0">
                <a:latin typeface="Calibri"/>
                <a:cs typeface="Calibri"/>
              </a:rPr>
              <a:t>исследовательской и проектной </a:t>
            </a:r>
            <a:r>
              <a:rPr lang="ru-RU" sz="3150" b="0" spc="-10" dirty="0" smtClean="0">
                <a:latin typeface="Calibri"/>
                <a:cs typeface="Calibri"/>
              </a:rPr>
              <a:t>деятельности </a:t>
            </a:r>
            <a:r>
              <a:rPr lang="ru-RU" sz="3150" b="0" spc="-10" dirty="0" smtClean="0">
                <a:latin typeface="Calibri"/>
                <a:cs typeface="Calibri"/>
              </a:rPr>
              <a:t>на уроках  </a:t>
            </a:r>
            <a:r>
              <a:rPr lang="ru-RU" sz="3150" b="0" spc="-10" dirty="0" smtClean="0">
                <a:latin typeface="Calibri"/>
                <a:cs typeface="Calibri"/>
              </a:rPr>
              <a:t>химии</a:t>
            </a:r>
            <a:endParaRPr sz="315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27964" y="4819759"/>
            <a:ext cx="3985895" cy="8580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dirty="0" smtClean="0">
                <a:solidFill>
                  <a:srgbClr val="FFFFFF"/>
                </a:solidFill>
                <a:latin typeface="Calibri"/>
                <a:cs typeface="Calibri"/>
              </a:rPr>
              <a:t>Ртищева Г.В.,</a:t>
            </a:r>
            <a:endParaRPr dirty="0">
              <a:latin typeface="Calibri"/>
              <a:cs typeface="Calibri"/>
            </a:endParaRPr>
          </a:p>
          <a:p>
            <a:pPr marL="12700" marR="5080">
              <a:lnSpc>
                <a:spcPct val="101600"/>
              </a:lnSpc>
              <a:spcBef>
                <a:spcPts val="10"/>
              </a:spcBef>
            </a:pPr>
            <a:r>
              <a:rPr lang="ru-RU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dirty="0" err="1" smtClean="0">
                <a:solidFill>
                  <a:srgbClr val="FFFFFF"/>
                </a:solidFill>
                <a:latin typeface="Calibri"/>
                <a:cs typeface="Calibri"/>
              </a:rPr>
              <a:t>читель</a:t>
            </a:r>
            <a:r>
              <a:rPr spc="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химии</a:t>
            </a:r>
            <a:r>
              <a:rPr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ГБОУ</a:t>
            </a:r>
            <a:r>
              <a:rPr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СОШ</a:t>
            </a:r>
            <a:r>
              <a:rPr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>
                <a:solidFill>
                  <a:srgbClr val="FFFFFF"/>
                </a:solidFill>
                <a:latin typeface="Calibri"/>
                <a:cs typeface="Calibri"/>
              </a:rPr>
              <a:t>№</a:t>
            </a:r>
            <a:r>
              <a:rPr lang="ru-RU" dirty="0" smtClean="0">
                <a:solidFill>
                  <a:srgbClr val="FFFFFF"/>
                </a:solidFill>
                <a:latin typeface="Calibri"/>
                <a:cs typeface="Calibri"/>
              </a:rPr>
              <a:t>1 </a:t>
            </a:r>
          </a:p>
          <a:p>
            <a:pPr marL="12700" marR="5080">
              <a:lnSpc>
                <a:spcPct val="101600"/>
              </a:lnSpc>
              <a:spcBef>
                <a:spcPts val="10"/>
              </a:spcBef>
            </a:pPr>
            <a:r>
              <a:rPr lang="ru-RU" dirty="0" smtClean="0">
                <a:solidFill>
                  <a:srgbClr val="FFFFFF"/>
                </a:solidFill>
                <a:latin typeface="Calibri"/>
                <a:cs typeface="Calibri"/>
              </a:rPr>
              <a:t>г. Нефтегорска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953909" y="2943225"/>
            <a:ext cx="9004935" cy="268983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330" marR="69215" indent="-14604" algn="just">
              <a:lnSpc>
                <a:spcPts val="2650"/>
              </a:lnSpc>
              <a:spcBef>
                <a:spcPts val="434"/>
              </a:spcBef>
              <a:buFont typeface="Arial MT"/>
              <a:buChar char="•"/>
              <a:tabLst>
                <a:tab pos="354330" algn="l"/>
                <a:tab pos="538480" algn="l"/>
              </a:tabLst>
            </a:pPr>
            <a:r>
              <a:rPr sz="2450" spc="-20" dirty="0"/>
              <a:t>	2.Талантливый</a:t>
            </a:r>
            <a:r>
              <a:rPr sz="2450" spc="-50" dirty="0"/>
              <a:t> </a:t>
            </a:r>
            <a:r>
              <a:rPr sz="2450" dirty="0"/>
              <a:t>человек</a:t>
            </a:r>
            <a:r>
              <a:rPr sz="2450" spc="-65" dirty="0"/>
              <a:t> </a:t>
            </a:r>
            <a:r>
              <a:rPr sz="2450" dirty="0"/>
              <a:t>талантлив</a:t>
            </a:r>
            <a:r>
              <a:rPr sz="2450" spc="-50" dirty="0"/>
              <a:t> </a:t>
            </a:r>
            <a:r>
              <a:rPr sz="2450" dirty="0"/>
              <a:t>во</a:t>
            </a:r>
            <a:r>
              <a:rPr sz="2450" spc="-45" dirty="0"/>
              <a:t> </a:t>
            </a:r>
            <a:r>
              <a:rPr sz="2450" dirty="0"/>
              <a:t>многом,</a:t>
            </a:r>
            <a:r>
              <a:rPr sz="2450" spc="-65" dirty="0"/>
              <a:t> </a:t>
            </a:r>
            <a:r>
              <a:rPr sz="2450" dirty="0"/>
              <a:t>поэтому</a:t>
            </a:r>
            <a:r>
              <a:rPr sz="2450" spc="-50" dirty="0"/>
              <a:t> </a:t>
            </a:r>
            <a:r>
              <a:rPr sz="2450" spc="-10" dirty="0"/>
              <a:t>ученик должен</a:t>
            </a:r>
            <a:r>
              <a:rPr sz="2450" spc="-65" dirty="0"/>
              <a:t> </a:t>
            </a:r>
            <a:r>
              <a:rPr sz="2450" dirty="0"/>
              <a:t>иметь</a:t>
            </a:r>
            <a:r>
              <a:rPr sz="2450" spc="-65" dirty="0"/>
              <a:t> </a:t>
            </a:r>
            <a:r>
              <a:rPr sz="2450" dirty="0"/>
              <a:t>право</a:t>
            </a:r>
            <a:r>
              <a:rPr sz="2450" spc="-70" dirty="0"/>
              <a:t> </a:t>
            </a:r>
            <a:r>
              <a:rPr sz="2450" dirty="0"/>
              <a:t>выбора</a:t>
            </a:r>
            <a:r>
              <a:rPr sz="2450" spc="-70" dirty="0"/>
              <a:t> </a:t>
            </a:r>
            <a:r>
              <a:rPr sz="2450" dirty="0"/>
              <a:t>того,</a:t>
            </a:r>
            <a:r>
              <a:rPr sz="2450" spc="-65" dirty="0"/>
              <a:t> </a:t>
            </a:r>
            <a:r>
              <a:rPr sz="2450" dirty="0"/>
              <a:t>каким</a:t>
            </a:r>
            <a:r>
              <a:rPr sz="2450" spc="-70" dirty="0"/>
              <a:t> </a:t>
            </a:r>
            <a:r>
              <a:rPr sz="2450" dirty="0"/>
              <a:t>предметом</a:t>
            </a:r>
            <a:r>
              <a:rPr sz="2450" spc="-65" dirty="0"/>
              <a:t> </a:t>
            </a:r>
            <a:r>
              <a:rPr sz="2450" spc="-10" dirty="0"/>
              <a:t>заниматься</a:t>
            </a:r>
            <a:endParaRPr sz="2450" dirty="0"/>
          </a:p>
          <a:p>
            <a:pPr marL="2306955" marR="577215" indent="-1443355" algn="just">
              <a:lnSpc>
                <a:spcPts val="2650"/>
              </a:lnSpc>
            </a:pPr>
            <a:r>
              <a:rPr sz="2450" spc="-10" dirty="0"/>
              <a:t>углубленно,</a:t>
            </a:r>
            <a:r>
              <a:rPr sz="2450" spc="-70" dirty="0"/>
              <a:t> </a:t>
            </a:r>
            <a:r>
              <a:rPr sz="2450" dirty="0"/>
              <a:t>по</a:t>
            </a:r>
            <a:r>
              <a:rPr sz="2450" spc="-75" dirty="0"/>
              <a:t> </a:t>
            </a:r>
            <a:r>
              <a:rPr sz="2450" dirty="0"/>
              <a:t>каким</a:t>
            </a:r>
            <a:r>
              <a:rPr sz="2450" spc="-70" dirty="0"/>
              <a:t> </a:t>
            </a:r>
            <a:r>
              <a:rPr sz="2450" spc="-10" dirty="0"/>
              <a:t>предметам</a:t>
            </a:r>
            <a:r>
              <a:rPr sz="2450" spc="-75" dirty="0"/>
              <a:t> </a:t>
            </a:r>
            <a:r>
              <a:rPr sz="2450" dirty="0"/>
              <a:t>представлять</a:t>
            </a:r>
            <a:r>
              <a:rPr sz="2450" spc="-65" dirty="0"/>
              <a:t> </a:t>
            </a:r>
            <a:r>
              <a:rPr sz="2450" dirty="0"/>
              <a:t>школу</a:t>
            </a:r>
            <a:r>
              <a:rPr sz="2450" spc="-70" dirty="0"/>
              <a:t> </a:t>
            </a:r>
            <a:r>
              <a:rPr sz="2450" spc="-25" dirty="0"/>
              <a:t>на </a:t>
            </a:r>
            <a:r>
              <a:rPr sz="2450" dirty="0"/>
              <a:t>олимпиадах,</a:t>
            </a:r>
            <a:r>
              <a:rPr sz="2450" spc="-50" dirty="0"/>
              <a:t> </a:t>
            </a:r>
            <a:r>
              <a:rPr sz="2450" dirty="0"/>
              <a:t>творческих</a:t>
            </a:r>
            <a:r>
              <a:rPr sz="2450" spc="-45" dirty="0"/>
              <a:t> </a:t>
            </a:r>
            <a:r>
              <a:rPr sz="2450" spc="-10" dirty="0"/>
              <a:t>конкурсах</a:t>
            </a:r>
            <a:endParaRPr sz="2450" dirty="0"/>
          </a:p>
          <a:p>
            <a:pPr algn="just">
              <a:lnSpc>
                <a:spcPct val="100000"/>
              </a:lnSpc>
              <a:spcBef>
                <a:spcPts val="1410"/>
              </a:spcBef>
            </a:pPr>
            <a:endParaRPr sz="2450" dirty="0"/>
          </a:p>
          <a:p>
            <a:pPr marL="12700" marR="5080" indent="354965">
              <a:lnSpc>
                <a:spcPts val="2650"/>
              </a:lnSpc>
              <a:spcBef>
                <a:spcPts val="5"/>
              </a:spcBef>
              <a:tabLst>
                <a:tab pos="6270625" algn="l"/>
              </a:tabLst>
            </a:pPr>
            <a:r>
              <a:rPr sz="2450" dirty="0"/>
              <a:t>3.Разработка</a:t>
            </a:r>
            <a:r>
              <a:rPr sz="2450" spc="-65" dirty="0"/>
              <a:t> </a:t>
            </a:r>
            <a:r>
              <a:rPr sz="2450" dirty="0"/>
              <a:t>личностно</a:t>
            </a:r>
            <a:r>
              <a:rPr sz="2450" spc="-65" dirty="0"/>
              <a:t> </a:t>
            </a:r>
            <a:r>
              <a:rPr sz="2450" spc="-10" dirty="0"/>
              <a:t>ориентированного</a:t>
            </a:r>
            <a:r>
              <a:rPr sz="2450" dirty="0"/>
              <a:t>	</a:t>
            </a:r>
            <a:r>
              <a:rPr sz="2450" spc="-10" dirty="0"/>
              <a:t>подхода</a:t>
            </a:r>
            <a:r>
              <a:rPr sz="2450" spc="-55" dirty="0"/>
              <a:t> </a:t>
            </a:r>
            <a:r>
              <a:rPr sz="2450" dirty="0"/>
              <a:t>к</a:t>
            </a:r>
            <a:r>
              <a:rPr sz="2450" spc="-45" dirty="0"/>
              <a:t> </a:t>
            </a:r>
            <a:r>
              <a:rPr sz="2450" spc="-10" dirty="0"/>
              <a:t>обучению одаренных</a:t>
            </a:r>
            <a:r>
              <a:rPr sz="2450" spc="-105" dirty="0"/>
              <a:t> </a:t>
            </a:r>
            <a:r>
              <a:rPr sz="2450" spc="-10" dirty="0"/>
              <a:t>детей.</a:t>
            </a:r>
            <a:endParaRPr sz="245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6739" y="1092708"/>
            <a:ext cx="9222105" cy="1162050"/>
          </a:xfrm>
          <a:prstGeom prst="rect">
            <a:avLst/>
          </a:prstGeom>
          <a:solidFill>
            <a:srgbClr val="0B5F84"/>
          </a:solidFill>
        </p:spPr>
        <p:txBody>
          <a:bodyPr vert="horz" wrap="square" lIns="0" tIns="355600" rIns="0" bIns="0" rtlCol="0">
            <a:spAutoFit/>
          </a:bodyPr>
          <a:lstStyle/>
          <a:p>
            <a:pPr marL="3420110">
              <a:lnSpc>
                <a:spcPct val="100000"/>
              </a:lnSpc>
              <a:spcBef>
                <a:spcPts val="2800"/>
              </a:spcBef>
            </a:pPr>
            <a:r>
              <a:rPr dirty="0"/>
              <a:t>Выявление</a:t>
            </a:r>
            <a:r>
              <a:rPr spc="-25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развитие</a:t>
            </a:r>
            <a:r>
              <a:rPr spc="-25" dirty="0"/>
              <a:t> </a:t>
            </a:r>
            <a:r>
              <a:rPr dirty="0"/>
              <a:t>детских</a:t>
            </a:r>
            <a:r>
              <a:rPr spc="-40" dirty="0"/>
              <a:t> </a:t>
            </a:r>
            <a:r>
              <a:rPr spc="-10" dirty="0"/>
              <a:t>талантов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739" y="1092708"/>
            <a:ext cx="9222105" cy="1162050"/>
          </a:xfrm>
          <a:prstGeom prst="rect">
            <a:avLst/>
          </a:prstGeom>
          <a:solidFill>
            <a:srgbClr val="0B5F84"/>
          </a:solidFill>
        </p:spPr>
        <p:txBody>
          <a:bodyPr vert="horz" wrap="square" lIns="0" tIns="355600" rIns="0" bIns="0" rtlCol="0">
            <a:spAutoFit/>
          </a:bodyPr>
          <a:lstStyle/>
          <a:p>
            <a:pPr marL="3420110">
              <a:lnSpc>
                <a:spcPct val="100000"/>
              </a:lnSpc>
              <a:spcBef>
                <a:spcPts val="2800"/>
              </a:spcBef>
            </a:pPr>
            <a:r>
              <a:rPr dirty="0"/>
              <a:t>Выявление</a:t>
            </a:r>
            <a:r>
              <a:rPr spc="-25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развитие</a:t>
            </a:r>
            <a:r>
              <a:rPr spc="-25" dirty="0"/>
              <a:t> </a:t>
            </a:r>
            <a:r>
              <a:rPr dirty="0"/>
              <a:t>детских</a:t>
            </a:r>
            <a:r>
              <a:rPr spc="-40" dirty="0"/>
              <a:t> </a:t>
            </a:r>
            <a:r>
              <a:rPr spc="-10" dirty="0"/>
              <a:t>талантов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4711" y="2343403"/>
            <a:ext cx="9530080" cy="4152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02640" indent="-198755">
              <a:lnSpc>
                <a:spcPts val="2795"/>
              </a:lnSpc>
              <a:spcBef>
                <a:spcPts val="105"/>
              </a:spcBef>
              <a:buFont typeface="Arial MT"/>
              <a:buChar char="•"/>
              <a:tabLst>
                <a:tab pos="802640" algn="l"/>
              </a:tabLst>
            </a:pPr>
            <a:r>
              <a:rPr sz="2450" dirty="0">
                <a:latin typeface="Calibri"/>
                <a:cs typeface="Calibri"/>
              </a:rPr>
              <a:t>.На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следующем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этапе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надо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развить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в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одаренном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ребенке</a:t>
            </a:r>
            <a:endParaRPr sz="2450">
              <a:latin typeface="Calibri"/>
              <a:cs typeface="Calibri"/>
            </a:endParaRPr>
          </a:p>
          <a:p>
            <a:pPr marL="3324225">
              <a:lnSpc>
                <a:spcPts val="2795"/>
              </a:lnSpc>
            </a:pPr>
            <a:r>
              <a:rPr sz="2450" dirty="0">
                <a:latin typeface="Calibri"/>
                <a:cs typeface="Calibri"/>
              </a:rPr>
              <a:t>психологию</a:t>
            </a:r>
            <a:r>
              <a:rPr sz="2450" spc="-9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лидера</a:t>
            </a:r>
            <a:endParaRPr sz="245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185"/>
              </a:spcBef>
              <a:tabLst>
                <a:tab pos="684530" algn="l"/>
                <a:tab pos="2205990" algn="l"/>
                <a:tab pos="3486785" algn="l"/>
                <a:tab pos="5143500" algn="l"/>
                <a:tab pos="6880859" algn="l"/>
                <a:tab pos="8263890" algn="l"/>
              </a:tabLst>
            </a:pPr>
            <a:r>
              <a:rPr sz="2250" spc="-25" dirty="0">
                <a:latin typeface="Times New Roman"/>
                <a:cs typeface="Times New Roman"/>
              </a:rPr>
              <a:t>Для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0" dirty="0">
                <a:latin typeface="Times New Roman"/>
                <a:cs typeface="Times New Roman"/>
              </a:rPr>
              <a:t>успешного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0" dirty="0">
                <a:latin typeface="Times New Roman"/>
                <a:cs typeface="Times New Roman"/>
              </a:rPr>
              <a:t>развития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0" dirty="0">
                <a:latin typeface="Times New Roman"/>
                <a:cs typeface="Times New Roman"/>
              </a:rPr>
              <a:t>химической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0" dirty="0">
                <a:latin typeface="Times New Roman"/>
                <a:cs typeface="Times New Roman"/>
              </a:rPr>
              <a:t>одаренности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0" dirty="0">
                <a:latin typeface="Times New Roman"/>
                <a:cs typeface="Times New Roman"/>
              </a:rPr>
              <a:t>учащихся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0" dirty="0">
                <a:latin typeface="Times New Roman"/>
                <a:cs typeface="Times New Roman"/>
              </a:rPr>
              <a:t>применяю универсальные</a:t>
            </a:r>
            <a:r>
              <a:rPr sz="2250" spc="-20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технологии:</a:t>
            </a:r>
            <a:endParaRPr sz="2250">
              <a:latin typeface="Times New Roman"/>
              <a:cs typeface="Times New Roman"/>
            </a:endParaRPr>
          </a:p>
          <a:p>
            <a:pPr marL="321310" indent="-308610">
              <a:lnSpc>
                <a:spcPct val="100000"/>
              </a:lnSpc>
              <a:spcBef>
                <a:spcPts val="2385"/>
              </a:spcBef>
              <a:buAutoNum type="arabicParenR"/>
              <a:tabLst>
                <a:tab pos="321310" algn="l"/>
              </a:tabLst>
            </a:pPr>
            <a:r>
              <a:rPr sz="2250" spc="-20" dirty="0">
                <a:latin typeface="Times New Roman"/>
                <a:cs typeface="Times New Roman"/>
              </a:rPr>
              <a:t>личностно-</a:t>
            </a:r>
            <a:r>
              <a:rPr sz="2250" spc="-10" dirty="0">
                <a:latin typeface="Times New Roman"/>
                <a:cs typeface="Times New Roman"/>
              </a:rPr>
              <a:t>ориентированного</a:t>
            </a:r>
            <a:r>
              <a:rPr sz="2250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обучения;</a:t>
            </a:r>
            <a:endParaRPr sz="2250">
              <a:latin typeface="Times New Roman"/>
              <a:cs typeface="Times New Roman"/>
            </a:endParaRPr>
          </a:p>
          <a:p>
            <a:pPr marL="321310" indent="-308610">
              <a:lnSpc>
                <a:spcPct val="100000"/>
              </a:lnSpc>
              <a:spcBef>
                <a:spcPts val="2440"/>
              </a:spcBef>
              <a:buAutoNum type="arabicParenR"/>
              <a:tabLst>
                <a:tab pos="321310" algn="l"/>
              </a:tabLst>
            </a:pPr>
            <a:r>
              <a:rPr sz="2250" spc="-10" dirty="0">
                <a:latin typeface="Times New Roman"/>
                <a:cs typeface="Times New Roman"/>
              </a:rPr>
              <a:t>информационно</a:t>
            </a:r>
            <a:r>
              <a:rPr sz="2250" spc="-4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–</a:t>
            </a:r>
            <a:r>
              <a:rPr sz="2250" spc="-35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коммуникационные</a:t>
            </a:r>
            <a:r>
              <a:rPr sz="2250" spc="-35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технологии;</a:t>
            </a:r>
            <a:endParaRPr sz="2250">
              <a:latin typeface="Times New Roman"/>
              <a:cs typeface="Times New Roman"/>
            </a:endParaRPr>
          </a:p>
          <a:p>
            <a:pPr marL="320040" indent="-307340">
              <a:lnSpc>
                <a:spcPct val="100000"/>
              </a:lnSpc>
              <a:spcBef>
                <a:spcPts val="2465"/>
              </a:spcBef>
              <a:buAutoNum type="arabicParenR"/>
              <a:tabLst>
                <a:tab pos="320040" algn="l"/>
              </a:tabLst>
            </a:pPr>
            <a:r>
              <a:rPr sz="2250" dirty="0">
                <a:latin typeface="Times New Roman"/>
                <a:cs typeface="Times New Roman"/>
              </a:rPr>
              <a:t>технологию</a:t>
            </a:r>
            <a:r>
              <a:rPr sz="2250" spc="-120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исследовательской</a:t>
            </a:r>
            <a:r>
              <a:rPr sz="2250" spc="-125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деятельности;</a:t>
            </a:r>
            <a:endParaRPr sz="2250">
              <a:latin typeface="Times New Roman"/>
              <a:cs typeface="Times New Roman"/>
            </a:endParaRPr>
          </a:p>
          <a:p>
            <a:pPr marL="321310" indent="-308610">
              <a:lnSpc>
                <a:spcPct val="100000"/>
              </a:lnSpc>
              <a:spcBef>
                <a:spcPts val="2445"/>
              </a:spcBef>
              <a:buAutoNum type="arabicParenR"/>
              <a:tabLst>
                <a:tab pos="321310" algn="l"/>
              </a:tabLst>
            </a:pPr>
            <a:r>
              <a:rPr sz="2250" spc="-10" dirty="0">
                <a:latin typeface="Times New Roman"/>
                <a:cs typeface="Times New Roman"/>
              </a:rPr>
              <a:t>проблемное</a:t>
            </a:r>
            <a:r>
              <a:rPr sz="2250" spc="-55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обучение.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6781" y="2343403"/>
            <a:ext cx="6417310" cy="399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1454" indent="-19875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11454" algn="l"/>
              </a:tabLst>
            </a:pPr>
            <a:r>
              <a:rPr sz="2450" dirty="0">
                <a:latin typeface="Calibri"/>
                <a:cs typeface="Calibri"/>
              </a:rPr>
              <a:t>1</a:t>
            </a:r>
            <a:r>
              <a:rPr sz="2450" b="1" dirty="0">
                <a:latin typeface="Calibri"/>
                <a:cs typeface="Calibri"/>
              </a:rPr>
              <a:t>.</a:t>
            </a:r>
            <a:r>
              <a:rPr sz="2450" b="1" spc="-45" dirty="0">
                <a:latin typeface="Calibri"/>
                <a:cs typeface="Calibri"/>
              </a:rPr>
              <a:t> </a:t>
            </a:r>
            <a:r>
              <a:rPr sz="2450" b="1" spc="-10" dirty="0">
                <a:latin typeface="Calibri"/>
                <a:cs typeface="Calibri"/>
              </a:rPr>
              <a:t>Исследовательская</a:t>
            </a:r>
            <a:r>
              <a:rPr sz="2450" b="1" spc="-35" dirty="0">
                <a:latin typeface="Calibri"/>
                <a:cs typeface="Calibri"/>
              </a:rPr>
              <a:t> </a:t>
            </a:r>
            <a:r>
              <a:rPr sz="2450" b="1" dirty="0">
                <a:latin typeface="Calibri"/>
                <a:cs typeface="Calibri"/>
              </a:rPr>
              <a:t>деятельность</a:t>
            </a:r>
            <a:r>
              <a:rPr sz="2450" b="1" spc="-40" dirty="0">
                <a:latin typeface="Calibri"/>
                <a:cs typeface="Calibri"/>
              </a:rPr>
              <a:t> </a:t>
            </a:r>
            <a:r>
              <a:rPr sz="2450" b="1" spc="-10" dirty="0">
                <a:latin typeface="Calibri"/>
                <a:cs typeface="Calibri"/>
              </a:rPr>
              <a:t>учащихся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6739" y="1092708"/>
            <a:ext cx="9222105" cy="1162050"/>
          </a:xfrm>
          <a:prstGeom prst="rect">
            <a:avLst/>
          </a:prstGeom>
          <a:solidFill>
            <a:srgbClr val="0B5F84"/>
          </a:solidFill>
        </p:spPr>
        <p:txBody>
          <a:bodyPr vert="horz" wrap="square" lIns="0" tIns="355600" rIns="0" bIns="0" rtlCol="0">
            <a:spAutoFit/>
          </a:bodyPr>
          <a:lstStyle/>
          <a:p>
            <a:pPr marL="3420110">
              <a:lnSpc>
                <a:spcPct val="100000"/>
              </a:lnSpc>
              <a:spcBef>
                <a:spcPts val="2800"/>
              </a:spcBef>
            </a:pPr>
            <a:r>
              <a:rPr dirty="0"/>
              <a:t>Выявление</a:t>
            </a:r>
            <a:r>
              <a:rPr spc="-25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развитие</a:t>
            </a:r>
            <a:r>
              <a:rPr spc="-25" dirty="0"/>
              <a:t> </a:t>
            </a:r>
            <a:r>
              <a:rPr dirty="0"/>
              <a:t>детских</a:t>
            </a:r>
            <a:r>
              <a:rPr spc="-40" dirty="0"/>
              <a:t> </a:t>
            </a:r>
            <a:r>
              <a:rPr spc="-10" dirty="0"/>
              <a:t>талантов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4932863"/>
            <a:ext cx="4670146" cy="26299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37" y="5991224"/>
            <a:ext cx="2926092" cy="16478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" t="29849" r="23163" b="21788"/>
          <a:stretch/>
        </p:blipFill>
        <p:spPr>
          <a:xfrm>
            <a:off x="7969570" y="4415852"/>
            <a:ext cx="2556936" cy="31469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08" y="3159613"/>
            <a:ext cx="2013991" cy="35763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993">
            <a:off x="171269" y="2881872"/>
            <a:ext cx="4168719" cy="2347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147" y="2742434"/>
            <a:ext cx="3587661" cy="20203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6" t="5820" r="16361"/>
          <a:stretch/>
        </p:blipFill>
        <p:spPr>
          <a:xfrm>
            <a:off x="5512304" y="3359364"/>
            <a:ext cx="2612616" cy="262998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313" y="2765357"/>
            <a:ext cx="1601856" cy="11982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4263" y="2291588"/>
            <a:ext cx="5613400" cy="399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1454" indent="-19875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11454" algn="l"/>
              </a:tabLst>
            </a:pPr>
            <a:r>
              <a:rPr sz="2450" b="1" i="1" dirty="0">
                <a:latin typeface="Calibri"/>
                <a:cs typeface="Calibri"/>
              </a:rPr>
              <a:t>2. Проектная</a:t>
            </a:r>
            <a:r>
              <a:rPr sz="2450" b="1" i="1" spc="-15" dirty="0">
                <a:latin typeface="Calibri"/>
                <a:cs typeface="Calibri"/>
              </a:rPr>
              <a:t> </a:t>
            </a:r>
            <a:r>
              <a:rPr sz="2450" b="1" i="1" spc="-10" dirty="0">
                <a:latin typeface="Calibri"/>
                <a:cs typeface="Calibri"/>
              </a:rPr>
              <a:t>деятельность учащихся</a:t>
            </a:r>
            <a:endParaRPr sz="245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6923" y="771905"/>
            <a:ext cx="9222105" cy="1163320"/>
          </a:xfrm>
          <a:custGeom>
            <a:avLst/>
            <a:gdLst/>
            <a:ahLst/>
            <a:cxnLst/>
            <a:rect l="l" t="t" r="r" b="b"/>
            <a:pathLst>
              <a:path w="9222105" h="1163320">
                <a:moveTo>
                  <a:pt x="9221724" y="1162811"/>
                </a:moveTo>
                <a:lnTo>
                  <a:pt x="9221724" y="0"/>
                </a:lnTo>
                <a:lnTo>
                  <a:pt x="0" y="0"/>
                </a:lnTo>
                <a:lnTo>
                  <a:pt x="0" y="1162812"/>
                </a:lnTo>
                <a:lnTo>
                  <a:pt x="9221724" y="1162811"/>
                </a:lnTo>
                <a:close/>
              </a:path>
            </a:pathLst>
          </a:custGeom>
          <a:solidFill>
            <a:srgbClr val="0B5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6488" rIns="0" bIns="0" rtlCol="0">
            <a:spAutoFit/>
          </a:bodyPr>
          <a:lstStyle/>
          <a:p>
            <a:pPr marL="4866005">
              <a:lnSpc>
                <a:spcPct val="100000"/>
              </a:lnSpc>
              <a:spcBef>
                <a:spcPts val="105"/>
              </a:spcBef>
            </a:pPr>
            <a:r>
              <a:rPr dirty="0"/>
              <a:t>Выявление</a:t>
            </a:r>
            <a:r>
              <a:rPr spc="-25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развитие</a:t>
            </a:r>
            <a:r>
              <a:rPr spc="-25" dirty="0"/>
              <a:t> </a:t>
            </a:r>
            <a:r>
              <a:rPr dirty="0"/>
              <a:t>детских</a:t>
            </a:r>
            <a:r>
              <a:rPr spc="-40" dirty="0"/>
              <a:t> </a:t>
            </a:r>
            <a:r>
              <a:rPr spc="-10" dirty="0"/>
              <a:t>талантов</a:t>
            </a:r>
          </a:p>
        </p:txBody>
      </p:sp>
      <p:pic>
        <p:nvPicPr>
          <p:cNvPr id="1026" name="Picture 2" descr="https://sun9-79.userapi.com/impg/7QVvPS8y15NFYqoUdubje1UW5ptBUp_uMkn-Vw/w6fXl7Pw7DM.jpg?size=1280x717&amp;quality=95&amp;sign=b0ee5aeffed3b9c67491dd8cdac4fe6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727834"/>
            <a:ext cx="9014702" cy="48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6" y="1935225"/>
            <a:ext cx="10506463" cy="7675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1454" indent="-198755" algn="ctr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11454" algn="l"/>
              </a:tabLst>
            </a:pPr>
            <a:r>
              <a:rPr lang="ru-RU" sz="2450" b="1" i="1" dirty="0" smtClean="0">
                <a:latin typeface="Calibri"/>
                <a:cs typeface="Calibri"/>
              </a:rPr>
              <a:t>Победители и призеры регионального этапа 2-ой всероссийской олимпиады по научно-естественной грамотности</a:t>
            </a:r>
            <a:endParaRPr sz="245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6923" y="771905"/>
            <a:ext cx="9222105" cy="1163320"/>
          </a:xfrm>
          <a:custGeom>
            <a:avLst/>
            <a:gdLst/>
            <a:ahLst/>
            <a:cxnLst/>
            <a:rect l="l" t="t" r="r" b="b"/>
            <a:pathLst>
              <a:path w="9222105" h="1163320">
                <a:moveTo>
                  <a:pt x="9221724" y="1162811"/>
                </a:moveTo>
                <a:lnTo>
                  <a:pt x="9221724" y="0"/>
                </a:lnTo>
                <a:lnTo>
                  <a:pt x="0" y="0"/>
                </a:lnTo>
                <a:lnTo>
                  <a:pt x="0" y="1162812"/>
                </a:lnTo>
                <a:lnTo>
                  <a:pt x="9221724" y="1162811"/>
                </a:lnTo>
                <a:close/>
              </a:path>
            </a:pathLst>
          </a:custGeom>
          <a:solidFill>
            <a:srgbClr val="0B5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6488" rIns="0" bIns="0" rtlCol="0">
            <a:spAutoFit/>
          </a:bodyPr>
          <a:lstStyle/>
          <a:p>
            <a:pPr marL="4866005">
              <a:lnSpc>
                <a:spcPct val="100000"/>
              </a:lnSpc>
              <a:spcBef>
                <a:spcPts val="105"/>
              </a:spcBef>
            </a:pPr>
            <a:r>
              <a:rPr dirty="0"/>
              <a:t>Выявление</a:t>
            </a:r>
            <a:r>
              <a:rPr spc="-25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развитие</a:t>
            </a:r>
            <a:r>
              <a:rPr spc="-25" dirty="0"/>
              <a:t> </a:t>
            </a:r>
            <a:r>
              <a:rPr dirty="0"/>
              <a:t>детских</a:t>
            </a:r>
            <a:r>
              <a:rPr spc="-40" dirty="0"/>
              <a:t> </a:t>
            </a:r>
            <a:r>
              <a:rPr spc="-10" dirty="0"/>
              <a:t>талантов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2675348"/>
            <a:ext cx="6934200" cy="476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2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300" y="276225"/>
            <a:ext cx="9464170" cy="2721258"/>
          </a:xfrm>
          <a:prstGeom prst="rect">
            <a:avLst/>
          </a:prstGeom>
          <a:solidFill>
            <a:srgbClr val="0B5F84"/>
          </a:solidFill>
        </p:spPr>
        <p:txBody>
          <a:bodyPr vert="horz" wrap="square" lIns="0" tIns="355600" rIns="0" bIns="0" rtlCol="0">
            <a:spAutoFit/>
          </a:bodyPr>
          <a:lstStyle/>
          <a:p>
            <a:pPr algn="ctr"/>
            <a:r>
              <a:rPr lang="ru-RU" dirty="0" smtClean="0"/>
              <a:t>  Конференция </a:t>
            </a:r>
            <a:r>
              <a:rPr lang="ru-RU" dirty="0"/>
              <a:t>исследовательских и творческих работ обучающихся </a:t>
            </a:r>
            <a:r>
              <a:rPr lang="ru-RU" dirty="0" smtClean="0"/>
              <a:t>         Самарской </a:t>
            </a:r>
            <a:r>
              <a:rPr lang="ru-RU" dirty="0"/>
              <a:t>области «Юный исследователь</a:t>
            </a:r>
            <a:r>
              <a:rPr lang="ru-RU" dirty="0" smtClean="0"/>
              <a:t>»  2023г. </a:t>
            </a:r>
            <a:br>
              <a:rPr lang="ru-RU" dirty="0" smtClean="0"/>
            </a:br>
            <a:r>
              <a:rPr lang="ru-RU" dirty="0" smtClean="0"/>
              <a:t>Секция «ХИМИЯ»  </a:t>
            </a:r>
            <a:br>
              <a:rPr lang="ru-RU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u="sng" dirty="0" smtClean="0"/>
              <a:t>Участники </a:t>
            </a:r>
            <a:r>
              <a:rPr lang="ru-RU" sz="2000" b="0" u="sng" dirty="0"/>
              <a:t>- 4 чел. </a:t>
            </a: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 smtClean="0"/>
              <a:t>Истомин М., </a:t>
            </a:r>
            <a:r>
              <a:rPr lang="ru-RU" sz="2000" b="0" dirty="0" err="1" smtClean="0"/>
              <a:t>Заварзин</a:t>
            </a:r>
            <a:r>
              <a:rPr lang="ru-RU" sz="2000" b="0" dirty="0" smtClean="0"/>
              <a:t> Р., </a:t>
            </a:r>
            <a:r>
              <a:rPr lang="ru-RU" sz="2000" b="0" dirty="0" err="1" smtClean="0"/>
              <a:t>Бобкова</a:t>
            </a:r>
            <a:r>
              <a:rPr lang="ru-RU" sz="2000" b="0" dirty="0" smtClean="0"/>
              <a:t> Я., </a:t>
            </a:r>
            <a:r>
              <a:rPr lang="ru-RU" sz="2000" b="0" dirty="0" err="1" smtClean="0"/>
              <a:t>Узяков</a:t>
            </a:r>
            <a:r>
              <a:rPr lang="ru-RU" sz="2000" b="0" dirty="0" smtClean="0"/>
              <a:t> Р.</a:t>
            </a:r>
            <a:r>
              <a:rPr lang="ru-RU" sz="2000" b="0" dirty="0"/>
              <a:t> </a:t>
            </a:r>
            <a:r>
              <a:rPr lang="ru-RU" sz="2000" b="0" dirty="0" smtClean="0"/>
              <a:t>                   </a:t>
            </a:r>
            <a:r>
              <a:rPr lang="ru-RU" sz="2000" u="sng" dirty="0" smtClean="0"/>
              <a:t>Победитель </a:t>
            </a:r>
            <a:r>
              <a:rPr lang="ru-RU" sz="2000" b="0" dirty="0"/>
              <a:t>- Ерофеев Я</a:t>
            </a:r>
            <a:r>
              <a:rPr lang="ru-RU" sz="2000" b="0" dirty="0" smtClean="0"/>
              <a:t>.</a:t>
            </a:r>
            <a:r>
              <a:rPr lang="ru-RU" sz="2000" b="0" dirty="0"/>
              <a:t/>
            </a:r>
            <a:br>
              <a:rPr lang="ru-RU" sz="2000" b="0" dirty="0"/>
            </a:br>
            <a:endParaRPr lang="ru-RU" sz="2000" b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2960164"/>
            <a:ext cx="5119418" cy="38294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15957" r="3095" b="7080"/>
          <a:stretch/>
        </p:blipFill>
        <p:spPr>
          <a:xfrm>
            <a:off x="6733670" y="2997483"/>
            <a:ext cx="3352800" cy="375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5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2500" y="2254758"/>
            <a:ext cx="7736344" cy="18985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1454" indent="-198755">
              <a:lnSpc>
                <a:spcPct val="100000"/>
              </a:lnSpc>
              <a:buFont typeface="Arial MT"/>
              <a:buChar char="•"/>
              <a:tabLst>
                <a:tab pos="211454" algn="l"/>
              </a:tabLst>
            </a:pPr>
            <a:r>
              <a:rPr lang="ru-RU" sz="2450" b="1" i="1" u="sng" dirty="0" smtClean="0">
                <a:latin typeface="Calibri"/>
                <a:cs typeface="Calibri"/>
              </a:rPr>
              <a:t>Областной конкурс «</a:t>
            </a:r>
            <a:r>
              <a:rPr lang="ru-RU" sz="2450" b="1" i="1" u="sng" smtClean="0">
                <a:latin typeface="Calibri"/>
                <a:cs typeface="Calibri"/>
              </a:rPr>
              <a:t>ВЗЛЁТ»</a:t>
            </a:r>
          </a:p>
          <a:p>
            <a:pPr marL="12699">
              <a:lnSpc>
                <a:spcPct val="100000"/>
              </a:lnSpc>
              <a:tabLst>
                <a:tab pos="211454" algn="l"/>
              </a:tabLst>
            </a:pPr>
            <a:endParaRPr lang="ru-RU" sz="2450" b="1" i="1" u="sng" dirty="0" smtClean="0">
              <a:latin typeface="Calibri"/>
              <a:cs typeface="Calibri"/>
            </a:endParaRPr>
          </a:p>
          <a:p>
            <a:pPr marL="211454" indent="-198755">
              <a:lnSpc>
                <a:spcPct val="100000"/>
              </a:lnSpc>
              <a:buFont typeface="Arial MT"/>
              <a:buChar char="•"/>
              <a:tabLst>
                <a:tab pos="211454" algn="l"/>
              </a:tabLst>
            </a:pPr>
            <a:r>
              <a:rPr lang="ru-RU" sz="2450" b="1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2023г. – </a:t>
            </a:r>
            <a:r>
              <a:rPr lang="ru-RU" sz="2450" b="1" i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Колодин</a:t>
            </a:r>
            <a:r>
              <a:rPr lang="ru-RU" sz="2450" b="1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А. (11 </a:t>
            </a:r>
            <a:r>
              <a:rPr lang="ru-RU" sz="2450" b="1" i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кл</a:t>
            </a:r>
            <a:r>
              <a:rPr lang="ru-RU" sz="2450" b="1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) – лауреат</a:t>
            </a:r>
          </a:p>
          <a:p>
            <a:pPr marL="211454" indent="-198755">
              <a:lnSpc>
                <a:spcPct val="100000"/>
              </a:lnSpc>
              <a:buFont typeface="Arial MT"/>
              <a:buChar char="•"/>
              <a:tabLst>
                <a:tab pos="211454" algn="l"/>
              </a:tabLst>
            </a:pPr>
            <a:r>
              <a:rPr lang="ru-RU" sz="2450" b="1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2024г. - Окружной этап областного конкурса</a:t>
            </a:r>
          </a:p>
          <a:p>
            <a:pPr marL="211454" indent="-198755">
              <a:lnSpc>
                <a:spcPct val="100000"/>
              </a:lnSpc>
              <a:buFont typeface="Arial MT"/>
              <a:buChar char="•"/>
              <a:tabLst>
                <a:tab pos="211454" algn="l"/>
              </a:tabLst>
            </a:pPr>
            <a:r>
              <a:rPr lang="ru-RU" sz="2450" b="1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Ерофеев Я., </a:t>
            </a:r>
            <a:r>
              <a:rPr lang="ru-RU" sz="2450" b="1" i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Заварзин</a:t>
            </a:r>
            <a:r>
              <a:rPr lang="ru-RU" sz="2450" b="1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Р. (8 </a:t>
            </a:r>
            <a:r>
              <a:rPr lang="ru-RU" sz="2450" b="1" i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кл</a:t>
            </a:r>
            <a:r>
              <a:rPr lang="ru-RU" sz="2450" b="1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.) - призёры</a:t>
            </a:r>
            <a:endParaRPr sz="245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6739" y="1092708"/>
            <a:ext cx="9222105" cy="1162050"/>
          </a:xfrm>
          <a:prstGeom prst="rect">
            <a:avLst/>
          </a:prstGeom>
          <a:solidFill>
            <a:srgbClr val="0B5F84"/>
          </a:solidFill>
        </p:spPr>
        <p:txBody>
          <a:bodyPr vert="horz" wrap="square" lIns="0" tIns="355600" rIns="0" bIns="0" rtlCol="0">
            <a:spAutoFit/>
          </a:bodyPr>
          <a:lstStyle/>
          <a:p>
            <a:pPr marL="3420110">
              <a:lnSpc>
                <a:spcPct val="100000"/>
              </a:lnSpc>
              <a:spcBef>
                <a:spcPts val="2800"/>
              </a:spcBef>
            </a:pPr>
            <a:r>
              <a:rPr dirty="0"/>
              <a:t>Выявление</a:t>
            </a:r>
            <a:r>
              <a:rPr spc="-25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развитие</a:t>
            </a:r>
            <a:r>
              <a:rPr spc="-25" dirty="0"/>
              <a:t> </a:t>
            </a:r>
            <a:r>
              <a:rPr dirty="0"/>
              <a:t>детских</a:t>
            </a:r>
            <a:r>
              <a:rPr spc="-40" dirty="0"/>
              <a:t> </a:t>
            </a:r>
            <a:r>
              <a:rPr spc="-10" dirty="0"/>
              <a:t>талантов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4391025"/>
            <a:ext cx="2372576" cy="3171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/>
          <a:stretch/>
        </p:blipFill>
        <p:spPr>
          <a:xfrm>
            <a:off x="1612900" y="4712909"/>
            <a:ext cx="3429000" cy="284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781" y="2343403"/>
            <a:ext cx="8851265" cy="1725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1454" indent="-198755">
              <a:lnSpc>
                <a:spcPts val="2795"/>
              </a:lnSpc>
              <a:spcBef>
                <a:spcPts val="105"/>
              </a:spcBef>
              <a:buFont typeface="Arial MT"/>
              <a:buChar char="•"/>
              <a:tabLst>
                <a:tab pos="211454" algn="l"/>
              </a:tabLst>
            </a:pPr>
            <a:r>
              <a:rPr sz="2450" b="1" dirty="0">
                <a:latin typeface="Calibri"/>
                <a:cs typeface="Calibri"/>
              </a:rPr>
              <a:t>Профильные</a:t>
            </a:r>
            <a:r>
              <a:rPr sz="2450" b="1" spc="-55" dirty="0">
                <a:latin typeface="Calibri"/>
                <a:cs typeface="Calibri"/>
              </a:rPr>
              <a:t> </a:t>
            </a:r>
            <a:r>
              <a:rPr sz="2450" b="1" dirty="0">
                <a:latin typeface="Calibri"/>
                <a:cs typeface="Calibri"/>
              </a:rPr>
              <a:t>смены</a:t>
            </a:r>
            <a:r>
              <a:rPr sz="2450" b="1" spc="-55" dirty="0">
                <a:latin typeface="Calibri"/>
                <a:cs typeface="Calibri"/>
              </a:rPr>
              <a:t> </a:t>
            </a:r>
            <a:r>
              <a:rPr sz="2450" b="1" dirty="0">
                <a:latin typeface="Calibri"/>
                <a:cs typeface="Calibri"/>
              </a:rPr>
              <a:t>«Вега»</a:t>
            </a:r>
            <a:r>
              <a:rPr sz="2450" b="1" spc="-35" dirty="0">
                <a:latin typeface="Calibri"/>
                <a:cs typeface="Calibri"/>
              </a:rPr>
              <a:t> </a:t>
            </a:r>
            <a:r>
              <a:rPr sz="2450" b="1" dirty="0">
                <a:latin typeface="Calibri"/>
                <a:cs typeface="Calibri"/>
              </a:rPr>
              <a:t>на</a:t>
            </a:r>
            <a:r>
              <a:rPr sz="2450" b="1" spc="-50" dirty="0">
                <a:latin typeface="Calibri"/>
                <a:cs typeface="Calibri"/>
              </a:rPr>
              <a:t> </a:t>
            </a:r>
            <a:r>
              <a:rPr sz="2450" b="1" dirty="0">
                <a:latin typeface="Calibri"/>
                <a:cs typeface="Calibri"/>
              </a:rPr>
              <a:t>базе</a:t>
            </a:r>
            <a:r>
              <a:rPr sz="2450" b="1" spc="-55" dirty="0">
                <a:latin typeface="Calibri"/>
                <a:cs typeface="Calibri"/>
              </a:rPr>
              <a:t> </a:t>
            </a:r>
            <a:r>
              <a:rPr sz="2450" b="1" dirty="0">
                <a:latin typeface="Calibri"/>
                <a:cs typeface="Calibri"/>
              </a:rPr>
              <a:t>Центра</a:t>
            </a:r>
            <a:r>
              <a:rPr sz="2450" b="1" spc="-55" dirty="0">
                <a:latin typeface="Calibri"/>
                <a:cs typeface="Calibri"/>
              </a:rPr>
              <a:t> </a:t>
            </a:r>
            <a:r>
              <a:rPr sz="2450" b="1" dirty="0">
                <a:latin typeface="Calibri"/>
                <a:cs typeface="Calibri"/>
              </a:rPr>
              <a:t>Одаренных</a:t>
            </a:r>
            <a:r>
              <a:rPr sz="2450" b="1" spc="-50" dirty="0">
                <a:latin typeface="Calibri"/>
                <a:cs typeface="Calibri"/>
              </a:rPr>
              <a:t> </a:t>
            </a:r>
            <a:r>
              <a:rPr sz="2450" b="1" dirty="0">
                <a:latin typeface="Calibri"/>
                <a:cs typeface="Calibri"/>
              </a:rPr>
              <a:t>Детей</a:t>
            </a:r>
            <a:r>
              <a:rPr sz="2450" b="1" spc="-35" dirty="0">
                <a:latin typeface="Calibri"/>
                <a:cs typeface="Calibri"/>
              </a:rPr>
              <a:t> </a:t>
            </a:r>
            <a:r>
              <a:rPr sz="2450" b="1" spc="-50" dirty="0">
                <a:latin typeface="Calibri"/>
                <a:cs typeface="Calibri"/>
              </a:rPr>
              <a:t>в</a:t>
            </a:r>
            <a:endParaRPr sz="2450" dirty="0">
              <a:latin typeface="Calibri"/>
              <a:cs typeface="Calibri"/>
            </a:endParaRPr>
          </a:p>
          <a:p>
            <a:pPr marL="3218180">
              <a:lnSpc>
                <a:spcPts val="2795"/>
              </a:lnSpc>
            </a:pPr>
            <a:r>
              <a:rPr sz="2450" b="1" dirty="0">
                <a:latin typeface="Calibri"/>
                <a:cs typeface="Calibri"/>
              </a:rPr>
              <a:t>Самаре</a:t>
            </a:r>
            <a:r>
              <a:rPr sz="2450" b="1" spc="-20" dirty="0">
                <a:latin typeface="Calibri"/>
                <a:cs typeface="Calibri"/>
              </a:rPr>
              <a:t> </a:t>
            </a:r>
            <a:r>
              <a:rPr sz="2450" b="1" dirty="0">
                <a:latin typeface="Calibri"/>
                <a:cs typeface="Calibri"/>
              </a:rPr>
              <a:t>в</a:t>
            </a:r>
            <a:r>
              <a:rPr sz="2450" b="1" spc="-40" dirty="0">
                <a:latin typeface="Calibri"/>
                <a:cs typeface="Calibri"/>
              </a:rPr>
              <a:t> </a:t>
            </a:r>
            <a:r>
              <a:rPr sz="2450" b="1" dirty="0" smtClean="0">
                <a:latin typeface="Calibri"/>
                <a:cs typeface="Calibri"/>
              </a:rPr>
              <a:t>202</a:t>
            </a:r>
            <a:r>
              <a:rPr lang="ru-RU" sz="2450" b="1" dirty="0" smtClean="0">
                <a:latin typeface="Calibri"/>
                <a:cs typeface="Calibri"/>
              </a:rPr>
              <a:t>2-2023 уч.</a:t>
            </a:r>
            <a:r>
              <a:rPr sz="2450" b="1" spc="-5" dirty="0" smtClean="0">
                <a:latin typeface="Calibri"/>
                <a:cs typeface="Calibri"/>
              </a:rPr>
              <a:t> </a:t>
            </a:r>
            <a:r>
              <a:rPr sz="2450" b="1" spc="-20" dirty="0">
                <a:latin typeface="Calibri"/>
                <a:cs typeface="Calibri"/>
              </a:rPr>
              <a:t>году</a:t>
            </a:r>
            <a:endParaRPr sz="2450" dirty="0">
              <a:latin typeface="Calibri"/>
              <a:cs typeface="Calibri"/>
            </a:endParaRPr>
          </a:p>
          <a:p>
            <a:pPr marL="1595120" lvl="1" indent="-199390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159512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Calibri"/>
                <a:cs typeface="Calibri"/>
              </a:rPr>
              <a:t>15</a:t>
            </a:r>
            <a:r>
              <a:rPr sz="2800" b="1" spc="-50" dirty="0" smtClean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участников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дистанционных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курсов</a:t>
            </a:r>
            <a:endParaRPr sz="2800" dirty="0">
              <a:latin typeface="Calibri"/>
              <a:cs typeface="Calibri"/>
            </a:endParaRPr>
          </a:p>
          <a:p>
            <a:pPr marL="2452370" lvl="2" indent="-199390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245237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2800" b="1" spc="-25" dirty="0" smtClean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участников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очной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смены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103" y="4724400"/>
            <a:ext cx="1621398" cy="20619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5969" y="4724400"/>
            <a:ext cx="1479804" cy="20619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28807" y="4724400"/>
            <a:ext cx="1458468" cy="20619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98399" y="4724400"/>
            <a:ext cx="1459217" cy="20619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36736" y="4724400"/>
            <a:ext cx="1459229" cy="206197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739" y="1092708"/>
            <a:ext cx="9222105" cy="736099"/>
          </a:xfrm>
          <a:prstGeom prst="rect">
            <a:avLst/>
          </a:prstGeom>
          <a:solidFill>
            <a:srgbClr val="0B5F84"/>
          </a:solidFill>
        </p:spPr>
        <p:txBody>
          <a:bodyPr vert="horz" wrap="square" lIns="0" tIns="355600" rIns="0" bIns="0" rtlCol="0">
            <a:spAutoFit/>
          </a:bodyPr>
          <a:lstStyle/>
          <a:p>
            <a:pPr marR="306705" algn="ctr">
              <a:lnSpc>
                <a:spcPct val="100000"/>
              </a:lnSpc>
              <a:spcBef>
                <a:spcPts val="2800"/>
              </a:spcBef>
            </a:pPr>
            <a:r>
              <a:rPr lang="ru-RU" spc="-20" dirty="0" err="1" smtClean="0"/>
              <a:t>Сцецкурсы</a:t>
            </a: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739" y="1092708"/>
            <a:ext cx="9222105" cy="1162050"/>
          </a:xfrm>
          <a:custGeom>
            <a:avLst/>
            <a:gdLst/>
            <a:ahLst/>
            <a:cxnLst/>
            <a:rect l="l" t="t" r="r" b="b"/>
            <a:pathLst>
              <a:path w="9222105" h="1162050">
                <a:moveTo>
                  <a:pt x="9221724" y="1162050"/>
                </a:moveTo>
                <a:lnTo>
                  <a:pt x="9221724" y="0"/>
                </a:lnTo>
                <a:lnTo>
                  <a:pt x="0" y="0"/>
                </a:lnTo>
                <a:lnTo>
                  <a:pt x="0" y="1162050"/>
                </a:lnTo>
                <a:lnTo>
                  <a:pt x="9221724" y="1162050"/>
                </a:lnTo>
                <a:close/>
              </a:path>
            </a:pathLst>
          </a:custGeom>
          <a:solidFill>
            <a:srgbClr val="0B5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6" y="771905"/>
            <a:ext cx="10691127" cy="1060162"/>
          </a:xfrm>
          <a:prstGeom prst="rect">
            <a:avLst/>
          </a:prstGeom>
        </p:spPr>
        <p:txBody>
          <a:bodyPr vert="horz" wrap="square" lIns="0" tIns="676529" rIns="0" bIns="0" rtlCol="0">
            <a:spAutoFit/>
          </a:bodyPr>
          <a:lstStyle/>
          <a:p>
            <a:pPr marL="4156075">
              <a:lnSpc>
                <a:spcPct val="100000"/>
              </a:lnSpc>
              <a:spcBef>
                <a:spcPts val="105"/>
              </a:spcBef>
            </a:pPr>
            <a:r>
              <a:rPr lang="ru-RU" dirty="0" smtClean="0"/>
              <a:t>Внеурочная деятельность</a:t>
            </a:r>
            <a:endParaRPr spc="-1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6" y="2575561"/>
            <a:ext cx="3284556" cy="43910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2295641"/>
            <a:ext cx="3683674" cy="27554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62" y="5076825"/>
            <a:ext cx="3074074" cy="22994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33" y="2254758"/>
            <a:ext cx="2066566" cy="27627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0" t="11713" r="16084" b="8690"/>
          <a:stretch/>
        </p:blipFill>
        <p:spPr>
          <a:xfrm>
            <a:off x="7501573" y="5086975"/>
            <a:ext cx="2322654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353" y="2298854"/>
            <a:ext cx="8737600" cy="314706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4050665" indent="-198755" algn="just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4050665" algn="l"/>
              </a:tabLst>
            </a:pPr>
            <a:r>
              <a:rPr sz="2450" b="1" spc="-10" dirty="0">
                <a:latin typeface="Calibri"/>
                <a:cs typeface="Calibri"/>
              </a:rPr>
              <a:t>Цель:</a:t>
            </a:r>
            <a:endParaRPr sz="2450" dirty="0">
              <a:latin typeface="Calibri"/>
              <a:cs typeface="Calibri"/>
            </a:endParaRPr>
          </a:p>
          <a:p>
            <a:pPr marL="139065" marR="5080" indent="-127000" algn="just">
              <a:lnSpc>
                <a:spcPts val="3410"/>
              </a:lnSpc>
              <a:spcBef>
                <a:spcPts val="880"/>
              </a:spcBef>
              <a:buFont typeface="Arial MT"/>
              <a:buChar char="•"/>
              <a:tabLst>
                <a:tab pos="139065" algn="l"/>
                <a:tab pos="281305" algn="l"/>
              </a:tabLst>
            </a:pPr>
            <a:r>
              <a:rPr sz="2450" dirty="0">
                <a:latin typeface="Calibri"/>
                <a:cs typeface="Calibri"/>
              </a:rPr>
              <a:t>	</a:t>
            </a:r>
            <a:r>
              <a:rPr sz="3150" dirty="0" err="1" smtClean="0">
                <a:latin typeface="Calibri"/>
                <a:cs typeface="Calibri"/>
              </a:rPr>
              <a:t>выявление</a:t>
            </a:r>
            <a:r>
              <a:rPr sz="3150" spc="-75" dirty="0" smtClean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одаренных</a:t>
            </a:r>
            <a:r>
              <a:rPr sz="3150" spc="-7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детей,</a:t>
            </a:r>
            <a:r>
              <a:rPr sz="3150" spc="-8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создание</a:t>
            </a:r>
            <a:r>
              <a:rPr sz="3150" spc="-75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условий </a:t>
            </a:r>
            <a:r>
              <a:rPr sz="3150" dirty="0">
                <a:latin typeface="Calibri"/>
                <a:cs typeface="Calibri"/>
              </a:rPr>
              <a:t>для</a:t>
            </a:r>
            <a:r>
              <a:rPr sz="3150" spc="-6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оптимального</a:t>
            </a:r>
            <a:r>
              <a:rPr sz="3150" spc="-4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развития</a:t>
            </a:r>
            <a:r>
              <a:rPr sz="3150" spc="-4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одаренных</a:t>
            </a:r>
            <a:r>
              <a:rPr sz="3150" spc="-6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детей,</a:t>
            </a:r>
            <a:r>
              <a:rPr sz="3150" spc="-65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чья </a:t>
            </a:r>
            <a:r>
              <a:rPr sz="3150" dirty="0">
                <a:latin typeface="Calibri"/>
                <a:cs typeface="Calibri"/>
              </a:rPr>
              <a:t>одаренность</a:t>
            </a:r>
            <a:r>
              <a:rPr sz="3150" spc="-4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на</a:t>
            </a:r>
            <a:r>
              <a:rPr sz="3150" spc="-4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данный</a:t>
            </a:r>
            <a:r>
              <a:rPr sz="3150" spc="-4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момент</a:t>
            </a:r>
            <a:r>
              <a:rPr sz="3150" spc="-4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может</a:t>
            </a:r>
            <a:r>
              <a:rPr sz="3150" spc="-4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быть</a:t>
            </a:r>
            <a:r>
              <a:rPr sz="3150" spc="-45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еще</a:t>
            </a:r>
            <a:endParaRPr sz="3150" dirty="0">
              <a:latin typeface="Calibri"/>
              <a:cs typeface="Calibri"/>
            </a:endParaRPr>
          </a:p>
          <a:p>
            <a:pPr marL="499745" algn="just">
              <a:lnSpc>
                <a:spcPts val="3165"/>
              </a:lnSpc>
            </a:pPr>
            <a:r>
              <a:rPr sz="3150" dirty="0">
                <a:latin typeface="Calibri"/>
                <a:cs typeface="Calibri"/>
              </a:rPr>
              <a:t>не</a:t>
            </a:r>
            <a:r>
              <a:rPr sz="3150" spc="-5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проявившейся,</a:t>
            </a:r>
            <a:r>
              <a:rPr sz="3150" spc="-1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а</a:t>
            </a:r>
            <a:r>
              <a:rPr sz="3150" spc="-4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также</a:t>
            </a:r>
            <a:r>
              <a:rPr sz="3150" spc="-4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способных</a:t>
            </a:r>
            <a:r>
              <a:rPr sz="3150" spc="-3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детей,</a:t>
            </a:r>
            <a:r>
              <a:rPr sz="3150" spc="-45" dirty="0">
                <a:latin typeface="Calibri"/>
                <a:cs typeface="Calibri"/>
              </a:rPr>
              <a:t> </a:t>
            </a:r>
            <a:r>
              <a:rPr sz="3150" spc="-50" dirty="0">
                <a:latin typeface="Calibri"/>
                <a:cs typeface="Calibri"/>
              </a:rPr>
              <a:t>в</a:t>
            </a:r>
            <a:endParaRPr sz="3150" dirty="0">
              <a:latin typeface="Calibri"/>
              <a:cs typeface="Calibri"/>
            </a:endParaRPr>
          </a:p>
          <a:p>
            <a:pPr marL="443865" marR="223520" indent="-86995" algn="just">
              <a:lnSpc>
                <a:spcPts val="3410"/>
              </a:lnSpc>
              <a:spcBef>
                <a:spcPts val="235"/>
              </a:spcBef>
            </a:pPr>
            <a:r>
              <a:rPr sz="3150" dirty="0">
                <a:latin typeface="Calibri"/>
                <a:cs typeface="Calibri"/>
              </a:rPr>
              <a:t>отношении</a:t>
            </a:r>
            <a:r>
              <a:rPr sz="3150" spc="-5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которых</a:t>
            </a:r>
            <a:r>
              <a:rPr sz="3150" spc="-7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есть</a:t>
            </a:r>
            <a:r>
              <a:rPr sz="3150" spc="-7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серьезная</a:t>
            </a:r>
            <a:r>
              <a:rPr sz="3150" spc="-65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надежда</a:t>
            </a:r>
            <a:r>
              <a:rPr sz="3150" spc="-70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на </a:t>
            </a:r>
            <a:r>
              <a:rPr sz="3150" dirty="0">
                <a:latin typeface="Calibri"/>
                <a:cs typeface="Calibri"/>
              </a:rPr>
              <a:t>качественный</a:t>
            </a:r>
            <a:r>
              <a:rPr sz="3150" spc="-4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скачек</a:t>
            </a:r>
            <a:r>
              <a:rPr sz="3150" spc="-4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в</a:t>
            </a:r>
            <a:r>
              <a:rPr sz="3150" spc="-4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развитии</a:t>
            </a:r>
            <a:r>
              <a:rPr sz="3150" spc="-15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способностей</a:t>
            </a:r>
            <a:endParaRPr sz="31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300" y="885825"/>
            <a:ext cx="10058400" cy="736099"/>
          </a:xfrm>
          <a:prstGeom prst="rect">
            <a:avLst/>
          </a:prstGeom>
          <a:solidFill>
            <a:srgbClr val="0B5F84"/>
          </a:solidFill>
        </p:spPr>
        <p:txBody>
          <a:bodyPr vert="horz" wrap="square" lIns="0" tIns="355600" rIns="0" bIns="0" rtlCol="0">
            <a:spAutoFit/>
          </a:bodyPr>
          <a:lstStyle/>
          <a:p>
            <a:pPr marL="3420110" algn="l">
              <a:lnSpc>
                <a:spcPct val="100000"/>
              </a:lnSpc>
              <a:spcBef>
                <a:spcPts val="2800"/>
              </a:spcBef>
            </a:pPr>
            <a:r>
              <a:rPr dirty="0" err="1" smtClean="0"/>
              <a:t>Выявление</a:t>
            </a:r>
            <a:r>
              <a:rPr spc="-25" dirty="0" smtClean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развитие</a:t>
            </a:r>
            <a:r>
              <a:rPr spc="-25" dirty="0"/>
              <a:t> </a:t>
            </a:r>
            <a:r>
              <a:rPr dirty="0"/>
              <a:t>детских</a:t>
            </a:r>
            <a:r>
              <a:rPr spc="-40" dirty="0"/>
              <a:t> </a:t>
            </a:r>
            <a:r>
              <a:rPr spc="-10" dirty="0"/>
              <a:t>талантов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18573" y="1320545"/>
            <a:ext cx="7474584" cy="5424805"/>
            <a:chOff x="3218573" y="1320545"/>
            <a:chExt cx="7474584" cy="5424805"/>
          </a:xfrm>
        </p:grpSpPr>
        <p:sp>
          <p:nvSpPr>
            <p:cNvPr id="3" name="object 3"/>
            <p:cNvSpPr/>
            <p:nvPr/>
          </p:nvSpPr>
          <p:spPr>
            <a:xfrm>
              <a:off x="6625475" y="1326654"/>
              <a:ext cx="4067810" cy="254635"/>
            </a:xfrm>
            <a:custGeom>
              <a:avLst/>
              <a:gdLst/>
              <a:ahLst/>
              <a:cxnLst/>
              <a:rect l="l" t="t" r="r" b="b"/>
              <a:pathLst>
                <a:path w="4067809" h="254634">
                  <a:moveTo>
                    <a:pt x="4067683" y="12192"/>
                  </a:moveTo>
                  <a:lnTo>
                    <a:pt x="186690" y="12192"/>
                  </a:lnTo>
                  <a:lnTo>
                    <a:pt x="186690" y="0"/>
                  </a:lnTo>
                  <a:lnTo>
                    <a:pt x="0" y="254508"/>
                  </a:lnTo>
                  <a:lnTo>
                    <a:pt x="186690" y="254508"/>
                  </a:lnTo>
                  <a:lnTo>
                    <a:pt x="4067683" y="254508"/>
                  </a:lnTo>
                  <a:lnTo>
                    <a:pt x="4067683" y="12192"/>
                  </a:lnTo>
                  <a:close/>
                </a:path>
              </a:pathLst>
            </a:custGeom>
            <a:solidFill>
              <a:srgbClr val="EA57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8573" y="1320545"/>
              <a:ext cx="4946141" cy="542467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403" y="771905"/>
            <a:ext cx="10692130" cy="567055"/>
          </a:xfrm>
          <a:prstGeom prst="rect">
            <a:avLst/>
          </a:prstGeom>
          <a:solidFill>
            <a:srgbClr val="0B5F84"/>
          </a:solidFill>
        </p:spPr>
        <p:txBody>
          <a:bodyPr vert="horz" wrap="square" lIns="0" tIns="78105" rIns="0" bIns="0" rtlCol="0">
            <a:spAutoFit/>
          </a:bodyPr>
          <a:lstStyle/>
          <a:p>
            <a:pPr marL="4890770">
              <a:lnSpc>
                <a:spcPct val="100000"/>
              </a:lnSpc>
              <a:spcBef>
                <a:spcPts val="615"/>
              </a:spcBef>
            </a:pP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Выявление</a:t>
            </a:r>
            <a:r>
              <a:rPr sz="24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5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r>
              <a:rPr sz="24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детских</a:t>
            </a:r>
            <a:r>
              <a:rPr sz="245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талантов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9730" y="1615967"/>
            <a:ext cx="281305" cy="3439160"/>
            <a:chOff x="639730" y="1615967"/>
            <a:chExt cx="281305" cy="3439160"/>
          </a:xfrm>
        </p:grpSpPr>
        <p:sp>
          <p:nvSpPr>
            <p:cNvPr id="7" name="object 7"/>
            <p:cNvSpPr/>
            <p:nvPr/>
          </p:nvSpPr>
          <p:spPr>
            <a:xfrm>
              <a:off x="647585" y="1621536"/>
              <a:ext cx="267970" cy="259079"/>
            </a:xfrm>
            <a:custGeom>
              <a:avLst/>
              <a:gdLst/>
              <a:ahLst/>
              <a:cxnLst/>
              <a:rect l="l" t="t" r="r" b="b"/>
              <a:pathLst>
                <a:path w="267969" h="259080">
                  <a:moveTo>
                    <a:pt x="267462" y="129539"/>
                  </a:moveTo>
                  <a:lnTo>
                    <a:pt x="256913" y="79081"/>
                  </a:lnTo>
                  <a:lnTo>
                    <a:pt x="228219" y="37909"/>
                  </a:lnTo>
                  <a:lnTo>
                    <a:pt x="185808" y="10167"/>
                  </a:lnTo>
                  <a:lnTo>
                    <a:pt x="134112" y="0"/>
                  </a:lnTo>
                  <a:lnTo>
                    <a:pt x="91781" y="6595"/>
                  </a:lnTo>
                  <a:lnTo>
                    <a:pt x="54973" y="24969"/>
                  </a:lnTo>
                  <a:lnTo>
                    <a:pt x="25920" y="52998"/>
                  </a:lnTo>
                  <a:lnTo>
                    <a:pt x="6851" y="88562"/>
                  </a:lnTo>
                  <a:lnTo>
                    <a:pt x="0" y="129539"/>
                  </a:lnTo>
                  <a:lnTo>
                    <a:pt x="6851" y="170517"/>
                  </a:lnTo>
                  <a:lnTo>
                    <a:pt x="25920" y="206081"/>
                  </a:lnTo>
                  <a:lnTo>
                    <a:pt x="54973" y="234110"/>
                  </a:lnTo>
                  <a:lnTo>
                    <a:pt x="91781" y="252484"/>
                  </a:lnTo>
                  <a:lnTo>
                    <a:pt x="134112" y="259079"/>
                  </a:lnTo>
                  <a:lnTo>
                    <a:pt x="185808" y="248912"/>
                  </a:lnTo>
                  <a:lnTo>
                    <a:pt x="228219" y="221170"/>
                  </a:lnTo>
                  <a:lnTo>
                    <a:pt x="256913" y="179998"/>
                  </a:lnTo>
                  <a:lnTo>
                    <a:pt x="267462" y="129539"/>
                  </a:lnTo>
                  <a:close/>
                </a:path>
              </a:pathLst>
            </a:custGeom>
            <a:solidFill>
              <a:srgbClr val="EA57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7585" y="1621536"/>
              <a:ext cx="267970" cy="259079"/>
            </a:xfrm>
            <a:custGeom>
              <a:avLst/>
              <a:gdLst/>
              <a:ahLst/>
              <a:cxnLst/>
              <a:rect l="l" t="t" r="r" b="b"/>
              <a:pathLst>
                <a:path w="267969" h="259080">
                  <a:moveTo>
                    <a:pt x="0" y="129539"/>
                  </a:moveTo>
                  <a:lnTo>
                    <a:pt x="6851" y="88562"/>
                  </a:lnTo>
                  <a:lnTo>
                    <a:pt x="25920" y="52998"/>
                  </a:lnTo>
                  <a:lnTo>
                    <a:pt x="54973" y="24969"/>
                  </a:lnTo>
                  <a:lnTo>
                    <a:pt x="91781" y="6595"/>
                  </a:lnTo>
                  <a:lnTo>
                    <a:pt x="134112" y="0"/>
                  </a:lnTo>
                  <a:lnTo>
                    <a:pt x="185808" y="10167"/>
                  </a:lnTo>
                  <a:lnTo>
                    <a:pt x="228219" y="37909"/>
                  </a:lnTo>
                  <a:lnTo>
                    <a:pt x="256913" y="79081"/>
                  </a:lnTo>
                  <a:lnTo>
                    <a:pt x="267462" y="129539"/>
                  </a:lnTo>
                  <a:lnTo>
                    <a:pt x="256913" y="179998"/>
                  </a:lnTo>
                  <a:lnTo>
                    <a:pt x="228219" y="221170"/>
                  </a:lnTo>
                  <a:lnTo>
                    <a:pt x="185808" y="248912"/>
                  </a:lnTo>
                  <a:lnTo>
                    <a:pt x="134112" y="259079"/>
                  </a:lnTo>
                  <a:lnTo>
                    <a:pt x="91781" y="252484"/>
                  </a:lnTo>
                  <a:lnTo>
                    <a:pt x="54973" y="234110"/>
                  </a:lnTo>
                  <a:lnTo>
                    <a:pt x="25920" y="206081"/>
                  </a:lnTo>
                  <a:lnTo>
                    <a:pt x="6851" y="170517"/>
                  </a:lnTo>
                  <a:lnTo>
                    <a:pt x="0" y="129539"/>
                  </a:lnTo>
                  <a:close/>
                </a:path>
              </a:pathLst>
            </a:custGeom>
            <a:ln w="11137">
              <a:solidFill>
                <a:srgbClr val="EA57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8649" y="1880615"/>
              <a:ext cx="3175" cy="2909570"/>
            </a:xfrm>
            <a:custGeom>
              <a:avLst/>
              <a:gdLst/>
              <a:ahLst/>
              <a:cxnLst/>
              <a:rect l="l" t="t" r="r" b="b"/>
              <a:pathLst>
                <a:path w="3175" h="2909570">
                  <a:moveTo>
                    <a:pt x="3047" y="0"/>
                  </a:moveTo>
                  <a:lnTo>
                    <a:pt x="0" y="2909316"/>
                  </a:lnTo>
                </a:path>
              </a:pathLst>
            </a:custGeom>
            <a:ln w="33413">
              <a:solidFill>
                <a:srgbClr val="EA57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7585" y="2599944"/>
              <a:ext cx="267970" cy="260985"/>
            </a:xfrm>
            <a:custGeom>
              <a:avLst/>
              <a:gdLst/>
              <a:ahLst/>
              <a:cxnLst/>
              <a:rect l="l" t="t" r="r" b="b"/>
              <a:pathLst>
                <a:path w="267969" h="260985">
                  <a:moveTo>
                    <a:pt x="267462" y="130301"/>
                  </a:moveTo>
                  <a:lnTo>
                    <a:pt x="260616" y="89245"/>
                  </a:lnTo>
                  <a:lnTo>
                    <a:pt x="241590" y="53492"/>
                  </a:lnTo>
                  <a:lnTo>
                    <a:pt x="212652" y="25237"/>
                  </a:lnTo>
                  <a:lnTo>
                    <a:pt x="176070" y="6675"/>
                  </a:lnTo>
                  <a:lnTo>
                    <a:pt x="134112" y="0"/>
                  </a:lnTo>
                  <a:lnTo>
                    <a:pt x="91781" y="6675"/>
                  </a:lnTo>
                  <a:lnTo>
                    <a:pt x="54973" y="25237"/>
                  </a:lnTo>
                  <a:lnTo>
                    <a:pt x="25920" y="53492"/>
                  </a:lnTo>
                  <a:lnTo>
                    <a:pt x="6851" y="89245"/>
                  </a:lnTo>
                  <a:lnTo>
                    <a:pt x="0" y="130301"/>
                  </a:lnTo>
                  <a:lnTo>
                    <a:pt x="6851" y="171358"/>
                  </a:lnTo>
                  <a:lnTo>
                    <a:pt x="25920" y="207111"/>
                  </a:lnTo>
                  <a:lnTo>
                    <a:pt x="54973" y="235366"/>
                  </a:lnTo>
                  <a:lnTo>
                    <a:pt x="91781" y="253928"/>
                  </a:lnTo>
                  <a:lnTo>
                    <a:pt x="134112" y="260603"/>
                  </a:lnTo>
                  <a:lnTo>
                    <a:pt x="176070" y="253928"/>
                  </a:lnTo>
                  <a:lnTo>
                    <a:pt x="212652" y="235366"/>
                  </a:lnTo>
                  <a:lnTo>
                    <a:pt x="241590" y="207111"/>
                  </a:lnTo>
                  <a:lnTo>
                    <a:pt x="260616" y="171358"/>
                  </a:lnTo>
                  <a:lnTo>
                    <a:pt x="267462" y="130301"/>
                  </a:lnTo>
                  <a:close/>
                </a:path>
              </a:pathLst>
            </a:custGeom>
            <a:solidFill>
              <a:srgbClr val="EA57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585" y="2599944"/>
              <a:ext cx="267970" cy="260985"/>
            </a:xfrm>
            <a:custGeom>
              <a:avLst/>
              <a:gdLst/>
              <a:ahLst/>
              <a:cxnLst/>
              <a:rect l="l" t="t" r="r" b="b"/>
              <a:pathLst>
                <a:path w="267969" h="260985">
                  <a:moveTo>
                    <a:pt x="0" y="130301"/>
                  </a:moveTo>
                  <a:lnTo>
                    <a:pt x="6851" y="89245"/>
                  </a:lnTo>
                  <a:lnTo>
                    <a:pt x="25920" y="53492"/>
                  </a:lnTo>
                  <a:lnTo>
                    <a:pt x="54973" y="25237"/>
                  </a:lnTo>
                  <a:lnTo>
                    <a:pt x="91781" y="6675"/>
                  </a:lnTo>
                  <a:lnTo>
                    <a:pt x="134112" y="0"/>
                  </a:lnTo>
                  <a:lnTo>
                    <a:pt x="176070" y="6675"/>
                  </a:lnTo>
                  <a:lnTo>
                    <a:pt x="212652" y="25237"/>
                  </a:lnTo>
                  <a:lnTo>
                    <a:pt x="241590" y="53492"/>
                  </a:lnTo>
                  <a:lnTo>
                    <a:pt x="260616" y="89245"/>
                  </a:lnTo>
                  <a:lnTo>
                    <a:pt x="267462" y="130301"/>
                  </a:lnTo>
                  <a:lnTo>
                    <a:pt x="260616" y="171358"/>
                  </a:lnTo>
                  <a:lnTo>
                    <a:pt x="241590" y="207111"/>
                  </a:lnTo>
                  <a:lnTo>
                    <a:pt x="212652" y="235366"/>
                  </a:lnTo>
                  <a:lnTo>
                    <a:pt x="176070" y="253928"/>
                  </a:lnTo>
                  <a:lnTo>
                    <a:pt x="134112" y="260603"/>
                  </a:lnTo>
                  <a:lnTo>
                    <a:pt x="91781" y="253928"/>
                  </a:lnTo>
                  <a:lnTo>
                    <a:pt x="54973" y="235366"/>
                  </a:lnTo>
                  <a:lnTo>
                    <a:pt x="25920" y="207111"/>
                  </a:lnTo>
                  <a:lnTo>
                    <a:pt x="6851" y="171358"/>
                  </a:lnTo>
                  <a:lnTo>
                    <a:pt x="0" y="130301"/>
                  </a:lnTo>
                  <a:close/>
                </a:path>
              </a:pathLst>
            </a:custGeom>
            <a:ln w="11137">
              <a:solidFill>
                <a:srgbClr val="EA57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299" y="3649979"/>
              <a:ext cx="266700" cy="260350"/>
            </a:xfrm>
            <a:custGeom>
              <a:avLst/>
              <a:gdLst/>
              <a:ahLst/>
              <a:cxnLst/>
              <a:rect l="l" t="t" r="r" b="b"/>
              <a:pathLst>
                <a:path w="266700" h="260350">
                  <a:moveTo>
                    <a:pt x="266700" y="130301"/>
                  </a:moveTo>
                  <a:lnTo>
                    <a:pt x="259927" y="88952"/>
                  </a:lnTo>
                  <a:lnTo>
                    <a:pt x="241048" y="53163"/>
                  </a:lnTo>
                  <a:lnTo>
                    <a:pt x="212220" y="25017"/>
                  </a:lnTo>
                  <a:lnTo>
                    <a:pt x="175601" y="6601"/>
                  </a:lnTo>
                  <a:lnTo>
                    <a:pt x="133350" y="0"/>
                  </a:lnTo>
                  <a:lnTo>
                    <a:pt x="91098" y="6601"/>
                  </a:lnTo>
                  <a:lnTo>
                    <a:pt x="54479" y="25017"/>
                  </a:lnTo>
                  <a:lnTo>
                    <a:pt x="25651" y="53163"/>
                  </a:lnTo>
                  <a:lnTo>
                    <a:pt x="6772" y="88952"/>
                  </a:lnTo>
                  <a:lnTo>
                    <a:pt x="0" y="130301"/>
                  </a:lnTo>
                  <a:lnTo>
                    <a:pt x="10441" y="180760"/>
                  </a:lnTo>
                  <a:lnTo>
                    <a:pt x="38957" y="221932"/>
                  </a:lnTo>
                  <a:lnTo>
                    <a:pt x="81331" y="249674"/>
                  </a:lnTo>
                  <a:lnTo>
                    <a:pt x="133350" y="259841"/>
                  </a:lnTo>
                  <a:lnTo>
                    <a:pt x="185368" y="249674"/>
                  </a:lnTo>
                  <a:lnTo>
                    <a:pt x="227742" y="221932"/>
                  </a:lnTo>
                  <a:lnTo>
                    <a:pt x="256258" y="180760"/>
                  </a:lnTo>
                  <a:lnTo>
                    <a:pt x="266700" y="130301"/>
                  </a:lnTo>
                  <a:close/>
                </a:path>
              </a:pathLst>
            </a:custGeom>
            <a:solidFill>
              <a:srgbClr val="EA57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5299" y="3649979"/>
              <a:ext cx="266700" cy="260350"/>
            </a:xfrm>
            <a:custGeom>
              <a:avLst/>
              <a:gdLst/>
              <a:ahLst/>
              <a:cxnLst/>
              <a:rect l="l" t="t" r="r" b="b"/>
              <a:pathLst>
                <a:path w="266700" h="260350">
                  <a:moveTo>
                    <a:pt x="0" y="130301"/>
                  </a:moveTo>
                  <a:lnTo>
                    <a:pt x="6772" y="88952"/>
                  </a:lnTo>
                  <a:lnTo>
                    <a:pt x="25651" y="53163"/>
                  </a:lnTo>
                  <a:lnTo>
                    <a:pt x="54479" y="25017"/>
                  </a:lnTo>
                  <a:lnTo>
                    <a:pt x="91098" y="6601"/>
                  </a:lnTo>
                  <a:lnTo>
                    <a:pt x="133350" y="0"/>
                  </a:lnTo>
                  <a:lnTo>
                    <a:pt x="175601" y="6601"/>
                  </a:lnTo>
                  <a:lnTo>
                    <a:pt x="212220" y="25017"/>
                  </a:lnTo>
                  <a:lnTo>
                    <a:pt x="241048" y="53163"/>
                  </a:lnTo>
                  <a:lnTo>
                    <a:pt x="259927" y="88952"/>
                  </a:lnTo>
                  <a:lnTo>
                    <a:pt x="266700" y="130301"/>
                  </a:lnTo>
                  <a:lnTo>
                    <a:pt x="256258" y="180760"/>
                  </a:lnTo>
                  <a:lnTo>
                    <a:pt x="227742" y="221932"/>
                  </a:lnTo>
                  <a:lnTo>
                    <a:pt x="185368" y="249674"/>
                  </a:lnTo>
                  <a:lnTo>
                    <a:pt x="133350" y="259841"/>
                  </a:lnTo>
                  <a:lnTo>
                    <a:pt x="81331" y="249674"/>
                  </a:lnTo>
                  <a:lnTo>
                    <a:pt x="38957" y="221932"/>
                  </a:lnTo>
                  <a:lnTo>
                    <a:pt x="10441" y="180760"/>
                  </a:lnTo>
                  <a:lnTo>
                    <a:pt x="0" y="130301"/>
                  </a:lnTo>
                  <a:close/>
                </a:path>
              </a:pathLst>
            </a:custGeom>
            <a:ln w="11137">
              <a:solidFill>
                <a:srgbClr val="EA57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5299" y="4789932"/>
              <a:ext cx="266700" cy="259079"/>
            </a:xfrm>
            <a:custGeom>
              <a:avLst/>
              <a:gdLst/>
              <a:ahLst/>
              <a:cxnLst/>
              <a:rect l="l" t="t" r="r" b="b"/>
              <a:pathLst>
                <a:path w="266700" h="259079">
                  <a:moveTo>
                    <a:pt x="266700" y="129539"/>
                  </a:moveTo>
                  <a:lnTo>
                    <a:pt x="256258" y="79081"/>
                  </a:lnTo>
                  <a:lnTo>
                    <a:pt x="227742" y="37909"/>
                  </a:lnTo>
                  <a:lnTo>
                    <a:pt x="185368" y="10167"/>
                  </a:lnTo>
                  <a:lnTo>
                    <a:pt x="133350" y="0"/>
                  </a:lnTo>
                  <a:lnTo>
                    <a:pt x="81331" y="10167"/>
                  </a:lnTo>
                  <a:lnTo>
                    <a:pt x="38957" y="37909"/>
                  </a:lnTo>
                  <a:lnTo>
                    <a:pt x="10441" y="79081"/>
                  </a:lnTo>
                  <a:lnTo>
                    <a:pt x="0" y="129539"/>
                  </a:lnTo>
                  <a:lnTo>
                    <a:pt x="10441" y="179998"/>
                  </a:lnTo>
                  <a:lnTo>
                    <a:pt x="38957" y="221170"/>
                  </a:lnTo>
                  <a:lnTo>
                    <a:pt x="81331" y="248912"/>
                  </a:lnTo>
                  <a:lnTo>
                    <a:pt x="133350" y="259079"/>
                  </a:lnTo>
                  <a:lnTo>
                    <a:pt x="185368" y="248912"/>
                  </a:lnTo>
                  <a:lnTo>
                    <a:pt x="227742" y="221170"/>
                  </a:lnTo>
                  <a:lnTo>
                    <a:pt x="256258" y="179998"/>
                  </a:lnTo>
                  <a:lnTo>
                    <a:pt x="266700" y="129539"/>
                  </a:lnTo>
                  <a:close/>
                </a:path>
              </a:pathLst>
            </a:custGeom>
            <a:solidFill>
              <a:srgbClr val="EA57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5299" y="4789932"/>
              <a:ext cx="266700" cy="259079"/>
            </a:xfrm>
            <a:custGeom>
              <a:avLst/>
              <a:gdLst/>
              <a:ahLst/>
              <a:cxnLst/>
              <a:rect l="l" t="t" r="r" b="b"/>
              <a:pathLst>
                <a:path w="266700" h="259079">
                  <a:moveTo>
                    <a:pt x="0" y="129539"/>
                  </a:moveTo>
                  <a:lnTo>
                    <a:pt x="10441" y="79081"/>
                  </a:lnTo>
                  <a:lnTo>
                    <a:pt x="38957" y="37909"/>
                  </a:lnTo>
                  <a:lnTo>
                    <a:pt x="81331" y="10167"/>
                  </a:lnTo>
                  <a:lnTo>
                    <a:pt x="133350" y="0"/>
                  </a:lnTo>
                  <a:lnTo>
                    <a:pt x="185368" y="10167"/>
                  </a:lnTo>
                  <a:lnTo>
                    <a:pt x="227742" y="37909"/>
                  </a:lnTo>
                  <a:lnTo>
                    <a:pt x="256258" y="79081"/>
                  </a:lnTo>
                  <a:lnTo>
                    <a:pt x="266700" y="129539"/>
                  </a:lnTo>
                  <a:lnTo>
                    <a:pt x="256258" y="179998"/>
                  </a:lnTo>
                  <a:lnTo>
                    <a:pt x="227742" y="221170"/>
                  </a:lnTo>
                  <a:lnTo>
                    <a:pt x="185368" y="248912"/>
                  </a:lnTo>
                  <a:lnTo>
                    <a:pt x="133350" y="259079"/>
                  </a:lnTo>
                  <a:lnTo>
                    <a:pt x="81331" y="248912"/>
                  </a:lnTo>
                  <a:lnTo>
                    <a:pt x="38957" y="221170"/>
                  </a:lnTo>
                  <a:lnTo>
                    <a:pt x="10441" y="179998"/>
                  </a:lnTo>
                  <a:lnTo>
                    <a:pt x="0" y="129539"/>
                  </a:lnTo>
                  <a:close/>
                </a:path>
              </a:pathLst>
            </a:custGeom>
            <a:ln w="11137">
              <a:solidFill>
                <a:srgbClr val="EA57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403" y="5868923"/>
            <a:ext cx="10692130" cy="651510"/>
            <a:chOff x="1403" y="5868923"/>
            <a:chExt cx="10692130" cy="651510"/>
          </a:xfrm>
        </p:grpSpPr>
        <p:sp>
          <p:nvSpPr>
            <p:cNvPr id="17" name="object 17"/>
            <p:cNvSpPr/>
            <p:nvPr/>
          </p:nvSpPr>
          <p:spPr>
            <a:xfrm>
              <a:off x="1403" y="5868923"/>
              <a:ext cx="1268730" cy="250825"/>
            </a:xfrm>
            <a:custGeom>
              <a:avLst/>
              <a:gdLst/>
              <a:ahLst/>
              <a:cxnLst/>
              <a:rect l="l" t="t" r="r" b="b"/>
              <a:pathLst>
                <a:path w="1268730" h="250825">
                  <a:moveTo>
                    <a:pt x="0" y="250697"/>
                  </a:moveTo>
                  <a:lnTo>
                    <a:pt x="1268730" y="250697"/>
                  </a:lnTo>
                  <a:lnTo>
                    <a:pt x="1268730" y="0"/>
                  </a:lnTo>
                  <a:lnTo>
                    <a:pt x="0" y="0"/>
                  </a:lnTo>
                  <a:lnTo>
                    <a:pt x="0" y="250697"/>
                  </a:lnTo>
                  <a:close/>
                </a:path>
              </a:pathLst>
            </a:custGeom>
            <a:solidFill>
              <a:srgbClr val="EA57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03" y="6119621"/>
              <a:ext cx="10692130" cy="158750"/>
            </a:xfrm>
            <a:custGeom>
              <a:avLst/>
              <a:gdLst/>
              <a:ahLst/>
              <a:cxnLst/>
              <a:rect l="l" t="t" r="r" b="b"/>
              <a:pathLst>
                <a:path w="10692130" h="158750">
                  <a:moveTo>
                    <a:pt x="10691749" y="158496"/>
                  </a:moveTo>
                  <a:lnTo>
                    <a:pt x="10691749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0691749" y="158496"/>
                  </a:lnTo>
                  <a:close/>
                </a:path>
              </a:pathLst>
            </a:custGeom>
            <a:solidFill>
              <a:srgbClr val="0B5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139" y="6424453"/>
              <a:ext cx="95948" cy="9594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524134" y="1249004"/>
            <a:ext cx="8321040" cy="451104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11454" indent="-19875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11454" algn="l"/>
              </a:tabLst>
            </a:pPr>
            <a:r>
              <a:rPr sz="2450" spc="-10" dirty="0">
                <a:latin typeface="Calibri"/>
                <a:cs typeface="Calibri"/>
              </a:rPr>
              <a:t>Задачи:</a:t>
            </a:r>
            <a:endParaRPr sz="2450">
              <a:latin typeface="Calibri"/>
              <a:cs typeface="Calibri"/>
            </a:endParaRPr>
          </a:p>
          <a:p>
            <a:pPr marL="210820" marR="123189" indent="-198755">
              <a:lnSpc>
                <a:spcPct val="90100"/>
              </a:lnSpc>
              <a:spcBef>
                <a:spcPts val="880"/>
              </a:spcBef>
              <a:buFont typeface="Arial MT"/>
              <a:buChar char="•"/>
              <a:tabLst>
                <a:tab pos="212725" algn="l"/>
                <a:tab pos="814069" algn="l"/>
                <a:tab pos="5748020" algn="l"/>
              </a:tabLst>
            </a:pPr>
            <a:r>
              <a:rPr sz="2450" spc="-25" dirty="0">
                <a:latin typeface="Calibri"/>
                <a:cs typeface="Calibri"/>
              </a:rPr>
              <a:t>1.</a:t>
            </a:r>
            <a:r>
              <a:rPr sz="2450" dirty="0">
                <a:latin typeface="Calibri"/>
                <a:cs typeface="Calibri"/>
              </a:rPr>
              <a:t>	выявить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особо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талантливых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детей,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заинтересованных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spc="-50" dirty="0">
                <a:latin typeface="Calibri"/>
                <a:cs typeface="Calibri"/>
              </a:rPr>
              <a:t>в 	</a:t>
            </a:r>
            <a:r>
              <a:rPr sz="2450" dirty="0">
                <a:latin typeface="Calibri"/>
                <a:cs typeface="Calibri"/>
              </a:rPr>
              <a:t>более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полном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и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углубленном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изучении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предметов 	</a:t>
            </a:r>
            <a:r>
              <a:rPr sz="2450" dirty="0">
                <a:latin typeface="Calibri"/>
                <a:cs typeface="Calibri"/>
              </a:rPr>
              <a:t>естественнонаучного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цикла,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а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особенно</a:t>
            </a:r>
            <a:r>
              <a:rPr sz="2450" dirty="0">
                <a:latin typeface="Calibri"/>
                <a:cs typeface="Calibri"/>
              </a:rPr>
              <a:t>	</a:t>
            </a:r>
            <a:r>
              <a:rPr sz="2450" spc="-10" dirty="0">
                <a:latin typeface="Calibri"/>
                <a:cs typeface="Calibri"/>
              </a:rPr>
              <a:t>химии;</a:t>
            </a:r>
            <a:endParaRPr sz="2450">
              <a:latin typeface="Calibri"/>
              <a:cs typeface="Calibri"/>
            </a:endParaRPr>
          </a:p>
          <a:p>
            <a:pPr marL="210820" marR="5080" indent="-198755">
              <a:lnSpc>
                <a:spcPts val="2650"/>
              </a:lnSpc>
              <a:spcBef>
                <a:spcPts val="920"/>
              </a:spcBef>
              <a:buFont typeface="Arial MT"/>
              <a:buChar char="•"/>
              <a:tabLst>
                <a:tab pos="212725" algn="l"/>
                <a:tab pos="814069" algn="l"/>
              </a:tabLst>
            </a:pPr>
            <a:r>
              <a:rPr sz="2450" spc="-25" dirty="0">
                <a:latin typeface="Calibri"/>
                <a:cs typeface="Calibri"/>
              </a:rPr>
              <a:t>2.</a:t>
            </a:r>
            <a:r>
              <a:rPr sz="2450" dirty="0">
                <a:latin typeface="Calibri"/>
                <a:cs typeface="Calibri"/>
              </a:rPr>
              <a:t>	создать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условия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для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развития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природных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задатков 	</a:t>
            </a:r>
            <a:r>
              <a:rPr sz="2450" dirty="0">
                <a:latin typeface="Calibri"/>
                <a:cs typeface="Calibri"/>
              </a:rPr>
              <a:t>учеников,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интеллектуального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потенциала</a:t>
            </a:r>
            <a:r>
              <a:rPr sz="2450" spc="-9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и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самореализации 	</a:t>
            </a:r>
            <a:r>
              <a:rPr sz="2450" dirty="0">
                <a:latin typeface="Calibri"/>
                <a:cs typeface="Calibri"/>
              </a:rPr>
              <a:t>личности,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используя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инновационные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технологии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(метод 	</a:t>
            </a:r>
            <a:r>
              <a:rPr sz="2450" dirty="0">
                <a:latin typeface="Calibri"/>
                <a:cs typeface="Calibri"/>
              </a:rPr>
              <a:t>проектов,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личностно‐ориентированные</a:t>
            </a:r>
            <a:r>
              <a:rPr sz="2450" spc="-1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технологии);</a:t>
            </a:r>
            <a:endParaRPr sz="2450">
              <a:latin typeface="Calibri"/>
              <a:cs typeface="Calibri"/>
            </a:endParaRPr>
          </a:p>
          <a:p>
            <a:pPr marL="210820" marR="389255" indent="-198755">
              <a:lnSpc>
                <a:spcPct val="90100"/>
              </a:lnSpc>
              <a:spcBef>
                <a:spcPts val="845"/>
              </a:spcBef>
              <a:buFont typeface="Arial MT"/>
              <a:buChar char="•"/>
              <a:tabLst>
                <a:tab pos="212725" algn="l"/>
                <a:tab pos="814069" algn="l"/>
              </a:tabLst>
            </a:pPr>
            <a:r>
              <a:rPr sz="2450" spc="-25" dirty="0">
                <a:latin typeface="Calibri"/>
                <a:cs typeface="Calibri"/>
              </a:rPr>
              <a:t>3.</a:t>
            </a:r>
            <a:r>
              <a:rPr sz="2450" dirty="0">
                <a:latin typeface="Calibri"/>
                <a:cs typeface="Calibri"/>
              </a:rPr>
              <a:t>	расширить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возможности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для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участия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способных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spc="-50" dirty="0">
                <a:latin typeface="Calibri"/>
                <a:cs typeface="Calibri"/>
              </a:rPr>
              <a:t>и 	</a:t>
            </a:r>
            <a:r>
              <a:rPr sz="2450" spc="-10" dirty="0">
                <a:latin typeface="Calibri"/>
                <a:cs typeface="Calibri"/>
              </a:rPr>
              <a:t>одарённых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детей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в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городских,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областных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олимпиадах, 	</a:t>
            </a:r>
            <a:r>
              <a:rPr sz="2450" dirty="0">
                <a:latin typeface="Calibri"/>
                <a:cs typeface="Calibri"/>
              </a:rPr>
              <a:t>научных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конференциях,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творческих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выставках,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различных 	конкурсах.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0547" y="2220088"/>
            <a:ext cx="8616950" cy="4192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105"/>
              </a:spcBef>
            </a:pPr>
            <a:r>
              <a:rPr sz="205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Ожидаемый</a:t>
            </a:r>
            <a:r>
              <a:rPr sz="205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результат:</a:t>
            </a:r>
            <a:endParaRPr sz="2050">
              <a:latin typeface="Times New Roman"/>
              <a:cs typeface="Times New Roman"/>
            </a:endParaRPr>
          </a:p>
          <a:p>
            <a:pPr marL="668020" indent="-391795">
              <a:lnSpc>
                <a:spcPts val="2410"/>
              </a:lnSpc>
              <a:spcBef>
                <a:spcPts val="1930"/>
              </a:spcBef>
              <a:buChar char="—"/>
              <a:tabLst>
                <a:tab pos="668020" algn="l"/>
              </a:tabLst>
            </a:pPr>
            <a:r>
              <a:rPr sz="2050" dirty="0">
                <a:latin typeface="Times New Roman"/>
                <a:cs typeface="Times New Roman"/>
              </a:rPr>
              <a:t>личностное</a:t>
            </a:r>
            <a:r>
              <a:rPr sz="2050" spc="-4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развитие</a:t>
            </a:r>
            <a:r>
              <a:rPr sz="2050" spc="-60" dirty="0">
                <a:latin typeface="Times New Roman"/>
                <a:cs typeface="Times New Roman"/>
              </a:rPr>
              <a:t> </a:t>
            </a:r>
            <a:r>
              <a:rPr sz="2050" spc="-10" dirty="0">
                <a:latin typeface="Times New Roman"/>
                <a:cs typeface="Times New Roman"/>
              </a:rPr>
              <a:t>детей;</a:t>
            </a:r>
            <a:endParaRPr sz="2050">
              <a:latin typeface="Times New Roman"/>
              <a:cs typeface="Times New Roman"/>
            </a:endParaRPr>
          </a:p>
          <a:p>
            <a:pPr marL="601345" indent="-325120">
              <a:lnSpc>
                <a:spcPts val="2365"/>
              </a:lnSpc>
              <a:buChar char="—"/>
              <a:tabLst>
                <a:tab pos="601345" algn="l"/>
              </a:tabLst>
            </a:pPr>
            <a:r>
              <a:rPr sz="2050" dirty="0">
                <a:latin typeface="Times New Roman"/>
                <a:cs typeface="Times New Roman"/>
              </a:rPr>
              <a:t>адаптация</a:t>
            </a:r>
            <a:r>
              <a:rPr sz="2050" spc="-4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детей</a:t>
            </a:r>
            <a:r>
              <a:rPr sz="2050" spc="-3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к</a:t>
            </a:r>
            <a:r>
              <a:rPr sz="2050" spc="-2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социуму</a:t>
            </a:r>
            <a:r>
              <a:rPr sz="2050" spc="-2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в</a:t>
            </a:r>
            <a:r>
              <a:rPr sz="2050" spc="-2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настоящем</a:t>
            </a:r>
            <a:r>
              <a:rPr sz="2050" spc="-2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времени</a:t>
            </a:r>
            <a:r>
              <a:rPr sz="2050" spc="-2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и</a:t>
            </a:r>
            <a:r>
              <a:rPr sz="2050" spc="-1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в</a:t>
            </a:r>
            <a:r>
              <a:rPr sz="2050" spc="-25" dirty="0">
                <a:latin typeface="Times New Roman"/>
                <a:cs typeface="Times New Roman"/>
              </a:rPr>
              <a:t> </a:t>
            </a:r>
            <a:r>
              <a:rPr sz="2050" spc="-10" dirty="0">
                <a:latin typeface="Times New Roman"/>
                <a:cs typeface="Times New Roman"/>
              </a:rPr>
              <a:t>будущем;</a:t>
            </a:r>
            <a:endParaRPr sz="2050">
              <a:latin typeface="Times New Roman"/>
              <a:cs typeface="Times New Roman"/>
            </a:endParaRPr>
          </a:p>
          <a:p>
            <a:pPr marL="12700" marR="1604645" indent="589915">
              <a:lnSpc>
                <a:spcPts val="2360"/>
              </a:lnSpc>
              <a:spcBef>
                <a:spcPts val="120"/>
              </a:spcBef>
              <a:buChar char="—"/>
              <a:tabLst>
                <a:tab pos="602615" algn="l"/>
              </a:tabLst>
            </a:pPr>
            <a:r>
              <a:rPr sz="2050" dirty="0">
                <a:latin typeface="Times New Roman"/>
                <a:cs typeface="Times New Roman"/>
              </a:rPr>
              <a:t>повышение</a:t>
            </a:r>
            <a:r>
              <a:rPr sz="2050" spc="-4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уровня</a:t>
            </a:r>
            <a:r>
              <a:rPr sz="2050" spc="-4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индивидуальных</a:t>
            </a:r>
            <a:r>
              <a:rPr sz="2050" spc="-6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достижений</a:t>
            </a:r>
            <a:r>
              <a:rPr sz="2050" spc="-6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детей</a:t>
            </a:r>
            <a:r>
              <a:rPr sz="2050" spc="-50" dirty="0">
                <a:latin typeface="Times New Roman"/>
                <a:cs typeface="Times New Roman"/>
              </a:rPr>
              <a:t> в </a:t>
            </a:r>
            <a:r>
              <a:rPr sz="2050" dirty="0">
                <a:latin typeface="Times New Roman"/>
                <a:cs typeface="Times New Roman"/>
              </a:rPr>
              <a:t>образовательных</a:t>
            </a:r>
            <a:r>
              <a:rPr sz="2050" spc="-4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областях,</a:t>
            </a:r>
            <a:r>
              <a:rPr sz="2050" spc="-3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к</a:t>
            </a:r>
            <a:r>
              <a:rPr sz="2050" spc="-3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которым</a:t>
            </a:r>
            <a:r>
              <a:rPr sz="2050" spc="-3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у</a:t>
            </a:r>
            <a:r>
              <a:rPr sz="2050" spc="-5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них</a:t>
            </a:r>
            <a:r>
              <a:rPr sz="2050" spc="-2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есть</a:t>
            </a:r>
            <a:r>
              <a:rPr sz="2050" spc="-45" dirty="0">
                <a:latin typeface="Times New Roman"/>
                <a:cs typeface="Times New Roman"/>
              </a:rPr>
              <a:t> </a:t>
            </a:r>
            <a:r>
              <a:rPr sz="2050" spc="-10" dirty="0">
                <a:latin typeface="Times New Roman"/>
                <a:cs typeface="Times New Roman"/>
              </a:rPr>
              <a:t>способности;</a:t>
            </a:r>
            <a:endParaRPr sz="2050">
              <a:latin typeface="Times New Roman"/>
              <a:cs typeface="Times New Roman"/>
            </a:endParaRPr>
          </a:p>
          <a:p>
            <a:pPr marL="12700" marR="5080" indent="589280">
              <a:lnSpc>
                <a:spcPts val="2350"/>
              </a:lnSpc>
              <a:spcBef>
                <a:spcPts val="5"/>
              </a:spcBef>
              <a:buChar char="—"/>
              <a:tabLst>
                <a:tab pos="601980" algn="l"/>
              </a:tabLst>
            </a:pPr>
            <a:r>
              <a:rPr sz="2050" dirty="0">
                <a:latin typeface="Times New Roman"/>
                <a:cs typeface="Times New Roman"/>
              </a:rPr>
              <a:t>повышение</a:t>
            </a:r>
            <a:r>
              <a:rPr sz="2050" spc="-4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уровня</a:t>
            </a:r>
            <a:r>
              <a:rPr sz="2050" spc="-3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владения</a:t>
            </a:r>
            <a:r>
              <a:rPr sz="2050" spc="-4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детьми</a:t>
            </a:r>
            <a:r>
              <a:rPr sz="2050" spc="-5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общепредметными</a:t>
            </a:r>
            <a:r>
              <a:rPr sz="2050" spc="-5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и</a:t>
            </a:r>
            <a:r>
              <a:rPr sz="2050" spc="-30" dirty="0">
                <a:latin typeface="Times New Roman"/>
                <a:cs typeface="Times New Roman"/>
              </a:rPr>
              <a:t> </a:t>
            </a:r>
            <a:r>
              <a:rPr sz="2050" spc="-10" dirty="0">
                <a:latin typeface="Times New Roman"/>
                <a:cs typeface="Times New Roman"/>
              </a:rPr>
              <a:t>социальными компетенциями;</a:t>
            </a:r>
            <a:endParaRPr sz="2050">
              <a:latin typeface="Times New Roman"/>
              <a:cs typeface="Times New Roman"/>
            </a:endParaRPr>
          </a:p>
          <a:p>
            <a:pPr marL="340995">
              <a:lnSpc>
                <a:spcPts val="2250"/>
              </a:lnSpc>
              <a:tabLst>
                <a:tab pos="734060" algn="l"/>
              </a:tabLst>
            </a:pPr>
            <a:r>
              <a:rPr sz="2050" spc="-50" dirty="0">
                <a:latin typeface="Times New Roman"/>
                <a:cs typeface="Times New Roman"/>
              </a:rPr>
              <a:t>—</a:t>
            </a:r>
            <a:r>
              <a:rPr sz="2050" dirty="0">
                <a:latin typeface="Times New Roman"/>
                <a:cs typeface="Times New Roman"/>
              </a:rPr>
              <a:t>	</a:t>
            </a:r>
            <a:r>
              <a:rPr sz="2050" spc="-10" dirty="0">
                <a:latin typeface="Times New Roman"/>
                <a:cs typeface="Times New Roman"/>
              </a:rPr>
              <a:t>удовлетворенность</a:t>
            </a:r>
            <a:r>
              <a:rPr sz="2050" spc="-2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детей</a:t>
            </a:r>
            <a:r>
              <a:rPr sz="2050" spc="-1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своей</a:t>
            </a:r>
            <a:r>
              <a:rPr sz="2050" spc="5" dirty="0">
                <a:latin typeface="Times New Roman"/>
                <a:cs typeface="Times New Roman"/>
              </a:rPr>
              <a:t> </a:t>
            </a:r>
            <a:r>
              <a:rPr sz="2050" spc="-10" dirty="0">
                <a:latin typeface="Times New Roman"/>
                <a:cs typeface="Times New Roman"/>
              </a:rPr>
              <a:t>деятельностью;</a:t>
            </a:r>
            <a:endParaRPr sz="2050">
              <a:latin typeface="Times New Roman"/>
              <a:cs typeface="Times New Roman"/>
            </a:endParaRPr>
          </a:p>
          <a:p>
            <a:pPr marL="667385" indent="-391160">
              <a:lnSpc>
                <a:spcPts val="2365"/>
              </a:lnSpc>
              <a:buChar char="—"/>
              <a:tabLst>
                <a:tab pos="667385" algn="l"/>
              </a:tabLst>
            </a:pPr>
            <a:r>
              <a:rPr sz="2050" dirty="0">
                <a:latin typeface="Times New Roman"/>
                <a:cs typeface="Times New Roman"/>
              </a:rPr>
              <a:t>совершенствование</a:t>
            </a:r>
            <a:r>
              <a:rPr sz="2050" spc="-9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исследовательских</a:t>
            </a:r>
            <a:r>
              <a:rPr sz="2050" spc="-7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навыков</a:t>
            </a:r>
            <a:r>
              <a:rPr sz="2050" spc="-75" dirty="0">
                <a:latin typeface="Times New Roman"/>
                <a:cs typeface="Times New Roman"/>
              </a:rPr>
              <a:t> </a:t>
            </a:r>
            <a:r>
              <a:rPr sz="2050" spc="-10" dirty="0">
                <a:latin typeface="Times New Roman"/>
                <a:cs typeface="Times New Roman"/>
              </a:rPr>
              <a:t>детей;</a:t>
            </a:r>
            <a:endParaRPr sz="2050">
              <a:latin typeface="Times New Roman"/>
              <a:cs typeface="Times New Roman"/>
            </a:endParaRPr>
          </a:p>
          <a:p>
            <a:pPr marL="667385" indent="-391160">
              <a:lnSpc>
                <a:spcPts val="2365"/>
              </a:lnSpc>
              <a:buChar char="—"/>
              <a:tabLst>
                <a:tab pos="667385" algn="l"/>
              </a:tabLst>
            </a:pPr>
            <a:r>
              <a:rPr sz="2050" dirty="0">
                <a:latin typeface="Times New Roman"/>
                <a:cs typeface="Times New Roman"/>
              </a:rPr>
              <a:t>интеллектуальное</a:t>
            </a:r>
            <a:r>
              <a:rPr sz="2050" spc="-6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и</a:t>
            </a:r>
            <a:r>
              <a:rPr sz="2050" spc="-6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творческое</a:t>
            </a:r>
            <a:r>
              <a:rPr sz="2050" spc="-6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обогащение</a:t>
            </a:r>
            <a:r>
              <a:rPr sz="2050" spc="-60" dirty="0">
                <a:latin typeface="Times New Roman"/>
                <a:cs typeface="Times New Roman"/>
              </a:rPr>
              <a:t> </a:t>
            </a:r>
            <a:r>
              <a:rPr sz="2050" spc="-10" dirty="0">
                <a:latin typeface="Times New Roman"/>
                <a:cs typeface="Times New Roman"/>
              </a:rPr>
              <a:t>детей;</a:t>
            </a:r>
            <a:endParaRPr sz="2050">
              <a:latin typeface="Times New Roman"/>
              <a:cs typeface="Times New Roman"/>
            </a:endParaRPr>
          </a:p>
          <a:p>
            <a:pPr marL="667385" indent="-391160">
              <a:lnSpc>
                <a:spcPts val="2355"/>
              </a:lnSpc>
              <a:buChar char="—"/>
              <a:tabLst>
                <a:tab pos="667385" algn="l"/>
              </a:tabLst>
            </a:pPr>
            <a:r>
              <a:rPr sz="2050" dirty="0">
                <a:latin typeface="Times New Roman"/>
                <a:cs typeface="Times New Roman"/>
              </a:rPr>
              <a:t>опыт</a:t>
            </a:r>
            <a:r>
              <a:rPr sz="2050" spc="-4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исследовательской</a:t>
            </a:r>
            <a:r>
              <a:rPr sz="2050" spc="-4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и</a:t>
            </a:r>
            <a:r>
              <a:rPr sz="2050" spc="-40" dirty="0">
                <a:latin typeface="Times New Roman"/>
                <a:cs typeface="Times New Roman"/>
              </a:rPr>
              <a:t> </a:t>
            </a:r>
            <a:r>
              <a:rPr sz="2050" spc="-10" dirty="0">
                <a:latin typeface="Times New Roman"/>
                <a:cs typeface="Times New Roman"/>
              </a:rPr>
              <a:t>творческо-</a:t>
            </a:r>
            <a:r>
              <a:rPr sz="2050" dirty="0">
                <a:latin typeface="Times New Roman"/>
                <a:cs typeface="Times New Roman"/>
              </a:rPr>
              <a:t>мыслительной</a:t>
            </a:r>
            <a:r>
              <a:rPr sz="2050" spc="-60" dirty="0">
                <a:latin typeface="Times New Roman"/>
                <a:cs typeface="Times New Roman"/>
              </a:rPr>
              <a:t> </a:t>
            </a:r>
            <a:r>
              <a:rPr sz="2050" spc="-10" dirty="0">
                <a:latin typeface="Times New Roman"/>
                <a:cs typeface="Times New Roman"/>
              </a:rPr>
              <a:t>деятельности;</a:t>
            </a:r>
            <a:endParaRPr sz="2050">
              <a:latin typeface="Times New Roman"/>
              <a:cs typeface="Times New Roman"/>
            </a:endParaRPr>
          </a:p>
          <a:p>
            <a:pPr marL="12700" marR="923925" indent="589915">
              <a:lnSpc>
                <a:spcPts val="2360"/>
              </a:lnSpc>
              <a:spcBef>
                <a:spcPts val="105"/>
              </a:spcBef>
              <a:buChar char="—"/>
              <a:tabLst>
                <a:tab pos="602615" algn="l"/>
              </a:tabLst>
            </a:pPr>
            <a:r>
              <a:rPr sz="2050" dirty="0">
                <a:latin typeface="Times New Roman"/>
                <a:cs typeface="Times New Roman"/>
              </a:rPr>
              <a:t>умение</a:t>
            </a:r>
            <a:r>
              <a:rPr sz="2050" spc="-3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находить</a:t>
            </a:r>
            <a:r>
              <a:rPr sz="2050" spc="-2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и</a:t>
            </a:r>
            <a:r>
              <a:rPr sz="2050" spc="-2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анализировать</a:t>
            </a:r>
            <a:r>
              <a:rPr sz="2050" spc="-4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нужный</a:t>
            </a:r>
            <a:r>
              <a:rPr sz="2050" spc="-4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материал</a:t>
            </a:r>
            <a:r>
              <a:rPr sz="2050" spc="-5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из</a:t>
            </a:r>
            <a:r>
              <a:rPr sz="2050" spc="-25" dirty="0">
                <a:latin typeface="Times New Roman"/>
                <a:cs typeface="Times New Roman"/>
              </a:rPr>
              <a:t> </a:t>
            </a:r>
            <a:r>
              <a:rPr sz="2050" spc="-10" dirty="0">
                <a:latin typeface="Times New Roman"/>
                <a:cs typeface="Times New Roman"/>
              </a:rPr>
              <a:t>научно- </a:t>
            </a:r>
            <a:r>
              <a:rPr sz="2050" dirty="0">
                <a:latin typeface="Times New Roman"/>
                <a:cs typeface="Times New Roman"/>
              </a:rPr>
              <a:t>популярной</a:t>
            </a:r>
            <a:r>
              <a:rPr sz="2050" spc="-4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литературы</a:t>
            </a:r>
            <a:r>
              <a:rPr sz="2050" spc="-4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или</a:t>
            </a:r>
            <a:r>
              <a:rPr sz="2050" spc="-40" dirty="0">
                <a:latin typeface="Times New Roman"/>
                <a:cs typeface="Times New Roman"/>
              </a:rPr>
              <a:t> </a:t>
            </a:r>
            <a:r>
              <a:rPr sz="2050" spc="-10" dirty="0">
                <a:latin typeface="Times New Roman"/>
                <a:cs typeface="Times New Roman"/>
              </a:rPr>
              <a:t>Интернета;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6739" y="1092708"/>
            <a:ext cx="9222105" cy="1162050"/>
          </a:xfrm>
          <a:prstGeom prst="rect">
            <a:avLst/>
          </a:prstGeom>
          <a:solidFill>
            <a:srgbClr val="0B5F84"/>
          </a:solidFill>
        </p:spPr>
        <p:txBody>
          <a:bodyPr vert="horz" wrap="square" lIns="0" tIns="355600" rIns="0" bIns="0" rtlCol="0">
            <a:spAutoFit/>
          </a:bodyPr>
          <a:lstStyle/>
          <a:p>
            <a:pPr marL="3420110">
              <a:lnSpc>
                <a:spcPct val="100000"/>
              </a:lnSpc>
              <a:spcBef>
                <a:spcPts val="2800"/>
              </a:spcBef>
            </a:pPr>
            <a:r>
              <a:rPr dirty="0"/>
              <a:t>Выявление</a:t>
            </a:r>
            <a:r>
              <a:rPr spc="-25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развитие</a:t>
            </a:r>
            <a:r>
              <a:rPr spc="-25" dirty="0"/>
              <a:t> </a:t>
            </a:r>
            <a:r>
              <a:rPr dirty="0"/>
              <a:t>детских</a:t>
            </a:r>
            <a:r>
              <a:rPr spc="-40" dirty="0"/>
              <a:t> </a:t>
            </a:r>
            <a:r>
              <a:rPr spc="-10" dirty="0"/>
              <a:t>талантов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043" y="2269337"/>
            <a:ext cx="9030970" cy="252184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696210" indent="-19875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696210" algn="l"/>
              </a:tabLst>
            </a:pPr>
            <a:r>
              <a:rPr sz="245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Методическое</a:t>
            </a:r>
            <a:r>
              <a:rPr sz="245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5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обеспечение;</a:t>
            </a:r>
            <a:endParaRPr sz="2450" dirty="0">
              <a:latin typeface="Calibri"/>
              <a:cs typeface="Calibri"/>
            </a:endParaRPr>
          </a:p>
          <a:p>
            <a:pPr marL="210820" marR="803275" indent="-198755">
              <a:lnSpc>
                <a:spcPts val="2650"/>
              </a:lnSpc>
              <a:spcBef>
                <a:spcPts val="919"/>
              </a:spcBef>
              <a:buFont typeface="Arial MT"/>
              <a:buChar char="•"/>
              <a:tabLst>
                <a:tab pos="212725" algn="l"/>
                <a:tab pos="6547484" algn="l"/>
              </a:tabLst>
            </a:pPr>
            <a:r>
              <a:rPr sz="2450" dirty="0" err="1" smtClean="0">
                <a:latin typeface="Calibri"/>
                <a:cs typeface="Calibri"/>
              </a:rPr>
              <a:t>обеспечить</a:t>
            </a:r>
            <a:r>
              <a:rPr sz="2450" spc="-20" dirty="0" smtClean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научно‐методическую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поддержку</a:t>
            </a:r>
            <a:r>
              <a:rPr sz="2450" dirty="0">
                <a:latin typeface="Calibri"/>
                <a:cs typeface="Calibri"/>
              </a:rPr>
              <a:t>	</a:t>
            </a:r>
            <a:r>
              <a:rPr sz="2450" spc="-20" dirty="0">
                <a:latin typeface="Calibri"/>
                <a:cs typeface="Calibri"/>
              </a:rPr>
              <a:t>талантливых 	</a:t>
            </a:r>
            <a:r>
              <a:rPr sz="2450" spc="-10" dirty="0">
                <a:latin typeface="Calibri"/>
                <a:cs typeface="Calibri"/>
              </a:rPr>
              <a:t>детей;</a:t>
            </a:r>
            <a:endParaRPr sz="2450" dirty="0">
              <a:latin typeface="Calibri"/>
              <a:cs typeface="Calibri"/>
            </a:endParaRPr>
          </a:p>
          <a:p>
            <a:pPr marL="210820" marR="5080" indent="-198755">
              <a:lnSpc>
                <a:spcPts val="2650"/>
              </a:lnSpc>
              <a:spcBef>
                <a:spcPts val="880"/>
              </a:spcBef>
              <a:buFont typeface="Arial MT"/>
              <a:buChar char="•"/>
              <a:tabLst>
                <a:tab pos="212725" algn="l"/>
              </a:tabLst>
            </a:pPr>
            <a:r>
              <a:rPr sz="2450" dirty="0" err="1" smtClean="0">
                <a:latin typeface="Calibri"/>
                <a:cs typeface="Calibri"/>
              </a:rPr>
              <a:t>организовать</a:t>
            </a:r>
            <a:r>
              <a:rPr sz="2450" spc="-45" dirty="0" smtClean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работу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кружков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естественно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‐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научного 	</a:t>
            </a:r>
            <a:r>
              <a:rPr sz="2450" dirty="0">
                <a:latin typeface="Calibri"/>
                <a:cs typeface="Calibri"/>
              </a:rPr>
              <a:t>направления,</a:t>
            </a:r>
            <a:r>
              <a:rPr sz="2450" spc="-9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разработать</a:t>
            </a:r>
            <a:r>
              <a:rPr sz="2450" spc="-9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соответствующие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учебные</a:t>
            </a:r>
            <a:r>
              <a:rPr sz="2450" spc="-8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программы;</a:t>
            </a:r>
            <a:endParaRPr sz="2450" dirty="0">
              <a:latin typeface="Calibri"/>
              <a:cs typeface="Calibri"/>
            </a:endParaRPr>
          </a:p>
          <a:p>
            <a:pPr marL="211454" indent="-198755">
              <a:lnSpc>
                <a:spcPct val="100000"/>
              </a:lnSpc>
              <a:spcBef>
                <a:spcPts val="545"/>
              </a:spcBef>
              <a:buFont typeface="Arial MT"/>
              <a:buChar char="•"/>
              <a:tabLst>
                <a:tab pos="211454" algn="l"/>
              </a:tabLst>
            </a:pPr>
            <a:r>
              <a:rPr sz="2450" dirty="0" err="1" smtClean="0">
                <a:latin typeface="Calibri"/>
                <a:cs typeface="Calibri"/>
              </a:rPr>
              <a:t>разработать</a:t>
            </a:r>
            <a:r>
              <a:rPr sz="2450" spc="-55" dirty="0" smtClean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темы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исследовательских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проектов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по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химии.</a:t>
            </a:r>
            <a:endParaRPr sz="24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6739" y="1092708"/>
            <a:ext cx="9222105" cy="1162050"/>
          </a:xfrm>
          <a:prstGeom prst="rect">
            <a:avLst/>
          </a:prstGeom>
          <a:solidFill>
            <a:srgbClr val="0B5F84"/>
          </a:solidFill>
        </p:spPr>
        <p:txBody>
          <a:bodyPr vert="horz" wrap="square" lIns="0" tIns="355600" rIns="0" bIns="0" rtlCol="0">
            <a:spAutoFit/>
          </a:bodyPr>
          <a:lstStyle/>
          <a:p>
            <a:pPr marL="3420110">
              <a:lnSpc>
                <a:spcPct val="100000"/>
              </a:lnSpc>
              <a:spcBef>
                <a:spcPts val="2800"/>
              </a:spcBef>
            </a:pP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Выявление</a:t>
            </a:r>
            <a:r>
              <a:rPr sz="24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5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r>
              <a:rPr sz="24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детских</a:t>
            </a:r>
            <a:r>
              <a:rPr sz="245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талантов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743" y="2269337"/>
            <a:ext cx="8354695" cy="260540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98755" indent="-19875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198755" algn="l"/>
              </a:tabLst>
            </a:pPr>
            <a:r>
              <a:rPr sz="245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Формы</a:t>
            </a:r>
            <a:r>
              <a:rPr sz="2450" b="1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5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выявления</a:t>
            </a:r>
            <a:r>
              <a:rPr sz="245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5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одаренных</a:t>
            </a:r>
            <a:r>
              <a:rPr sz="2450" b="1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5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детей:</a:t>
            </a:r>
            <a:endParaRPr sz="2450">
              <a:latin typeface="Calibri"/>
              <a:cs typeface="Calibri"/>
            </a:endParaRPr>
          </a:p>
          <a:p>
            <a:pPr>
              <a:lnSpc>
                <a:spcPts val="2795"/>
              </a:lnSpc>
              <a:spcBef>
                <a:spcPts val="590"/>
              </a:spcBef>
            </a:pPr>
            <a:r>
              <a:rPr sz="2450" spc="-50" dirty="0">
                <a:latin typeface="Arial MT"/>
                <a:cs typeface="Arial MT"/>
              </a:rPr>
              <a:t>•</a:t>
            </a:r>
            <a:endParaRPr sz="2450">
              <a:latin typeface="Arial MT"/>
              <a:cs typeface="Arial MT"/>
            </a:endParaRPr>
          </a:p>
          <a:p>
            <a:pPr marL="200025">
              <a:lnSpc>
                <a:spcPts val="2650"/>
              </a:lnSpc>
            </a:pPr>
            <a:r>
              <a:rPr sz="2450" b="1" dirty="0">
                <a:latin typeface="Calibri"/>
                <a:cs typeface="Calibri"/>
              </a:rPr>
              <a:t>‐</a:t>
            </a:r>
            <a:r>
              <a:rPr sz="2450" b="1" spc="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наблюдение;</a:t>
            </a:r>
            <a:endParaRPr sz="2450">
              <a:latin typeface="Calibri"/>
              <a:cs typeface="Calibri"/>
            </a:endParaRPr>
          </a:p>
          <a:p>
            <a:pPr marL="200025">
              <a:lnSpc>
                <a:spcPts val="2650"/>
              </a:lnSpc>
            </a:pPr>
            <a:r>
              <a:rPr sz="2450" b="1" dirty="0">
                <a:latin typeface="Calibri"/>
                <a:cs typeface="Calibri"/>
              </a:rPr>
              <a:t>‐</a:t>
            </a:r>
            <a:r>
              <a:rPr sz="2450" b="1" spc="-2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общение</a:t>
            </a:r>
            <a:r>
              <a:rPr sz="2450" spc="-2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с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родителями;</a:t>
            </a:r>
            <a:endParaRPr sz="2450">
              <a:latin typeface="Calibri"/>
              <a:cs typeface="Calibri"/>
            </a:endParaRPr>
          </a:p>
          <a:p>
            <a:pPr marL="200025">
              <a:lnSpc>
                <a:spcPts val="2650"/>
              </a:lnSpc>
            </a:pPr>
            <a:r>
              <a:rPr sz="2450" dirty="0">
                <a:latin typeface="Calibri"/>
                <a:cs typeface="Calibri"/>
              </a:rPr>
              <a:t>‐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работа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психолога: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тестирование,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анкетирование,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беседа;</a:t>
            </a:r>
            <a:endParaRPr sz="2450">
              <a:latin typeface="Calibri"/>
              <a:cs typeface="Calibri"/>
            </a:endParaRPr>
          </a:p>
          <a:p>
            <a:pPr marL="200025">
              <a:lnSpc>
                <a:spcPts val="2650"/>
              </a:lnSpc>
              <a:spcBef>
                <a:spcPts val="185"/>
              </a:spcBef>
            </a:pPr>
            <a:r>
              <a:rPr sz="2450" dirty="0">
                <a:latin typeface="Calibri"/>
                <a:cs typeface="Calibri"/>
              </a:rPr>
              <a:t>‐</a:t>
            </a:r>
            <a:r>
              <a:rPr sz="2450" spc="-2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олимпиады,</a:t>
            </a:r>
            <a:r>
              <a:rPr sz="2450" spc="-2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конкурсы,</a:t>
            </a:r>
            <a:r>
              <a:rPr sz="2450" spc="-2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соревнования,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научно‐практические конференции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6739" y="1092708"/>
            <a:ext cx="9222105" cy="1162050"/>
          </a:xfrm>
          <a:prstGeom prst="rect">
            <a:avLst/>
          </a:prstGeom>
          <a:solidFill>
            <a:srgbClr val="0B5F84"/>
          </a:solidFill>
        </p:spPr>
        <p:txBody>
          <a:bodyPr vert="horz" wrap="square" lIns="0" tIns="355600" rIns="0" bIns="0" rtlCol="0">
            <a:spAutoFit/>
          </a:bodyPr>
          <a:lstStyle/>
          <a:p>
            <a:pPr marL="3420110">
              <a:lnSpc>
                <a:spcPct val="100000"/>
              </a:lnSpc>
              <a:spcBef>
                <a:spcPts val="2800"/>
              </a:spcBef>
            </a:pP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Выявление</a:t>
            </a:r>
            <a:r>
              <a:rPr sz="24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5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r>
              <a:rPr sz="24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детских</a:t>
            </a:r>
            <a:r>
              <a:rPr sz="245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талантов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4831" y="1588663"/>
            <a:ext cx="785431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u="heavy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Принципы</a:t>
            </a:r>
            <a:r>
              <a:rPr sz="16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педагогической</a:t>
            </a:r>
            <a:r>
              <a:rPr sz="16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деятельности</a:t>
            </a:r>
            <a:r>
              <a:rPr sz="16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6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работе</a:t>
            </a:r>
            <a:r>
              <a:rPr sz="16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16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одаренными</a:t>
            </a:r>
            <a:r>
              <a:rPr sz="16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детьми: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8117" y="2055768"/>
            <a:ext cx="7605395" cy="14439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4960" indent="-302260">
              <a:lnSpc>
                <a:spcPts val="1880"/>
              </a:lnSpc>
              <a:spcBef>
                <a:spcPts val="110"/>
              </a:spcBef>
              <a:buAutoNum type="arabicPeriod"/>
              <a:tabLst>
                <a:tab pos="314960" algn="l"/>
              </a:tabLst>
            </a:pPr>
            <a:r>
              <a:rPr sz="1600" spc="125" dirty="0">
                <a:latin typeface="Times New Roman"/>
                <a:cs typeface="Times New Roman"/>
              </a:rPr>
              <a:t>Применение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120" dirty="0">
                <a:latin typeface="Times New Roman"/>
                <a:cs typeface="Times New Roman"/>
              </a:rPr>
              <a:t>междисциплинарного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100" dirty="0">
                <a:latin typeface="Times New Roman"/>
                <a:cs typeface="Times New Roman"/>
              </a:rPr>
              <a:t>подхода;</a:t>
            </a:r>
            <a:endParaRPr sz="1600">
              <a:latin typeface="Times New Roman"/>
              <a:cs typeface="Times New Roman"/>
            </a:endParaRPr>
          </a:p>
          <a:p>
            <a:pPr marL="314325" marR="5080" indent="-302260">
              <a:lnSpc>
                <a:spcPts val="1850"/>
              </a:lnSpc>
              <a:spcBef>
                <a:spcPts val="80"/>
              </a:spcBef>
              <a:buAutoNum type="arabicPeriod"/>
              <a:tabLst>
                <a:tab pos="315595" algn="l"/>
                <a:tab pos="1852930" algn="l"/>
                <a:tab pos="2989580" algn="l"/>
                <a:tab pos="3533775" algn="l"/>
                <a:tab pos="4664075" algn="l"/>
                <a:tab pos="5719445" algn="l"/>
                <a:tab pos="6832600" algn="l"/>
              </a:tabLst>
            </a:pPr>
            <a:r>
              <a:rPr sz="1600" spc="114" dirty="0">
                <a:latin typeface="Times New Roman"/>
                <a:cs typeface="Times New Roman"/>
              </a:rPr>
              <a:t>Углубленное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05" dirty="0">
                <a:latin typeface="Times New Roman"/>
                <a:cs typeface="Times New Roman"/>
              </a:rPr>
              <a:t>изучение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85" dirty="0">
                <a:latin typeface="Times New Roman"/>
                <a:cs typeface="Times New Roman"/>
              </a:rPr>
              <a:t>тех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05" dirty="0">
                <a:latin typeface="Times New Roman"/>
                <a:cs typeface="Times New Roman"/>
              </a:rPr>
              <a:t>проблем,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14" dirty="0">
                <a:latin typeface="Times New Roman"/>
                <a:cs typeface="Times New Roman"/>
              </a:rPr>
              <a:t>которые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25" dirty="0">
                <a:latin typeface="Times New Roman"/>
                <a:cs typeface="Times New Roman"/>
              </a:rPr>
              <a:t>выбраны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20" dirty="0">
                <a:latin typeface="Times New Roman"/>
                <a:cs typeface="Times New Roman"/>
              </a:rPr>
              <a:t>самими 	</a:t>
            </a:r>
            <a:r>
              <a:rPr sz="1600" spc="110" dirty="0">
                <a:latin typeface="Times New Roman"/>
                <a:cs typeface="Times New Roman"/>
              </a:rPr>
              <a:t>учащимися;</a:t>
            </a:r>
            <a:endParaRPr sz="1600">
              <a:latin typeface="Times New Roman"/>
              <a:cs typeface="Times New Roman"/>
            </a:endParaRPr>
          </a:p>
          <a:p>
            <a:pPr marL="314960" indent="-302260">
              <a:lnSpc>
                <a:spcPts val="1750"/>
              </a:lnSpc>
              <a:buAutoNum type="arabicPeriod"/>
              <a:tabLst>
                <a:tab pos="314960" algn="l"/>
              </a:tabLst>
            </a:pPr>
            <a:r>
              <a:rPr sz="1600" spc="130" dirty="0">
                <a:latin typeface="Times New Roman"/>
                <a:cs typeface="Times New Roman"/>
              </a:rPr>
              <a:t>Насыщенность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114" dirty="0">
                <a:latin typeface="Times New Roman"/>
                <a:cs typeface="Times New Roman"/>
              </a:rPr>
              <a:t>учебного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114" dirty="0">
                <a:latin typeface="Times New Roman"/>
                <a:cs typeface="Times New Roman"/>
              </a:rPr>
              <a:t>материала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120" dirty="0">
                <a:latin typeface="Times New Roman"/>
                <a:cs typeface="Times New Roman"/>
              </a:rPr>
              <a:t>заданиями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120" dirty="0">
                <a:latin typeface="Times New Roman"/>
                <a:cs typeface="Times New Roman"/>
              </a:rPr>
              <a:t>открытого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типа;</a:t>
            </a:r>
            <a:endParaRPr sz="1600">
              <a:latin typeface="Times New Roman"/>
              <a:cs typeface="Times New Roman"/>
            </a:endParaRPr>
          </a:p>
          <a:p>
            <a:pPr marL="314325" marR="6350" indent="-302260">
              <a:lnSpc>
                <a:spcPts val="1860"/>
              </a:lnSpc>
              <a:spcBef>
                <a:spcPts val="75"/>
              </a:spcBef>
              <a:buAutoNum type="arabicPeriod"/>
              <a:tabLst>
                <a:tab pos="315595" algn="l"/>
                <a:tab pos="1681480" algn="l"/>
                <a:tab pos="3139440" algn="l"/>
                <a:tab pos="4172585" algn="l"/>
                <a:tab pos="5220335" algn="l"/>
                <a:tab pos="6012815" algn="l"/>
              </a:tabLst>
            </a:pPr>
            <a:r>
              <a:rPr sz="1600" spc="120" dirty="0">
                <a:latin typeface="Times New Roman"/>
                <a:cs typeface="Times New Roman"/>
              </a:rPr>
              <a:t>Поощрение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95" dirty="0">
                <a:latin typeface="Times New Roman"/>
                <a:cs typeface="Times New Roman"/>
              </a:rPr>
              <a:t>результатов,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14" dirty="0">
                <a:latin typeface="Times New Roman"/>
                <a:cs typeface="Times New Roman"/>
              </a:rPr>
              <a:t>которые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20" dirty="0">
                <a:latin typeface="Times New Roman"/>
                <a:cs typeface="Times New Roman"/>
              </a:rPr>
              <a:t>бросают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00" dirty="0">
                <a:latin typeface="Times New Roman"/>
                <a:cs typeface="Times New Roman"/>
              </a:rPr>
              <a:t>вызов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20" dirty="0">
                <a:latin typeface="Times New Roman"/>
                <a:cs typeface="Times New Roman"/>
              </a:rPr>
              <a:t>существующим 	взглядам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125" dirty="0">
                <a:latin typeface="Times New Roman"/>
                <a:cs typeface="Times New Roman"/>
              </a:rPr>
              <a:t>и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120" dirty="0">
                <a:latin typeface="Times New Roman"/>
                <a:cs typeface="Times New Roman"/>
              </a:rPr>
              <a:t>содержат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130" dirty="0">
                <a:latin typeface="Times New Roman"/>
                <a:cs typeface="Times New Roman"/>
              </a:rPr>
              <a:t>новые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идеи;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8140" y="3463174"/>
            <a:ext cx="492061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691005" algn="l"/>
                <a:tab pos="3388995" algn="l"/>
              </a:tabLst>
            </a:pPr>
            <a:r>
              <a:rPr sz="1600" spc="95" dirty="0">
                <a:latin typeface="Times New Roman"/>
                <a:cs typeface="Times New Roman"/>
              </a:rPr>
              <a:t>5.</a:t>
            </a:r>
            <a:r>
              <a:rPr sz="1600" spc="90" dirty="0">
                <a:latin typeface="Times New Roman"/>
                <a:cs typeface="Times New Roman"/>
              </a:rPr>
              <a:t>  </a:t>
            </a:r>
            <a:r>
              <a:rPr sz="1600" spc="120" dirty="0">
                <a:latin typeface="Times New Roman"/>
                <a:cs typeface="Times New Roman"/>
              </a:rPr>
              <a:t>Поощрение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05" dirty="0">
                <a:latin typeface="Times New Roman"/>
                <a:cs typeface="Times New Roman"/>
              </a:rPr>
              <a:t>использования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10" dirty="0">
                <a:latin typeface="Times New Roman"/>
                <a:cs typeface="Times New Roman"/>
              </a:rPr>
              <a:t>разнообразных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2681" y="3463174"/>
            <a:ext cx="25019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56920" algn="l"/>
                <a:tab pos="2362200" algn="l"/>
              </a:tabLst>
            </a:pPr>
            <a:r>
              <a:rPr sz="1600" spc="114" dirty="0">
                <a:latin typeface="Times New Roman"/>
                <a:cs typeface="Times New Roman"/>
              </a:rPr>
              <a:t>форм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10" dirty="0">
                <a:latin typeface="Times New Roman"/>
                <a:cs typeface="Times New Roman"/>
              </a:rPr>
              <a:t>предъявления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75" dirty="0"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78110" y="3697107"/>
            <a:ext cx="7606665" cy="2852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5595">
              <a:lnSpc>
                <a:spcPts val="1885"/>
              </a:lnSpc>
              <a:spcBef>
                <a:spcPts val="110"/>
              </a:spcBef>
            </a:pPr>
            <a:r>
              <a:rPr sz="1600" spc="114" dirty="0">
                <a:latin typeface="Times New Roman"/>
                <a:cs typeface="Times New Roman"/>
              </a:rPr>
              <a:t>внедрения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125" dirty="0">
                <a:latin typeface="Times New Roman"/>
                <a:cs typeface="Times New Roman"/>
              </a:rPr>
              <a:t>в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125" dirty="0">
                <a:latin typeface="Times New Roman"/>
                <a:cs typeface="Times New Roman"/>
              </a:rPr>
              <a:t>жизнь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110" dirty="0">
                <a:latin typeface="Times New Roman"/>
                <a:cs typeface="Times New Roman"/>
              </a:rPr>
              <a:t>результатов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105" dirty="0">
                <a:latin typeface="Times New Roman"/>
                <a:cs typeface="Times New Roman"/>
              </a:rPr>
              <a:t>работы;</a:t>
            </a:r>
            <a:endParaRPr sz="1600">
              <a:latin typeface="Times New Roman"/>
              <a:cs typeface="Times New Roman"/>
            </a:endParaRPr>
          </a:p>
          <a:p>
            <a:pPr marL="314325" marR="6985" indent="-302260">
              <a:lnSpc>
                <a:spcPts val="1839"/>
              </a:lnSpc>
              <a:spcBef>
                <a:spcPts val="90"/>
              </a:spcBef>
              <a:buAutoNum type="arabicPeriod" startAt="6"/>
              <a:tabLst>
                <a:tab pos="315595" algn="l"/>
              </a:tabLst>
            </a:pPr>
            <a:r>
              <a:rPr sz="1600" spc="130" dirty="0">
                <a:latin typeface="Times New Roman"/>
                <a:cs typeface="Times New Roman"/>
              </a:rPr>
              <a:t>Поощрение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130" dirty="0">
                <a:latin typeface="Times New Roman"/>
                <a:cs typeface="Times New Roman"/>
              </a:rPr>
              <a:t>движения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120" dirty="0">
                <a:latin typeface="Times New Roman"/>
                <a:cs typeface="Times New Roman"/>
              </a:rPr>
              <a:t>к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130" dirty="0">
                <a:latin typeface="Times New Roman"/>
                <a:cs typeface="Times New Roman"/>
              </a:rPr>
              <a:t>пониманию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120" dirty="0">
                <a:latin typeface="Times New Roman"/>
                <a:cs typeface="Times New Roman"/>
              </a:rPr>
              <a:t>самих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105" dirty="0">
                <a:latin typeface="Times New Roman"/>
                <a:cs typeface="Times New Roman"/>
              </a:rPr>
              <a:t>себя,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114" dirty="0">
                <a:latin typeface="Times New Roman"/>
                <a:cs typeface="Times New Roman"/>
              </a:rPr>
              <a:t>сходства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125" dirty="0">
                <a:latin typeface="Times New Roman"/>
                <a:cs typeface="Times New Roman"/>
              </a:rPr>
              <a:t>и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114" dirty="0">
                <a:latin typeface="Times New Roman"/>
                <a:cs typeface="Times New Roman"/>
              </a:rPr>
              <a:t>различия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с 	</a:t>
            </a:r>
            <a:r>
              <a:rPr sz="1600" spc="114" dirty="0">
                <a:latin typeface="Times New Roman"/>
                <a:cs typeface="Times New Roman"/>
              </a:rPr>
              <a:t>другими,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120" dirty="0">
                <a:latin typeface="Times New Roman"/>
                <a:cs typeface="Times New Roman"/>
              </a:rPr>
              <a:t>признанию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120" dirty="0">
                <a:latin typeface="Times New Roman"/>
                <a:cs typeface="Times New Roman"/>
              </a:rPr>
              <a:t>своих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100" dirty="0">
                <a:latin typeface="Times New Roman"/>
                <a:cs typeface="Times New Roman"/>
              </a:rPr>
              <a:t>способностей;</a:t>
            </a:r>
            <a:endParaRPr sz="1600">
              <a:latin typeface="Times New Roman"/>
              <a:cs typeface="Times New Roman"/>
            </a:endParaRPr>
          </a:p>
          <a:p>
            <a:pPr marL="314325" marR="6985" indent="-302260">
              <a:lnSpc>
                <a:spcPts val="1850"/>
              </a:lnSpc>
              <a:spcBef>
                <a:spcPts val="5"/>
              </a:spcBef>
              <a:buAutoNum type="arabicPeriod" startAt="6"/>
              <a:tabLst>
                <a:tab pos="315595" algn="l"/>
                <a:tab pos="1269365" algn="l"/>
                <a:tab pos="2675890" algn="l"/>
                <a:tab pos="3607435" algn="l"/>
                <a:tab pos="4043679" algn="l"/>
                <a:tab pos="4934585" algn="l"/>
                <a:tab pos="6228715" algn="l"/>
                <a:tab pos="7486650" algn="l"/>
              </a:tabLst>
            </a:pPr>
            <a:r>
              <a:rPr sz="1600" spc="120" dirty="0">
                <a:latin typeface="Times New Roman"/>
                <a:cs typeface="Times New Roman"/>
              </a:rPr>
              <a:t>Оценка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00" dirty="0">
                <a:latin typeface="Times New Roman"/>
                <a:cs typeface="Times New Roman"/>
              </a:rPr>
              <a:t>результатов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20" dirty="0">
                <a:latin typeface="Times New Roman"/>
                <a:cs typeface="Times New Roman"/>
              </a:rPr>
              <a:t>работы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90" dirty="0">
                <a:latin typeface="Times New Roman"/>
                <a:cs typeface="Times New Roman"/>
              </a:rPr>
              <a:t>на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10" dirty="0">
                <a:latin typeface="Times New Roman"/>
                <a:cs typeface="Times New Roman"/>
              </a:rPr>
              <a:t>основе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00" dirty="0">
                <a:latin typeface="Times New Roman"/>
                <a:cs typeface="Times New Roman"/>
              </a:rPr>
              <a:t>критериев,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05" dirty="0">
                <a:latin typeface="Times New Roman"/>
                <a:cs typeface="Times New Roman"/>
              </a:rPr>
              <a:t>связанных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60" dirty="0">
                <a:latin typeface="Times New Roman"/>
                <a:cs typeface="Times New Roman"/>
              </a:rPr>
              <a:t>с 	</a:t>
            </a:r>
            <a:r>
              <a:rPr sz="1600" spc="120" dirty="0">
                <a:latin typeface="Times New Roman"/>
                <a:cs typeface="Times New Roman"/>
              </a:rPr>
              <a:t>конкретной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120" dirty="0">
                <a:latin typeface="Times New Roman"/>
                <a:cs typeface="Times New Roman"/>
              </a:rPr>
              <a:t>областью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100" dirty="0">
                <a:latin typeface="Times New Roman"/>
                <a:cs typeface="Times New Roman"/>
              </a:rPr>
              <a:t>интересов;</a:t>
            </a:r>
            <a:endParaRPr sz="1600">
              <a:latin typeface="Times New Roman"/>
              <a:cs typeface="Times New Roman"/>
            </a:endParaRPr>
          </a:p>
          <a:p>
            <a:pPr marL="314325" marR="6985" indent="-302260">
              <a:lnSpc>
                <a:spcPts val="1839"/>
              </a:lnSpc>
              <a:spcBef>
                <a:spcPts val="10"/>
              </a:spcBef>
              <a:buAutoNum type="arabicPeriod" startAt="6"/>
              <a:tabLst>
                <a:tab pos="315595" algn="l"/>
              </a:tabLst>
            </a:pPr>
            <a:r>
              <a:rPr sz="1600" spc="125" dirty="0">
                <a:latin typeface="Times New Roman"/>
                <a:cs typeface="Times New Roman"/>
              </a:rPr>
              <a:t>Установка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120" dirty="0">
                <a:latin typeface="Times New Roman"/>
                <a:cs typeface="Times New Roman"/>
              </a:rPr>
              <a:t>на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114" dirty="0">
                <a:latin typeface="Times New Roman"/>
                <a:cs typeface="Times New Roman"/>
              </a:rPr>
              <a:t>самоценность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110" dirty="0">
                <a:latin typeface="Times New Roman"/>
                <a:cs typeface="Times New Roman"/>
              </a:rPr>
              <a:t>познавательной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114" dirty="0">
                <a:latin typeface="Times New Roman"/>
                <a:cs typeface="Times New Roman"/>
              </a:rPr>
              <a:t>деятельности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120" dirty="0">
                <a:latin typeface="Times New Roman"/>
                <a:cs typeface="Times New Roman"/>
              </a:rPr>
              <a:t>при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105" dirty="0">
                <a:latin typeface="Times New Roman"/>
                <a:cs typeface="Times New Roman"/>
              </a:rPr>
              <a:t>изучении 	</a:t>
            </a:r>
            <a:r>
              <a:rPr sz="1600" spc="125" dirty="0">
                <a:latin typeface="Times New Roman"/>
                <a:cs typeface="Times New Roman"/>
              </a:rPr>
              <a:t>научных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100" dirty="0">
                <a:latin typeface="Times New Roman"/>
                <a:cs typeface="Times New Roman"/>
              </a:rPr>
              <a:t>дисциплин;</a:t>
            </a:r>
            <a:endParaRPr sz="1600">
              <a:latin typeface="Times New Roman"/>
              <a:cs typeface="Times New Roman"/>
            </a:endParaRPr>
          </a:p>
          <a:p>
            <a:pPr marL="314325" marR="5715" indent="-302260">
              <a:lnSpc>
                <a:spcPts val="1839"/>
              </a:lnSpc>
              <a:spcBef>
                <a:spcPts val="10"/>
              </a:spcBef>
              <a:buAutoNum type="arabicPeriod" startAt="6"/>
              <a:tabLst>
                <a:tab pos="315595" algn="l"/>
                <a:tab pos="1489710" algn="l"/>
                <a:tab pos="1804670" algn="l"/>
                <a:tab pos="2435860" algn="l"/>
                <a:tab pos="3839210" algn="l"/>
                <a:tab pos="5668010" algn="l"/>
              </a:tabLst>
            </a:pPr>
            <a:r>
              <a:rPr sz="1600" spc="114" dirty="0">
                <a:latin typeface="Times New Roman"/>
                <a:cs typeface="Times New Roman"/>
              </a:rPr>
              <a:t>Принятие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7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90" dirty="0">
                <a:latin typeface="Times New Roman"/>
                <a:cs typeface="Times New Roman"/>
              </a:rPr>
              <a:t>учет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14" dirty="0">
                <a:latin typeface="Times New Roman"/>
                <a:cs typeface="Times New Roman"/>
              </a:rPr>
              <a:t>возможного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10" dirty="0">
                <a:latin typeface="Times New Roman"/>
                <a:cs typeface="Times New Roman"/>
              </a:rPr>
              <a:t>неравномерного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05" dirty="0">
                <a:latin typeface="Times New Roman"/>
                <a:cs typeface="Times New Roman"/>
              </a:rPr>
              <a:t>(дисгармоничного) 	</a:t>
            </a:r>
            <a:r>
              <a:rPr sz="1600" spc="114" dirty="0">
                <a:latin typeface="Times New Roman"/>
                <a:cs typeface="Times New Roman"/>
              </a:rPr>
              <a:t>развития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114" dirty="0">
                <a:latin typeface="Times New Roman"/>
                <a:cs typeface="Times New Roman"/>
              </a:rPr>
              <a:t>личности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114" dirty="0">
                <a:latin typeface="Times New Roman"/>
                <a:cs typeface="Times New Roman"/>
              </a:rPr>
              <a:t>ребенка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110" dirty="0">
                <a:latin typeface="Times New Roman"/>
                <a:cs typeface="Times New Roman"/>
              </a:rPr>
              <a:t>с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114" dirty="0">
                <a:latin typeface="Times New Roman"/>
                <a:cs typeface="Times New Roman"/>
              </a:rPr>
              <a:t>признаками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100" dirty="0">
                <a:latin typeface="Times New Roman"/>
                <a:cs typeface="Times New Roman"/>
              </a:rPr>
              <a:t>одаренности;</a:t>
            </a:r>
            <a:endParaRPr sz="1600">
              <a:latin typeface="Times New Roman"/>
              <a:cs typeface="Times New Roman"/>
            </a:endParaRPr>
          </a:p>
          <a:p>
            <a:pPr marL="313690" marR="5080" indent="-301625">
              <a:lnSpc>
                <a:spcPts val="1839"/>
              </a:lnSpc>
              <a:spcBef>
                <a:spcPts val="10"/>
              </a:spcBef>
              <a:buAutoNum type="arabicPeriod" startAt="6"/>
              <a:tabLst>
                <a:tab pos="315595" algn="l"/>
                <a:tab pos="1525270" algn="l"/>
                <a:tab pos="2390775" algn="l"/>
                <a:tab pos="3897629" algn="l"/>
                <a:tab pos="5225415" algn="l"/>
                <a:tab pos="6543675" algn="l"/>
              </a:tabLst>
            </a:pPr>
            <a:r>
              <a:rPr sz="1600" spc="125" dirty="0">
                <a:latin typeface="Times New Roman"/>
                <a:cs typeface="Times New Roman"/>
              </a:rPr>
              <a:t>Установка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spc="125" dirty="0">
                <a:latin typeface="Times New Roman"/>
                <a:cs typeface="Times New Roman"/>
              </a:rPr>
              <a:t>на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spc="110" dirty="0">
                <a:latin typeface="Times New Roman"/>
                <a:cs typeface="Times New Roman"/>
              </a:rPr>
              <a:t>готовность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spc="120" dirty="0">
                <a:latin typeface="Times New Roman"/>
                <a:cs typeface="Times New Roman"/>
              </a:rPr>
              <a:t>к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spc="120" dirty="0">
                <a:latin typeface="Times New Roman"/>
                <a:cs typeface="Times New Roman"/>
              </a:rPr>
              <a:t>непрагматическому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spc="125" dirty="0">
                <a:latin typeface="Times New Roman"/>
                <a:cs typeface="Times New Roman"/>
              </a:rPr>
              <a:t>риску</a:t>
            </a:r>
            <a:r>
              <a:rPr sz="1600" spc="295" dirty="0">
                <a:latin typeface="Times New Roman"/>
                <a:cs typeface="Times New Roman"/>
              </a:rPr>
              <a:t> </a:t>
            </a:r>
            <a:r>
              <a:rPr sz="1600" spc="125" dirty="0">
                <a:latin typeface="Times New Roman"/>
                <a:cs typeface="Times New Roman"/>
              </a:rPr>
              <a:t>в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spc="110" dirty="0">
                <a:latin typeface="Times New Roman"/>
                <a:cs typeface="Times New Roman"/>
              </a:rPr>
              <a:t>неординарных 	</a:t>
            </a:r>
            <a:r>
              <a:rPr sz="1600" spc="105" dirty="0">
                <a:latin typeface="Times New Roman"/>
                <a:cs typeface="Times New Roman"/>
              </a:rPr>
              <a:t>ситуациях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05" dirty="0">
                <a:latin typeface="Times New Roman"/>
                <a:cs typeface="Times New Roman"/>
              </a:rPr>
              <a:t>жизни,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14" dirty="0">
                <a:latin typeface="Times New Roman"/>
                <a:cs typeface="Times New Roman"/>
              </a:rPr>
              <a:t>возможности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05" dirty="0">
                <a:latin typeface="Times New Roman"/>
                <a:cs typeface="Times New Roman"/>
              </a:rPr>
              <a:t>сохранения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05" dirty="0">
                <a:latin typeface="Times New Roman"/>
                <a:cs typeface="Times New Roman"/>
              </a:rPr>
              <a:t>приоритета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10" dirty="0">
                <a:latin typeface="Times New Roman"/>
                <a:cs typeface="Times New Roman"/>
              </a:rPr>
              <a:t>духовных,</a:t>
            </a:r>
            <a:endParaRPr sz="1600">
              <a:latin typeface="Times New Roman"/>
              <a:cs typeface="Times New Roman"/>
            </a:endParaRPr>
          </a:p>
          <a:p>
            <a:pPr marL="315595">
              <a:lnSpc>
                <a:spcPts val="1814"/>
              </a:lnSpc>
            </a:pPr>
            <a:r>
              <a:rPr sz="1600" spc="125" dirty="0">
                <a:latin typeface="Times New Roman"/>
                <a:cs typeface="Times New Roman"/>
              </a:rPr>
              <a:t>идеальных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114" dirty="0">
                <a:latin typeface="Times New Roman"/>
                <a:cs typeface="Times New Roman"/>
              </a:rPr>
              <a:t>ценностей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125" dirty="0">
                <a:latin typeface="Times New Roman"/>
                <a:cs typeface="Times New Roman"/>
              </a:rPr>
              <a:t>при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135" dirty="0">
                <a:latin typeface="Times New Roman"/>
                <a:cs typeface="Times New Roman"/>
              </a:rPr>
              <a:t>любых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100" dirty="0">
                <a:latin typeface="Times New Roman"/>
                <a:cs typeface="Times New Roman"/>
              </a:rPr>
              <a:t>обстоятельствах.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1331" y="1092708"/>
            <a:ext cx="9057640" cy="591820"/>
          </a:xfrm>
          <a:prstGeom prst="rect">
            <a:avLst/>
          </a:prstGeom>
          <a:solidFill>
            <a:srgbClr val="0B5F84"/>
          </a:solidFill>
        </p:spPr>
        <p:txBody>
          <a:bodyPr vert="horz" wrap="square" lIns="0" tIns="69850" rIns="0" bIns="0" rtlCol="0">
            <a:spAutoFit/>
          </a:bodyPr>
          <a:lstStyle/>
          <a:p>
            <a:pPr marL="3255645">
              <a:lnSpc>
                <a:spcPct val="100000"/>
              </a:lnSpc>
              <a:spcBef>
                <a:spcPts val="550"/>
              </a:spcBef>
            </a:pPr>
            <a:r>
              <a:rPr dirty="0"/>
              <a:t>Выявление</a:t>
            </a:r>
            <a:r>
              <a:rPr spc="-25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развитие</a:t>
            </a:r>
            <a:r>
              <a:rPr spc="-25" dirty="0"/>
              <a:t> </a:t>
            </a:r>
            <a:r>
              <a:rPr dirty="0"/>
              <a:t>детских</a:t>
            </a:r>
            <a:r>
              <a:rPr spc="-40" dirty="0"/>
              <a:t> </a:t>
            </a:r>
            <a:r>
              <a:rPr spc="-10" dirty="0"/>
              <a:t>талантов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743" y="2269322"/>
            <a:ext cx="7162165" cy="3337452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98755" indent="-19875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198755" algn="l"/>
              </a:tabLst>
            </a:pPr>
            <a:r>
              <a:rPr sz="2450" b="1" dirty="0">
                <a:latin typeface="Calibri"/>
                <a:cs typeface="Calibri"/>
              </a:rPr>
              <a:t>Формы</a:t>
            </a:r>
            <a:r>
              <a:rPr sz="2450" b="1" spc="-15" dirty="0">
                <a:latin typeface="Calibri"/>
                <a:cs typeface="Calibri"/>
              </a:rPr>
              <a:t> </a:t>
            </a:r>
            <a:r>
              <a:rPr sz="2450" b="1" dirty="0">
                <a:latin typeface="Calibri"/>
                <a:cs typeface="Calibri"/>
              </a:rPr>
              <a:t>работы</a:t>
            </a:r>
            <a:r>
              <a:rPr sz="2450" b="1" spc="-20" dirty="0">
                <a:latin typeface="Calibri"/>
                <a:cs typeface="Calibri"/>
              </a:rPr>
              <a:t> </a:t>
            </a:r>
            <a:r>
              <a:rPr sz="2450" b="1" dirty="0">
                <a:latin typeface="Calibri"/>
                <a:cs typeface="Calibri"/>
              </a:rPr>
              <a:t>с</a:t>
            </a:r>
            <a:r>
              <a:rPr sz="2450" b="1" spc="-15" dirty="0">
                <a:latin typeface="Calibri"/>
                <a:cs typeface="Calibri"/>
              </a:rPr>
              <a:t> </a:t>
            </a:r>
            <a:r>
              <a:rPr sz="2450" b="1" dirty="0">
                <a:latin typeface="Calibri"/>
                <a:cs typeface="Calibri"/>
              </a:rPr>
              <a:t>одаренными</a:t>
            </a:r>
            <a:r>
              <a:rPr sz="2450" b="1" spc="-15" dirty="0">
                <a:latin typeface="Calibri"/>
                <a:cs typeface="Calibri"/>
              </a:rPr>
              <a:t> </a:t>
            </a:r>
            <a:r>
              <a:rPr sz="2450" b="1" spc="-10" dirty="0">
                <a:latin typeface="Calibri"/>
                <a:cs typeface="Calibri"/>
              </a:rPr>
              <a:t>учащимися:</a:t>
            </a:r>
            <a:endParaRPr sz="2450" dirty="0">
              <a:latin typeface="Calibri"/>
              <a:cs typeface="Calibri"/>
            </a:endParaRPr>
          </a:p>
          <a:p>
            <a:pPr>
              <a:lnSpc>
                <a:spcPts val="2795"/>
              </a:lnSpc>
              <a:spcBef>
                <a:spcPts val="590"/>
              </a:spcBef>
            </a:pPr>
            <a:r>
              <a:rPr sz="2450" spc="-50" dirty="0">
                <a:latin typeface="Arial MT"/>
                <a:cs typeface="Arial MT"/>
              </a:rPr>
              <a:t>•</a:t>
            </a:r>
            <a:endParaRPr sz="2450" dirty="0">
              <a:latin typeface="Arial MT"/>
              <a:cs typeface="Arial MT"/>
            </a:endParaRPr>
          </a:p>
          <a:p>
            <a:pPr marL="989330" lvl="1" indent="-789305">
              <a:lnSpc>
                <a:spcPts val="2650"/>
              </a:lnSpc>
              <a:buChar char="∙"/>
              <a:tabLst>
                <a:tab pos="989330" algn="l"/>
              </a:tabLst>
            </a:pPr>
            <a:r>
              <a:rPr sz="2450" dirty="0">
                <a:latin typeface="Calibri"/>
                <a:cs typeface="Calibri"/>
              </a:rPr>
              <a:t>групповые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занятия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с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одаренными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учащимися;</a:t>
            </a:r>
            <a:endParaRPr sz="2450" dirty="0">
              <a:latin typeface="Calibri"/>
              <a:cs typeface="Calibri"/>
            </a:endParaRPr>
          </a:p>
          <a:p>
            <a:pPr marL="989330" lvl="1" indent="-789305">
              <a:lnSpc>
                <a:spcPts val="2650"/>
              </a:lnSpc>
              <a:buChar char="∙"/>
              <a:tabLst>
                <a:tab pos="989330" algn="l"/>
              </a:tabLst>
            </a:pPr>
            <a:r>
              <a:rPr sz="2450" spc="-10" dirty="0">
                <a:latin typeface="Calibri"/>
                <a:cs typeface="Calibri"/>
              </a:rPr>
              <a:t>факультативы;</a:t>
            </a:r>
            <a:endParaRPr sz="2450" dirty="0">
              <a:latin typeface="Calibri"/>
              <a:cs typeface="Calibri"/>
            </a:endParaRPr>
          </a:p>
          <a:p>
            <a:pPr marL="989330" lvl="1" indent="-789305">
              <a:lnSpc>
                <a:spcPts val="2650"/>
              </a:lnSpc>
              <a:buChar char="∙"/>
              <a:tabLst>
                <a:tab pos="989330" algn="l"/>
              </a:tabLst>
            </a:pPr>
            <a:r>
              <a:rPr sz="2450" spc="-10" dirty="0">
                <a:latin typeface="Calibri"/>
                <a:cs typeface="Calibri"/>
              </a:rPr>
              <a:t>конкурсы;</a:t>
            </a:r>
            <a:endParaRPr sz="2450" dirty="0">
              <a:latin typeface="Calibri"/>
              <a:cs typeface="Calibri"/>
            </a:endParaRPr>
          </a:p>
          <a:p>
            <a:pPr marL="989330" lvl="1" indent="-789305">
              <a:lnSpc>
                <a:spcPts val="2650"/>
              </a:lnSpc>
              <a:buChar char="∙"/>
              <a:tabLst>
                <a:tab pos="989330" algn="l"/>
              </a:tabLst>
            </a:pPr>
            <a:r>
              <a:rPr sz="2450" dirty="0">
                <a:latin typeface="Calibri"/>
                <a:cs typeface="Calibri"/>
              </a:rPr>
              <a:t>курсы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по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выбору,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элективные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курсы;</a:t>
            </a:r>
            <a:endParaRPr sz="2450" dirty="0">
              <a:latin typeface="Calibri"/>
              <a:cs typeface="Calibri"/>
            </a:endParaRPr>
          </a:p>
          <a:p>
            <a:pPr marL="989330" lvl="1" indent="-789305">
              <a:lnSpc>
                <a:spcPts val="2650"/>
              </a:lnSpc>
              <a:buChar char="∙"/>
              <a:tabLst>
                <a:tab pos="989330" algn="l"/>
              </a:tabLst>
            </a:pPr>
            <a:r>
              <a:rPr sz="2450" dirty="0">
                <a:latin typeface="Calibri"/>
                <a:cs typeface="Calibri"/>
              </a:rPr>
              <a:t>участие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в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олимпиадах;</a:t>
            </a:r>
            <a:endParaRPr sz="2450" dirty="0">
              <a:latin typeface="Calibri"/>
              <a:cs typeface="Calibri"/>
            </a:endParaRPr>
          </a:p>
          <a:p>
            <a:pPr marL="989330" lvl="1" indent="-789305">
              <a:lnSpc>
                <a:spcPts val="2650"/>
              </a:lnSpc>
              <a:buChar char="∙"/>
              <a:tabLst>
                <a:tab pos="989330" algn="l"/>
              </a:tabLst>
            </a:pPr>
            <a:r>
              <a:rPr sz="2450" dirty="0">
                <a:latin typeface="Calibri"/>
                <a:cs typeface="Calibri"/>
              </a:rPr>
              <a:t>работа</a:t>
            </a:r>
            <a:r>
              <a:rPr sz="2450" spc="-2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по</a:t>
            </a:r>
            <a:r>
              <a:rPr sz="2450" spc="-1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индивидуальным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планам;</a:t>
            </a:r>
            <a:endParaRPr sz="2450" dirty="0">
              <a:latin typeface="Calibri"/>
              <a:cs typeface="Calibri"/>
            </a:endParaRPr>
          </a:p>
          <a:p>
            <a:pPr marL="989330" lvl="1" indent="-789305">
              <a:lnSpc>
                <a:spcPts val="2795"/>
              </a:lnSpc>
              <a:buChar char="∙"/>
              <a:tabLst>
                <a:tab pos="989330" algn="l"/>
              </a:tabLst>
            </a:pPr>
            <a:r>
              <a:rPr sz="2450" spc="-10" dirty="0" err="1" smtClean="0">
                <a:latin typeface="Calibri"/>
                <a:cs typeface="Calibri"/>
              </a:rPr>
              <a:t>интеллектуальные</a:t>
            </a:r>
            <a:r>
              <a:rPr sz="2450" spc="-45" dirty="0" smtClean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марафоны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и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spc="-25" dirty="0">
                <a:latin typeface="Calibri"/>
                <a:cs typeface="Calibri"/>
              </a:rPr>
              <a:t>др.</a:t>
            </a:r>
            <a:endParaRPr sz="24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6739" y="1092708"/>
            <a:ext cx="9222105" cy="1162050"/>
          </a:xfrm>
          <a:prstGeom prst="rect">
            <a:avLst/>
          </a:prstGeom>
          <a:solidFill>
            <a:srgbClr val="0B5F84"/>
          </a:solidFill>
        </p:spPr>
        <p:txBody>
          <a:bodyPr vert="horz" wrap="square" lIns="0" tIns="355600" rIns="0" bIns="0" rtlCol="0">
            <a:spAutoFit/>
          </a:bodyPr>
          <a:lstStyle/>
          <a:p>
            <a:pPr marL="3420110">
              <a:lnSpc>
                <a:spcPct val="100000"/>
              </a:lnSpc>
              <a:spcBef>
                <a:spcPts val="2800"/>
              </a:spcBef>
            </a:pP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Выявление</a:t>
            </a:r>
            <a:r>
              <a:rPr sz="24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5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r>
              <a:rPr sz="24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детских</a:t>
            </a:r>
            <a:r>
              <a:rPr sz="245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талантов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4861" y="3019425"/>
            <a:ext cx="8785860" cy="271035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12725" marR="540385" indent="-200660">
              <a:lnSpc>
                <a:spcPts val="2650"/>
              </a:lnSpc>
              <a:spcBef>
                <a:spcPts val="434"/>
              </a:spcBef>
              <a:buChar char="•"/>
              <a:tabLst>
                <a:tab pos="212725" algn="l"/>
                <a:tab pos="283845" algn="l"/>
              </a:tabLst>
            </a:pPr>
            <a:r>
              <a:rPr sz="2450" dirty="0">
                <a:latin typeface="Arial MT"/>
                <a:cs typeface="Arial MT"/>
              </a:rPr>
              <a:t>	</a:t>
            </a:r>
            <a:r>
              <a:rPr sz="2450" dirty="0">
                <a:latin typeface="Calibri"/>
                <a:cs typeface="Calibri"/>
              </a:rPr>
              <a:t>В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работе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с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одаренными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детьми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можно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выделить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несколько этапов:</a:t>
            </a:r>
            <a:endParaRPr sz="24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450" dirty="0" smtClean="0">
                <a:latin typeface="Calibri"/>
                <a:cs typeface="Calibri"/>
              </a:rPr>
              <a:t>1.Прежде</a:t>
            </a:r>
            <a:r>
              <a:rPr sz="2450" spc="-60" dirty="0" smtClean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всего,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необходимо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просто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отыскать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таких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детей. Разглядеть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среди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множества</a:t>
            </a:r>
            <a:r>
              <a:rPr sz="2450" spc="-9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учеников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несколько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«звездочек», </a:t>
            </a:r>
            <a:r>
              <a:rPr sz="2450" dirty="0">
                <a:latin typeface="Calibri"/>
                <a:cs typeface="Calibri"/>
              </a:rPr>
              <a:t>восприимчивых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к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новой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информации,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dirty="0" err="1" smtClean="0">
                <a:latin typeface="Calibri"/>
                <a:cs typeface="Calibri"/>
              </a:rPr>
              <a:t>не</a:t>
            </a:r>
            <a:r>
              <a:rPr sz="2450" spc="-10" dirty="0" err="1" smtClean="0">
                <a:latin typeface="Calibri"/>
                <a:cs typeface="Calibri"/>
              </a:rPr>
              <a:t>боящихся</a:t>
            </a:r>
            <a:r>
              <a:rPr lang="ru-RU" sz="2450" dirty="0" smtClean="0">
                <a:latin typeface="Calibri"/>
                <a:cs typeface="Calibri"/>
              </a:rPr>
              <a:t> </a:t>
            </a:r>
            <a:r>
              <a:rPr sz="2450" spc="-20" dirty="0" err="1" smtClean="0">
                <a:latin typeface="Calibri"/>
                <a:cs typeface="Calibri"/>
              </a:rPr>
              <a:t>трудностей</a:t>
            </a:r>
            <a:r>
              <a:rPr sz="2450" spc="-20" dirty="0">
                <a:latin typeface="Calibri"/>
                <a:cs typeface="Calibri"/>
              </a:rPr>
              <a:t>, </a:t>
            </a:r>
            <a:r>
              <a:rPr sz="2450" dirty="0">
                <a:latin typeface="Calibri"/>
                <a:cs typeface="Calibri"/>
              </a:rPr>
              <a:t>умеющих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находить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нетривиальные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способы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решения </a:t>
            </a:r>
            <a:r>
              <a:rPr sz="2450" dirty="0">
                <a:latin typeface="Calibri"/>
                <a:cs typeface="Calibri"/>
              </a:rPr>
              <a:t>поставленных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перед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ними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задач.</a:t>
            </a:r>
            <a:endParaRPr sz="24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6739" y="1092708"/>
            <a:ext cx="9222105" cy="1162050"/>
          </a:xfrm>
          <a:prstGeom prst="rect">
            <a:avLst/>
          </a:prstGeom>
          <a:solidFill>
            <a:srgbClr val="0B5F84"/>
          </a:solidFill>
        </p:spPr>
        <p:txBody>
          <a:bodyPr vert="horz" wrap="square" lIns="0" tIns="355600" rIns="0" bIns="0" rtlCol="0">
            <a:spAutoFit/>
          </a:bodyPr>
          <a:lstStyle/>
          <a:p>
            <a:pPr marL="3420110">
              <a:lnSpc>
                <a:spcPct val="100000"/>
              </a:lnSpc>
              <a:spcBef>
                <a:spcPts val="2800"/>
              </a:spcBef>
            </a:pPr>
            <a:r>
              <a:rPr dirty="0"/>
              <a:t>Выявление</a:t>
            </a:r>
            <a:r>
              <a:rPr spc="-25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развитие</a:t>
            </a:r>
            <a:r>
              <a:rPr spc="-25" dirty="0"/>
              <a:t> </a:t>
            </a:r>
            <a:r>
              <a:rPr dirty="0"/>
              <a:t>детских</a:t>
            </a:r>
            <a:r>
              <a:rPr spc="-40" dirty="0"/>
              <a:t> </a:t>
            </a:r>
            <a:r>
              <a:rPr spc="-10" dirty="0"/>
              <a:t>талантов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382</Words>
  <Application>Microsoft Office PowerPoint</Application>
  <PresentationFormat>Произвольный</PresentationFormat>
  <Paragraphs>98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MT</vt:lpstr>
      <vt:lpstr>Calibri</vt:lpstr>
      <vt:lpstr>Times New Roman</vt:lpstr>
      <vt:lpstr>Office Theme</vt:lpstr>
      <vt:lpstr>Педагогический опыт работы с одаренными детьми в рамках исследовательской и проектной деятельности на уроках  химии</vt:lpstr>
      <vt:lpstr>Выявление и развитие детских талантов</vt:lpstr>
      <vt:lpstr>Презентация PowerPoint</vt:lpstr>
      <vt:lpstr>Выявление и развитие детских талантов</vt:lpstr>
      <vt:lpstr>Презентация PowerPoint</vt:lpstr>
      <vt:lpstr>Презентация PowerPoint</vt:lpstr>
      <vt:lpstr>Выявление и развитие детских талантов</vt:lpstr>
      <vt:lpstr>Презентация PowerPoint</vt:lpstr>
      <vt:lpstr>Выявление и развитие детских талантов</vt:lpstr>
      <vt:lpstr>Выявление и развитие детских талантов</vt:lpstr>
      <vt:lpstr>Выявление и развитие детских талантов</vt:lpstr>
      <vt:lpstr>Выявление и развитие детских талантов</vt:lpstr>
      <vt:lpstr>Выявление и развитие детских талантов</vt:lpstr>
      <vt:lpstr>Выявление и развитие детских талантов</vt:lpstr>
      <vt:lpstr>  Конференция исследовательских и творческих работ обучающихся          Самарской области «Юный исследователь»  2023г.  Секция «ХИМИЯ»    Участники - 4 чел.  Истомин М., Заварзин Р., Бобкова Я., Узяков Р.                    Победитель - Ерофеев Я. </vt:lpstr>
      <vt:lpstr>Выявление и развитие детских талантов</vt:lpstr>
      <vt:lpstr>Сцецкурсы</vt:lpstr>
      <vt:lpstr>Внеурочная деятельность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опыт работы с одаренными детьми в рамках проектной деятельности по химии</dc:title>
  <cp:lastModifiedBy>Chemistry</cp:lastModifiedBy>
  <cp:revision>16</cp:revision>
  <dcterms:created xsi:type="dcterms:W3CDTF">2024-03-21T08:51:52Z</dcterms:created>
  <dcterms:modified xsi:type="dcterms:W3CDTF">2024-03-23T20:06:55Z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2022-11-25T00:00:00Z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2024-03-21T00:00:00Z</vt:filetime>
  </property>
  <property fmtid="{D5CDD505-2E9C-101B-9397-08002B2CF9AE}" pid="5" name="Producer">
    <vt:lpwstr>Acrobat Distiller 11.0 (Windows)</vt:lpwstr>
  </property>
</Properties>
</file>