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</p:sldMasterIdLst>
  <p:notesMasterIdLst>
    <p:notesMasterId r:id="rId20"/>
  </p:notesMasterIdLst>
  <p:sldIdLst>
    <p:sldId id="256" r:id="rId2"/>
    <p:sldId id="260" r:id="rId3"/>
    <p:sldId id="272" r:id="rId4"/>
    <p:sldId id="275" r:id="rId5"/>
    <p:sldId id="258" r:id="rId6"/>
    <p:sldId id="259" r:id="rId7"/>
    <p:sldId id="267" r:id="rId8"/>
    <p:sldId id="261" r:id="rId9"/>
    <p:sldId id="263" r:id="rId10"/>
    <p:sldId id="273" r:id="rId11"/>
    <p:sldId id="270" r:id="rId12"/>
    <p:sldId id="266" r:id="rId13"/>
    <p:sldId id="274" r:id="rId14"/>
    <p:sldId id="265" r:id="rId15"/>
    <p:sldId id="269" r:id="rId16"/>
    <p:sldId id="264" r:id="rId17"/>
    <p:sldId id="279" r:id="rId18"/>
    <p:sldId id="276" r:id="rId19"/>
  </p:sldIdLst>
  <p:sldSz cx="12192000" cy="6858000"/>
  <p:notesSz cx="12192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8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75CE0-9C08-4BD4-8232-49CFC23FF5E1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5DE6E-2EB2-4E1C-AB95-737ECB2C46B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B5DE6E-2EB2-4E1C-AB95-737ECB2C46B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755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B5DE6E-2EB2-4E1C-AB95-737ECB2C46B3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B5DE6E-2EB2-4E1C-AB95-737ECB2C46B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880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613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115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3483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329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69189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660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638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8840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auto">
          <a:xfrm>
            <a:off x="0" y="-8467"/>
            <a:ext cx="12192000" cy="6866466"/>
            <a:chOff x="0" y="-8467"/>
            <a:chExt cx="12192000" cy="6866466"/>
          </a:xfrm>
        </p:grpSpPr>
        <p:cxnSp>
          <p:nvCxnSpPr>
            <p:cNvPr id="32" name="Straight Connector 31"/>
            <p:cNvCxnSpPr>
              <a:cxnSpLocks/>
            </p:cNvCxnSpPr>
            <p:nvPr/>
          </p:nvCxnSpPr>
          <p:spPr bwMode="auto"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 bwMode="auto"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 bwMode="auto">
            <a:xfrm>
              <a:off x="9181476" y="-8467"/>
              <a:ext cx="3007349" cy="6866466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 bwMode="auto">
            <a:xfrm>
              <a:off x="9603442" y="-8467"/>
              <a:ext cx="2588558" cy="6866466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 bwMode="auto">
            <a:xfrm>
              <a:off x="8932333" y="3048000"/>
              <a:ext cx="3259666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 bwMode="auto">
            <a:xfrm>
              <a:off x="9334500" y="-8467"/>
              <a:ext cx="2854326" cy="6866466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 bwMode="auto">
            <a:xfrm>
              <a:off x="10898730" y="-8467"/>
              <a:ext cx="1290094" cy="6866466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 bwMode="auto">
            <a:xfrm>
              <a:off x="10938999" y="-8467"/>
              <a:ext cx="1249825" cy="6866466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 bwMode="auto">
            <a:xfrm>
              <a:off x="10371666" y="3589867"/>
              <a:ext cx="1817158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 bwMode="auto"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>
            <a:lvl1pPr>
              <a:defRPr sz="36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1_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668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1_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77334" y="2160589"/>
            <a:ext cx="4184035" cy="3880772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5089970" y="2160589"/>
            <a:ext cx="4184034" cy="3880773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1_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1_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4" y="609600"/>
            <a:ext cx="8596668" cy="132080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1_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1_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1_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Заголовок и подпис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Цитата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 bwMode="auto"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 bwMode="auto">
          <a:xfrm>
            <a:off x="541870" y="790378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“</a:t>
            </a:r>
            <a:endParaRPr/>
          </a:p>
        </p:txBody>
      </p:sp>
      <p:sp>
        <p:nvSpPr>
          <p:cNvPr id="22" name="TextBox 21"/>
          <p:cNvSpPr txBox="1"/>
          <p:nvPr/>
        </p:nvSpPr>
        <p:spPr bwMode="auto">
          <a:xfrm>
            <a:off x="8893011" y="2886556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Карточка имен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Цитата карточки имен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 bwMode="auto"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 bwMode="auto">
          <a:xfrm>
            <a:off x="541870" y="790378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“</a:t>
            </a:r>
            <a:endParaRPr/>
          </a:p>
        </p:txBody>
      </p:sp>
      <p:sp>
        <p:nvSpPr>
          <p:cNvPr id="25" name="TextBox 24"/>
          <p:cNvSpPr txBox="1"/>
          <p:nvPr/>
        </p:nvSpPr>
        <p:spPr bwMode="auto">
          <a:xfrm>
            <a:off x="8893011" y="2886556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8194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Истина или лож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 bwMode="auto"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1_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1_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7967673" y="609599"/>
            <a:ext cx="1304743" cy="5251451"/>
          </a:xfrm>
        </p:spPr>
        <p:txBody>
          <a:bodyPr vert="eaVert" anchor="ctr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77335" y="609600"/>
            <a:ext cx="7060150" cy="5251450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F3010F-DB67-4664-BBD1-67B7C0712B39}" type="datetimeFigureOut">
              <a:rPr lang="ru-RU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8EDFC4E-3385-4DB3-A088-3290FD4F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697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834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083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304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971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20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3010F-DB67-4664-BBD1-67B7C0712B39}" type="datetimeFigureOut">
              <a:rPr lang="ru-RU" smtClean="0"/>
              <a:pPr>
                <a:defRPr/>
              </a:pPr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B8EDFC4E-3385-4DB3-A088-3290FD4F8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483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  <p:sldLayoutId id="2147483649" r:id="rId17"/>
    <p:sldLayoutId id="2147483650" r:id="rId18"/>
    <p:sldLayoutId id="2147483651" r:id="rId19"/>
    <p:sldLayoutId id="2147483652" r:id="rId20"/>
    <p:sldLayoutId id="2147483653" r:id="rId21"/>
    <p:sldLayoutId id="2147483654" r:id="rId22"/>
    <p:sldLayoutId id="2147483655" r:id="rId23"/>
    <p:sldLayoutId id="2147483656" r:id="rId24"/>
    <p:sldLayoutId id="2147483657" r:id="rId25"/>
    <p:sldLayoutId id="2147483658" r:id="rId26"/>
    <p:sldLayoutId id="2147483659" r:id="rId27"/>
    <p:sldLayoutId id="2147483660" r:id="rId28"/>
    <p:sldLayoutId id="2147483661" r:id="rId29"/>
    <p:sldLayoutId id="2147483662" r:id="rId30"/>
    <p:sldLayoutId id="2147483663" r:id="rId31"/>
    <p:sldLayoutId id="2147483664" r:id="rId32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660001430.&#1077;&#1089;&#1080;&#1084;&#1087;.&#1088;&#1092;/upload/7202/files/1d/db/1ddb08bf329920ddd36eec6491873262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2999656" y="1746010"/>
            <a:ext cx="7200800" cy="189901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«Мультипликация - как средство развития самостоятельности и инициативности </a:t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</a:b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детей старшего дошкольного возраста»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919536" y="3933057"/>
            <a:ext cx="10071192" cy="792087"/>
          </a:xfrm>
        </p:spPr>
        <p:txBody>
          <a:bodyPr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3632" y="183584"/>
            <a:ext cx="6840760" cy="106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структурное подразделение государственного бюджетного общеобразовательного учреждения Самарской области средней общеобразовательной школы «Образовательный центр» </a:t>
            </a:r>
            <a:r>
              <a:rPr lang="ru-RU" sz="14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с.Утевка</a:t>
            </a: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Нефтегорский Самарской области – детский сад «Чайка» </a:t>
            </a:r>
            <a:r>
              <a:rPr lang="ru-RU" sz="14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с.Утевка</a:t>
            </a:r>
            <a:endParaRPr lang="ru-RU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0" y="616530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2025 год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B8AFF4-48CD-5137-13D3-D15443DF7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688" y="0"/>
            <a:ext cx="12288688" cy="68745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4F52CFD-3FCB-A9E5-98E7-2CD6E7EB188F}"/>
              </a:ext>
            </a:extLst>
          </p:cNvPr>
          <p:cNvSpPr txBox="1"/>
          <p:nvPr/>
        </p:nvSpPr>
        <p:spPr>
          <a:xfrm>
            <a:off x="5591944" y="3995771"/>
            <a:ext cx="60486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Воспитатель: Глебова Наталья Владимировна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CE407-4ACB-4813-0E0A-8049A3929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318" y="0"/>
            <a:ext cx="5654683" cy="1930400"/>
          </a:xfrm>
        </p:spPr>
        <p:txBody>
          <a:bodyPr/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Мы-актеры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47A2888-E3F7-3CB8-9E33-68E5C21D6C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04" y="1268760"/>
            <a:ext cx="3078341" cy="4104456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CC87EDD-2762-914A-28D9-4BB520CAB8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218" y="1268759"/>
            <a:ext cx="3078342" cy="410445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EC2FD2-0967-751D-76F1-21D6785DE4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1754" y="1306513"/>
            <a:ext cx="307834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auto">
          <a:xfrm>
            <a:off x="7062888" y="3938068"/>
            <a:ext cx="3836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Рисование новых декораций к сказке</a:t>
            </a:r>
          </a:p>
        </p:txBody>
      </p:sp>
      <p:sp>
        <p:nvSpPr>
          <p:cNvPr id="10" name="TextBox 9"/>
          <p:cNvSpPr txBox="1"/>
          <p:nvPr/>
        </p:nvSpPr>
        <p:spPr bwMode="auto">
          <a:xfrm>
            <a:off x="376927" y="3883606"/>
            <a:ext cx="3977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Создание героев сказки из пластилина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59696" y="332656"/>
            <a:ext cx="3380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Этап «Мы художники»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146BC2-B38C-99C3-9794-462DD16CE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794321"/>
            <a:ext cx="5313156" cy="29969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B947741-9F39-BE74-11A5-4B26031D3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63380"/>
            <a:ext cx="5475335" cy="30884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88DAF4-69EF-6FB6-DD2D-966C7A20E4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139" y="4258727"/>
            <a:ext cx="4379797" cy="247047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 bwMode="auto">
          <a:xfrm>
            <a:off x="623392" y="1106463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Настройка сюжета  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7663858" y="1916832"/>
            <a:ext cx="1902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Создание сюжета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9776" y="332656"/>
            <a:ext cx="3986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Этап «Мы аниматоры»</a:t>
            </a:r>
            <a:endParaRPr lang="ru-RU" sz="2800" b="1" u="sng" dirty="0">
              <a:solidFill>
                <a:schemeClr val="accent2"/>
              </a:solidFill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41F4804D-33FE-27D4-77FC-3D0B2DCAFC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53" y="1699259"/>
            <a:ext cx="4853811" cy="2737853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2458701-8865-7D78-B78C-4E69D4EC40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2492896"/>
            <a:ext cx="6334433" cy="357301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48C36B-2215-83D3-AFE9-7E74E36FC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592" y="188640"/>
            <a:ext cx="6066738" cy="803176"/>
          </a:xfrm>
        </p:spPr>
        <p:txBody>
          <a:bodyPr>
            <a:normAutofit/>
          </a:bodyPr>
          <a:lstStyle/>
          <a:p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видео роликов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E865CC5-09A1-D9F5-8162-B26EFD4881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20" y="1617810"/>
            <a:ext cx="5400669" cy="3046315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EF97692-FCA4-D56D-F07C-0D448D10F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64"/>
          <a:stretch>
            <a:fillRect/>
          </a:stretch>
        </p:blipFill>
        <p:spPr>
          <a:xfrm>
            <a:off x="5929938" y="3140968"/>
            <a:ext cx="6054342" cy="326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62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 bwMode="auto">
          <a:xfrm>
            <a:off x="3575720" y="84315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Запись слов автора сказки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55640" y="260648"/>
            <a:ext cx="41268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Этап «Мы звукооператоры»</a:t>
            </a:r>
            <a:endParaRPr lang="ru-RU" sz="2400" b="1" u="sng" dirty="0">
              <a:solidFill>
                <a:schemeClr val="accent2"/>
              </a:solidFill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096AD7B-EAD3-CCB7-EAB9-C87084C095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33331"/>
            <a:ext cx="8932883" cy="5038705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7536160" y="2492896"/>
            <a:ext cx="4439816" cy="122413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конце создания мультфильма ребята озвучивают каких успехов и в какой деятельности они добились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007768" y="548680"/>
            <a:ext cx="24410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Этап рефлексии</a:t>
            </a:r>
            <a:endParaRPr lang="ru-RU" sz="2400" b="1" u="sng" dirty="0">
              <a:solidFill>
                <a:schemeClr val="accent2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1EDDBB-0246-AC00-F360-A7316CECF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10"/>
          <a:stretch>
            <a:fillRect/>
          </a:stretch>
        </p:blipFill>
        <p:spPr>
          <a:xfrm>
            <a:off x="623392" y="1196752"/>
            <a:ext cx="6768752" cy="48396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/>
        </p:blipFill>
        <p:spPr bwMode="auto">
          <a:xfrm>
            <a:off x="459039" y="1628800"/>
            <a:ext cx="4402509" cy="20327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auto">
          <a:xfrm>
            <a:off x="551384" y="3861048"/>
            <a:ext cx="4217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Индивидуальные книжки 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«Профессии мультипликации»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24260" y="3517505"/>
            <a:ext cx="3096344" cy="33123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Именно в дошкольном возрасте закладываются основы 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мотивации достижения успеха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то есть, уверенности ребенка в том, что 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успех возможен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что он способен 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достичь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желаемого результата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2729A2-6A0B-E260-30C2-3B8BE5A97B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17" r="22542"/>
          <a:stretch>
            <a:fillRect/>
          </a:stretch>
        </p:blipFill>
        <p:spPr>
          <a:xfrm>
            <a:off x="5571266" y="612471"/>
            <a:ext cx="3703061" cy="363004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36B594-4C37-6BA5-2AD7-5E77EB89E5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88640"/>
            <a:ext cx="4516925" cy="360040"/>
          </a:xfrm>
        </p:spPr>
        <p:txBody>
          <a:bodyPr/>
          <a:lstStyle/>
          <a:p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AAA13E-E7CA-9883-2A18-53187D0DDA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9456" y="692697"/>
            <a:ext cx="9289032" cy="4455036"/>
          </a:xfrm>
        </p:spPr>
        <p:txBody>
          <a:bodyPr/>
          <a:lstStyle/>
          <a:p>
            <a:pPr marL="285750" indent="-2857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</a:rPr>
              <a:t>у детей повышается самооценка;</a:t>
            </a:r>
          </a:p>
          <a:p>
            <a:pPr marL="285750" indent="-2857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</a:rPr>
              <a:t>они знакомятся с разными видами творческой деятельности;</a:t>
            </a:r>
          </a:p>
          <a:p>
            <a:pPr marL="285750" indent="-2857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</a:rPr>
              <a:t> учатся проявлять ответственность за выбранное дело;</a:t>
            </a:r>
          </a:p>
          <a:p>
            <a:pPr marL="285750" indent="-2857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</a:rPr>
              <a:t> активно взаимодействуют со сверстниками и взрослыми;</a:t>
            </a:r>
          </a:p>
          <a:p>
            <a:pPr marL="285750" indent="-2857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</a:rPr>
              <a:t> учатся самостоятельно объединяться в группы.</a:t>
            </a:r>
            <a:endParaRPr lang="ru-RU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695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F993FB-C16D-62D6-19BA-7AB606827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636912"/>
            <a:ext cx="10963282" cy="3312368"/>
          </a:xfrm>
        </p:spPr>
        <p:txBody>
          <a:bodyPr>
            <a:normAutofit/>
          </a:bodyPr>
          <a:lstStyle/>
          <a:p>
            <a:r>
              <a:rPr lang="ru-RU" sz="6000" b="1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598994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 l="3719" t="8484" r="51924" b="6936"/>
          <a:stretch/>
        </p:blipFill>
        <p:spPr bwMode="auto">
          <a:xfrm>
            <a:off x="8904312" y="2348880"/>
            <a:ext cx="1493059" cy="22593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10416480" y="3645024"/>
            <a:ext cx="1592035" cy="24484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63352" y="2348880"/>
            <a:ext cx="7704856" cy="1944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соответствии с ФГОС и ФОП дошкольного образования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анимационная деятельность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позволяет решать задачи в пяти образовательных областях:</a:t>
            </a:r>
          </a:p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-Социально-коммуникативного развития</a:t>
            </a:r>
          </a:p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-Речевого развития</a:t>
            </a:r>
          </a:p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-Познавательного развития</a:t>
            </a:r>
          </a:p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-Художественно эстетического развития</a:t>
            </a:r>
          </a:p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-Физического развития</a:t>
            </a:r>
          </a:p>
          <a:p>
            <a:pPr algn="ctr"/>
            <a:endParaRPr lang="ru-RU" dirty="0">
              <a:latin typeface="Times New Roman"/>
              <a:cs typeface="Times New Roman"/>
            </a:endParaRPr>
          </a:p>
          <a:p>
            <a:pPr algn="ctr"/>
            <a:endParaRPr lang="ru-RU" dirty="0">
              <a:latin typeface="Times New Roman"/>
              <a:cs typeface="Times New Roman"/>
            </a:endParaRPr>
          </a:p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3352" y="260648"/>
            <a:ext cx="10585176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ФГОС ДО  п. 3.2.5. Условия, необходимые для создания социальной ситуации развития детей, соответствующей специфике дошкольного возраста, предполагают….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поддержку индивидуальности и инициативы детей через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свободного выбора детьми деятельности, участников совместной деятельности;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принятия детьми решений, выражения своих чувств и мыслей;</a:t>
            </a:r>
          </a:p>
          <a:p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недирективную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помощь детям, поддержку детской инициативы и самостоятельности в разных видах деятельности (игровой, исследовательской, проектной, познавательной и т.д.);</a:t>
            </a: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63352" y="4437112"/>
            <a:ext cx="8496944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ФОП ДО п.25.1.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поддержки детской инициативы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педагог поощряет свободную самостоятельную деятельность детей, основанную на детских интересах и предпочтениях. Появление возможности у ребенка исследовать, играть, лепить, рисовать, сочинять, петь, танцевать, конструировать, ориентируясь на собственные интересы, позволяет обеспечить такие важные составляющие эмоционального благополучия ребенка ДОО, как уверенность в себе, чувство защищенности, комфорта, положительного самоощущения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22B162-8A19-2B1D-E644-A55CB06C4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188640"/>
            <a:ext cx="10585176" cy="1008112"/>
          </a:xfrm>
        </p:spPr>
        <p:txBody>
          <a:bodyPr>
            <a:noAutofit/>
          </a:bodyPr>
          <a:lstStyle/>
          <a:p>
            <a:pPr algn="just"/>
            <a:r>
              <a:rPr lang="ru-RU" sz="2800" b="1" i="1" u="sng" dirty="0">
                <a:solidFill>
                  <a:srgbClr val="3F781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br>
              <a:rPr lang="ru-RU" sz="2000" dirty="0">
                <a:solidFill>
                  <a:srgbClr val="2C2D2E"/>
                </a:solidFill>
                <a:latin typeface="Arial" panose="020B0604020202020204" pitchFamily="34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F07BFA-1572-B2E0-9316-B740657F7C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082" y="3555018"/>
            <a:ext cx="10945216" cy="122413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i="0" dirty="0">
                <a:solidFill>
                  <a:srgbClr val="2C2D2E"/>
                </a:solidFill>
                <a:effectLst/>
                <a:latin typeface="Arial" panose="020B0604020202020204" pitchFamily="34" charset="0"/>
              </a:rPr>
              <a:t>                                                     </a:t>
            </a:r>
            <a:r>
              <a:rPr lang="ru-RU" sz="2400" b="1" i="1" u="sng" dirty="0">
                <a:solidFill>
                  <a:srgbClr val="3F781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Цель мультипликации</a:t>
            </a:r>
            <a:endParaRPr kumimoji="0" lang="ru-RU" sz="2400" b="1" i="1" u="sng" strike="noStrike" kern="1200" cap="none" spc="0" normalizeH="0" baseline="0" noProof="0" dirty="0">
              <a:ln>
                <a:noFill/>
              </a:ln>
              <a:solidFill>
                <a:srgbClr val="3F7819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450000" algn="just">
              <a:spcBef>
                <a:spcPts val="0"/>
              </a:spcBef>
              <a:buNone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оздание мультфильма как средство развития самостоятельности и инициативности у ребенка старшего дошкольного возраста.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F497F1-6D3A-41D7-FC0A-7DD29CC22BA1}"/>
              </a:ext>
            </a:extLst>
          </p:cNvPr>
          <p:cNvSpPr txBox="1"/>
          <p:nvPr/>
        </p:nvSpPr>
        <p:spPr>
          <a:xfrm>
            <a:off x="551384" y="692696"/>
            <a:ext cx="1058517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000" algn="just" defTabSz="0"/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формирования у детей самостоятельности и инициативности была и остается в педагогике одной из самых актуальных.</a:t>
            </a:r>
          </a:p>
          <a:p>
            <a:pPr indent="450000" algn="just" defTabSz="0"/>
            <a:r>
              <a:rPr lang="ru-RU" sz="1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Одной из современных эффективных технологий, которая способствует развитию детской инициативы, раскрытию их творческих способностей является мультипликация.</a:t>
            </a:r>
          </a:p>
          <a:p>
            <a:pPr indent="450000" algn="just" defTabSz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Создание мультфильмов предоставляет неограниченные возможности для развития творческих способностей, самой личности творца, результатом деятельности которого является реальный продукт самостоятельного творческого труда - анимационное произведение.</a:t>
            </a:r>
            <a:endParaRPr lang="ru-RU" dirty="0">
              <a:solidFill>
                <a:srgbClr val="2C2D2E"/>
              </a:solidFill>
              <a:latin typeface="Arial" panose="020B0604020202020204" pitchFamily="34" charset="0"/>
            </a:endParaRPr>
          </a:p>
          <a:p>
            <a:pPr indent="450000" algn="just" defTabSz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Работа над мультфильмом предполагает создание условий для их осуществления поддержки детской инициативы и развитие индивидуальности каждого ребенка. Детям предоставляется право выбора видов деятельности, средств ее реализации, выбор партнеров по интересам.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7385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E5EEBD-1DF2-8429-28F7-4AEE6BC96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88640"/>
            <a:ext cx="8596668" cy="504056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16460E-B571-DE98-71FB-C0D43B83B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836712"/>
            <a:ext cx="9289032" cy="6021288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 основными видами мультипликации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Освоить перекладную рисованную, пластилиновую техники, создать и озвучить мультфильмы. 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интерес к мультипликации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желание к самостоятельному творчеству.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формирования самостоятельности и инициативности детей старшего дошкольного возраста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Научить самостоятельно планировать ход работы. Развивать инициативность при составлении истории, при разработке и изготовления героев мультфильмов, фонов и декораций, озвучиванию.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творческий потенциал, коммуникативные навыки, логическое и аналитического мышления, а также развитие мелкой моторики.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Прививать ответственное отношение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 своей работе. 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Побуждать проявлять творчество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 изготовлении персонажей и декораций для мультфильма.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029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34713108" name="Рисунок 1234713107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407368" y="2132856"/>
            <a:ext cx="3457775" cy="3850238"/>
          </a:xfrm>
          <a:prstGeom prst="rect">
            <a:avLst/>
          </a:prstGeom>
        </p:spPr>
      </p:pic>
      <p:pic>
        <p:nvPicPr>
          <p:cNvPr id="421922739" name="Рисунок 421922738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3791744" y="2276872"/>
            <a:ext cx="4288884" cy="42555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9376" y="188640"/>
            <a:ext cx="100811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1"/>
                </a:solidFill>
                <a:latin typeface="+mj-lt"/>
              </a:rPr>
              <a:t>Формы работы в </a:t>
            </a:r>
            <a:r>
              <a:rPr lang="ru-RU" sz="2400" b="1" i="1" dirty="0" err="1">
                <a:solidFill>
                  <a:schemeClr val="accent1"/>
                </a:solidFill>
                <a:latin typeface="+mj-lt"/>
              </a:rPr>
              <a:t>мультстудии</a:t>
            </a:r>
            <a:r>
              <a:rPr lang="ru-RU" sz="2400" b="1" i="1" dirty="0">
                <a:solidFill>
                  <a:schemeClr val="accent1"/>
                </a:solidFill>
                <a:latin typeface="+mj-lt"/>
              </a:rPr>
              <a:t>  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Индивидуальная форма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работы предполагает дополнительное объяснение задания детям, озвучивание ролей и мотивацию на дальнейшую работу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мультстудии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ходе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групповой работы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детям предоставляется возможность самостоятельно построить свою работу (в свободном выборе)на основе принципа взаимозаменяемости и собственного интереса, ощутить помощь со стороны друг друга, учесть возможности каждого на конкретном этапе деятельности. Все это способствует более быстрому и качественному выполнению задания. Групповая работа позволяет выполнить наиболее сложные и масштабные работы и проявить свою инициативу. 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8832304" y="3068960"/>
            <a:ext cx="2736304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333333"/>
                </a:solidFill>
                <a:latin typeface="Times New Roman"/>
                <a:cs typeface="Times New Roman"/>
              </a:rPr>
              <a:t>Детская</a:t>
            </a:r>
            <a:r>
              <a:rPr lang="ru-RU" sz="1400" dirty="0">
                <a:solidFill>
                  <a:srgbClr val="333333"/>
                </a:solidFill>
                <a:latin typeface="Times New Roman"/>
                <a:cs typeface="Times New Roman"/>
              </a:rPr>
              <a:t> </a:t>
            </a:r>
            <a:r>
              <a:rPr lang="ru-RU" sz="1400" b="1" dirty="0">
                <a:solidFill>
                  <a:srgbClr val="333333"/>
                </a:solidFill>
                <a:latin typeface="Times New Roman"/>
                <a:cs typeface="Times New Roman"/>
              </a:rPr>
              <a:t>инициатива</a:t>
            </a:r>
            <a:r>
              <a:rPr lang="ru-RU" sz="1400" dirty="0">
                <a:solidFill>
                  <a:srgbClr val="333333"/>
                </a:solidFill>
                <a:latin typeface="Times New Roman"/>
                <a:cs typeface="Times New Roman"/>
              </a:rPr>
              <a:t> </a:t>
            </a:r>
          </a:p>
          <a:p>
            <a:pPr algn="ctr">
              <a:defRPr/>
            </a:pPr>
            <a:r>
              <a:rPr lang="ru-RU" sz="1400" dirty="0">
                <a:solidFill>
                  <a:srgbClr val="333333"/>
                </a:solidFill>
                <a:latin typeface="Times New Roman"/>
                <a:cs typeface="Times New Roman"/>
              </a:rPr>
              <a:t>проявляется в свободной деятельности </a:t>
            </a:r>
            <a:r>
              <a:rPr lang="ru-RU" sz="1400" b="1" dirty="0">
                <a:solidFill>
                  <a:srgbClr val="333333"/>
                </a:solidFill>
                <a:latin typeface="Times New Roman"/>
                <a:cs typeface="Times New Roman"/>
              </a:rPr>
              <a:t>детей</a:t>
            </a:r>
            <a:r>
              <a:rPr lang="ru-RU" sz="1400" dirty="0">
                <a:solidFill>
                  <a:srgbClr val="333333"/>
                </a:solidFill>
                <a:latin typeface="Times New Roman"/>
                <a:cs typeface="Times New Roman"/>
              </a:rPr>
              <a:t> по выбору и интересам. Возможность играть, рисовать, конструировать, сочинять и прочее, в соответствии с собственными интересами.</a:t>
            </a:r>
            <a:endParaRPr lang="ru-RU" sz="1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91344" y="332656"/>
            <a:ext cx="777686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/>
                <a:cs typeface="Times New Roman"/>
              </a:rPr>
              <a:t>Для поддержки детской инициативы необходимо</a:t>
            </a: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3352" y="1196752"/>
            <a:ext cx="2664296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Поддержать инициативу, даже если она сопровождается ошибкой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263352" y="1988840"/>
            <a:ext cx="2664296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Научить ребенка грамотно и спокойно реагировать на свои ошибки</a:t>
            </a: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263352" y="3573016"/>
            <a:ext cx="2664296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Снять страх ребенка</a:t>
            </a:r>
          </a:p>
          <a:p>
            <a:pPr algn="ctr"/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 Я не справлюсь»</a:t>
            </a:r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263352" y="4869160"/>
            <a:ext cx="2664296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Учитывать личный интерес ребенка</a:t>
            </a: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263352" y="5489848"/>
            <a:ext cx="2664296" cy="6034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Предлагать интересные и на сложные задания</a:t>
            </a:r>
          </a:p>
        </p:txBody>
      </p:sp>
      <p:sp>
        <p:nvSpPr>
          <p:cNvPr id="20" name="Стрелка влево 19"/>
          <p:cNvSpPr/>
          <p:nvPr/>
        </p:nvSpPr>
        <p:spPr bwMode="auto">
          <a:xfrm rot="10800000">
            <a:off x="2999656" y="2060848"/>
            <a:ext cx="748462" cy="55186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63352" y="4221088"/>
            <a:ext cx="2664296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установок </a:t>
            </a:r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«Я могу»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«Я сумею»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263352" y="2780928"/>
            <a:ext cx="2664296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ситуации успеха для каждого ребенка: </a:t>
            </a:r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«Это очень просто, я тебе помогу»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лево 26"/>
          <p:cNvSpPr/>
          <p:nvPr/>
        </p:nvSpPr>
        <p:spPr bwMode="auto">
          <a:xfrm rot="10800000">
            <a:off x="2999656" y="2852936"/>
            <a:ext cx="748462" cy="55186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лево 27"/>
          <p:cNvSpPr/>
          <p:nvPr/>
        </p:nvSpPr>
        <p:spPr bwMode="auto">
          <a:xfrm rot="10800000">
            <a:off x="2999656" y="3573016"/>
            <a:ext cx="748462" cy="55186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лево 28"/>
          <p:cNvSpPr/>
          <p:nvPr/>
        </p:nvSpPr>
        <p:spPr bwMode="auto">
          <a:xfrm rot="10800000">
            <a:off x="2999656" y="4221088"/>
            <a:ext cx="748462" cy="55186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лево 29"/>
          <p:cNvSpPr/>
          <p:nvPr/>
        </p:nvSpPr>
        <p:spPr bwMode="auto">
          <a:xfrm rot="10800000">
            <a:off x="2999656" y="4869160"/>
            <a:ext cx="748462" cy="55186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лево 30"/>
          <p:cNvSpPr/>
          <p:nvPr/>
        </p:nvSpPr>
        <p:spPr bwMode="auto">
          <a:xfrm rot="10800000">
            <a:off x="3071664" y="5517232"/>
            <a:ext cx="748462" cy="55186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лево 31"/>
          <p:cNvSpPr/>
          <p:nvPr/>
        </p:nvSpPr>
        <p:spPr bwMode="auto">
          <a:xfrm rot="10800000">
            <a:off x="2999656" y="1268760"/>
            <a:ext cx="748462" cy="55186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007768" y="1988840"/>
            <a:ext cx="2448272" cy="3240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Инициатива</a:t>
            </a:r>
          </a:p>
        </p:txBody>
      </p:sp>
      <p:pic>
        <p:nvPicPr>
          <p:cNvPr id="35" name="Picture 4" descr="http://clipart-library.com/img/18615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4152" y="3789040"/>
            <a:ext cx="3767336" cy="2249937"/>
          </a:xfrm>
          <a:prstGeom prst="flowChartProcess">
            <a:avLst/>
          </a:prstGeom>
          <a:solidFill>
            <a:schemeClr val="bg2"/>
          </a:solidFill>
          <a:effectLst>
            <a:softEdge rad="317500"/>
          </a:effectLst>
        </p:spPr>
      </p:pic>
      <p:sp>
        <p:nvSpPr>
          <p:cNvPr id="36" name="Выноска-облако 35"/>
          <p:cNvSpPr/>
          <p:nvPr/>
        </p:nvSpPr>
        <p:spPr>
          <a:xfrm>
            <a:off x="7536160" y="2132856"/>
            <a:ext cx="4135760" cy="1214264"/>
          </a:xfrm>
          <a:prstGeom prst="cloud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же развивать детскую инициативу</a:t>
            </a:r>
            <a:r>
              <a:rPr lang="ru-RU" sz="2800" b="1" i="1" dirty="0">
                <a:solidFill>
                  <a:schemeClr val="tx1"/>
                </a:solidFill>
              </a:rPr>
              <a:t>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79777698_Devochk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7608" y="1988840"/>
            <a:ext cx="3581400" cy="2933702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09600" y="838200"/>
            <a:ext cx="2438400" cy="12192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Может предложить интересное дело</a:t>
            </a:r>
          </a:p>
        </p:txBody>
      </p:sp>
      <p:sp>
        <p:nvSpPr>
          <p:cNvPr id="4" name="Овал 3"/>
          <p:cNvSpPr/>
          <p:nvPr/>
        </p:nvSpPr>
        <p:spPr>
          <a:xfrm>
            <a:off x="0" y="2971800"/>
            <a:ext cx="2057400" cy="11430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Может включиться в разговор</a:t>
            </a:r>
          </a:p>
        </p:txBody>
      </p:sp>
      <p:sp>
        <p:nvSpPr>
          <p:cNvPr id="5" name="Овал 4"/>
          <p:cNvSpPr/>
          <p:nvPr/>
        </p:nvSpPr>
        <p:spPr>
          <a:xfrm>
            <a:off x="304800" y="5181600"/>
            <a:ext cx="2667000" cy="14478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Вовлечет в свою деятельность других детей</a:t>
            </a:r>
          </a:p>
        </p:txBody>
      </p:sp>
      <p:sp>
        <p:nvSpPr>
          <p:cNvPr id="6" name="Овал 5"/>
          <p:cNvSpPr/>
          <p:nvPr/>
        </p:nvSpPr>
        <p:spPr>
          <a:xfrm>
            <a:off x="6248400" y="5181600"/>
            <a:ext cx="2362200" cy="12192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Заинтересует окружающих</a:t>
            </a:r>
          </a:p>
        </p:txBody>
      </p:sp>
      <p:sp>
        <p:nvSpPr>
          <p:cNvPr id="7" name="Овал 6"/>
          <p:cNvSpPr/>
          <p:nvPr/>
        </p:nvSpPr>
        <p:spPr>
          <a:xfrm>
            <a:off x="6400800" y="2971800"/>
            <a:ext cx="2590800" cy="13716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Умеет спланировать свое свободное время</a:t>
            </a:r>
          </a:p>
        </p:txBody>
      </p:sp>
      <p:sp>
        <p:nvSpPr>
          <p:cNvPr id="9" name="Стрелка вниз 8"/>
          <p:cNvSpPr/>
          <p:nvPr/>
        </p:nvSpPr>
        <p:spPr>
          <a:xfrm rot="7266778">
            <a:off x="2587727" y="195224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5400000">
            <a:off x="2380488" y="318211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4084752">
            <a:off x="2587982" y="449022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7264367">
            <a:off x="5402857" y="4615045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6200000">
            <a:off x="5580888" y="318211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3846441">
            <a:off x="5319085" y="198907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257800" y="685800"/>
            <a:ext cx="2743200" cy="13716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334000" y="9144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Может  самостоятельно организовать знакомую игру с группой сверстников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95600" y="188640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Инициативный ребенок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8832304" y="1052736"/>
            <a:ext cx="3145242" cy="415498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Детская мультипликация </a:t>
            </a:r>
            <a:r>
              <a:rPr lang="ru-RU" sz="16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– это </a:t>
            </a:r>
            <a:r>
              <a:rPr lang="ru-RU" sz="16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игра, в которой ребенок может придумать и оживить своих героев, наделить их определенными качествами, проиграть разные жизненные или сказочные ситуации</a:t>
            </a:r>
            <a:r>
              <a:rPr lang="ru-RU" sz="16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 Можно сказать, что детская мультипликация способствует эмоциональному развитию ребенка, так как учит осознавать свои эмоциональные состояния, распознавать эмоции других, передавать их с помощью героев, реплик, выражения лица</a:t>
            </a:r>
            <a:r>
              <a:rPr lang="ru-RU" sz="1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91344" y="188640"/>
          <a:ext cx="8416032" cy="642275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08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8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6464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Этапы работы над мультфильмом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Способы поддержки детской</a:t>
                      </a:r>
                      <a:r>
                        <a:rPr lang="ru-RU" baseline="0" dirty="0">
                          <a:latin typeface="Times New Roman" pitchFamily="18" charset="0"/>
                          <a:cs typeface="Times New Roman" pitchFamily="18" charset="0"/>
                        </a:rPr>
                        <a:t> инициативы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6464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«Мы сценаристы»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(Создание сценария мультика)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 На данном этапе вначале работы используется</a:t>
                      </a:r>
                      <a:r>
                        <a:rPr lang="ru-RU" sz="18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технология «тонких» и «толстых» вопросов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6377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2. «Мы режиссеры»</a:t>
                      </a:r>
                    </a:p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(Распределение ролей и выбор профессий)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Работа с экраном «Мой</a:t>
                      </a:r>
                      <a:r>
                        <a:rPr lang="ru-RU" baseline="0" dirty="0">
                          <a:latin typeface="Times New Roman" pitchFamily="18" charset="0"/>
                          <a:cs typeface="Times New Roman" pitchFamily="18" charset="0"/>
                        </a:rPr>
                        <a:t> выбор</a:t>
                      </a: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6291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3. «Мы художники»</a:t>
                      </a:r>
                    </a:p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(Создание декораций и героев мультфильма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Создание</a:t>
                      </a:r>
                      <a:r>
                        <a:rPr lang="ru-RU" baseline="0" dirty="0">
                          <a:latin typeface="Times New Roman" pitchFamily="18" charset="0"/>
                          <a:cs typeface="Times New Roman" pitchFamily="18" charset="0"/>
                        </a:rPr>
                        <a:t> ситуации выбора ребенком </a:t>
                      </a:r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материала и техники изготовления персонажей и декораций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6377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r>
                        <a:rPr lang="ru-RU" baseline="0" dirty="0">
                          <a:latin typeface="Times New Roman" pitchFamily="18" charset="0"/>
                          <a:cs typeface="Times New Roman" pitchFamily="18" charset="0"/>
                        </a:rPr>
                        <a:t> «Мы звукооператоры»</a:t>
                      </a:r>
                    </a:p>
                    <a:p>
                      <a:r>
                        <a:rPr lang="ru-RU" baseline="0" dirty="0">
                          <a:latin typeface="Times New Roman" pitchFamily="18" charset="0"/>
                          <a:cs typeface="Times New Roman" pitchFamily="18" charset="0"/>
                        </a:rPr>
                        <a:t>(Запись звуковой дорожки)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Создание ситуации успеха  для детей выполняющих роль звукооператора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6464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5. «Мы аниматоры»</a:t>
                      </a:r>
                    </a:p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(Работа на мультстанке)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Создание ситуации успеха для  всех участников процесса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66377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6. Этап</a:t>
                      </a:r>
                      <a:r>
                        <a:rPr lang="ru-RU" baseline="0" dirty="0">
                          <a:latin typeface="Times New Roman" pitchFamily="18" charset="0"/>
                          <a:cs typeface="Times New Roman" pitchFamily="18" charset="0"/>
                        </a:rPr>
                        <a:t> рефлексии</a:t>
                      </a:r>
                    </a:p>
                    <a:p>
                      <a:r>
                        <a:rPr lang="ru-RU" baseline="0" dirty="0">
                          <a:latin typeface="Times New Roman" pitchFamily="18" charset="0"/>
                          <a:cs typeface="Times New Roman" pitchFamily="18" charset="0"/>
                        </a:rPr>
                        <a:t>(Просмотр мультфильма или отдельного элемента)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Работа с экраном «Мои достижения», с  книгами</a:t>
                      </a:r>
                      <a:r>
                        <a:rPr lang="ru-RU" baseline="0" dirty="0">
                          <a:latin typeface="Times New Roman" pitchFamily="18" charset="0"/>
                          <a:cs typeface="Times New Roman" pitchFamily="18" charset="0"/>
                        </a:rPr>
                        <a:t> «Профессии мультипликации»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/>
        </p:blipFill>
        <p:spPr bwMode="auto">
          <a:xfrm>
            <a:off x="1343472" y="836712"/>
            <a:ext cx="2520280" cy="545847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TextBox 9"/>
          <p:cNvSpPr txBox="1"/>
          <p:nvPr/>
        </p:nvSpPr>
        <p:spPr bwMode="auto">
          <a:xfrm>
            <a:off x="1661687" y="6130170"/>
            <a:ext cx="18838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Работа с экраном</a:t>
            </a:r>
            <a:endParaRPr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«Мой выбор»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56040" y="5373216"/>
            <a:ext cx="4392488" cy="10801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Ребёнок сам принимает решения, выбирает, кем сегодня он будет. Воспитатели не навязывают ему своё мнение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47728" y="260648"/>
            <a:ext cx="3934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Этап «Мы режиссеры»</a:t>
            </a:r>
            <a:endParaRPr lang="ru-RU" sz="2800" b="1" u="sng" dirty="0">
              <a:solidFill>
                <a:schemeClr val="accent2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401C6DD-B8D3-9817-6835-D05BFFE70D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2775"/>
          <a:stretch>
            <a:fillRect/>
          </a:stretch>
        </p:blipFill>
        <p:spPr>
          <a:xfrm>
            <a:off x="8652284" y="836712"/>
            <a:ext cx="3163330" cy="433086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88E432-30C0-DDE1-2D9A-22680759D5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931" y="783869"/>
            <a:ext cx="3442011" cy="458934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652</TotalTime>
  <Words>1043</Words>
  <Application>Microsoft Office PowerPoint</Application>
  <DocSecurity>0</DocSecurity>
  <PresentationFormat>Широкоэкранный</PresentationFormat>
  <Paragraphs>111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«Мультипликация - как средство развития самостоятельности и инициативности  детей старшего дошкольного возраста»</vt:lpstr>
      <vt:lpstr>Презентация PowerPoint</vt:lpstr>
      <vt:lpstr>Актуальность </vt:lpstr>
      <vt:lpstr>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Мы-актеры</vt:lpstr>
      <vt:lpstr>Презентация PowerPoint</vt:lpstr>
      <vt:lpstr>Презентация PowerPoint</vt:lpstr>
      <vt:lpstr>Просмотр видео роликов</vt:lpstr>
      <vt:lpstr>Презентация PowerPoint</vt:lpstr>
      <vt:lpstr>Презентация PowerPoint</vt:lpstr>
      <vt:lpstr>Презентация PowerPoint</vt:lpstr>
      <vt:lpstr>Вывод</vt:lpstr>
      <vt:lpstr>СПАСИБО ЗА ВНИМАНИЕ</vt:lpstr>
    </vt:vector>
  </TitlesOfParts>
  <Manager/>
  <Company>SPecialiST RePack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поддержки детской инициативы через работу в мультстудии</dc:title>
  <dc:subject/>
  <dc:creator>User</dc:creator>
  <cp:keywords/>
  <dc:description/>
  <cp:lastModifiedBy>ACER</cp:lastModifiedBy>
  <cp:revision>54</cp:revision>
  <dcterms:created xsi:type="dcterms:W3CDTF">2023-10-19T17:03:37Z</dcterms:created>
  <dcterms:modified xsi:type="dcterms:W3CDTF">2025-11-25T11:10:23Z</dcterms:modified>
  <cp:category/>
  <dc:identifier/>
  <cp:contentStatus/>
  <dc:language/>
  <cp:version/>
</cp:coreProperties>
</file>