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18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4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24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3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0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5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5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6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8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3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48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DAFA4-140D-4F61-8FE3-56C805DD2477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7363EA-A692-4902-BCE9-2A60D2B2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2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ki.org/koza/igra-tretiy-lishniy-pravila-igry-nayti-formuly-veschestv-kotorye-ne-sootvetstvuyut-logicheskim-tsepoc" TargetMode="External"/><Relationship Id="rId7" Type="http://schemas.openxmlformats.org/officeDocument/2006/relationships/hyperlink" Target="https://urok.1sept.ru/publication/117565" TargetMode="External"/><Relationship Id="rId2" Type="http://schemas.openxmlformats.org/officeDocument/2006/relationships/hyperlink" Target="https://www.euroki.org/koza/igra-tretiy-lishniy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&#1091;&#1088;&#1086;&#1082;.&#1088;&#1092;/library/igri_po_himii_123409.html" TargetMode="External"/><Relationship Id="rId5" Type="http://schemas.openxmlformats.org/officeDocument/2006/relationships/hyperlink" Target="https://znanio.ru/media/didakticheskie_igry_pri_izuchenii_himii_v_8_klasse_igra_kto_lishnij-337095" TargetMode="External"/><Relationship Id="rId4" Type="http://schemas.openxmlformats.org/officeDocument/2006/relationships/hyperlink" Target="https://infourok.ru/igra-tretij-lishnij-soli-kisloty-osnovaniya-542877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198" y="1122363"/>
            <a:ext cx="9593802" cy="91950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развить когнитивные и </a:t>
            </a:r>
            <a:r>
              <a:rPr lang="ru-RU" sz="2800" b="1" dirty="0" err="1" smtClean="0"/>
              <a:t>метакогнитивные</a:t>
            </a:r>
            <a:r>
              <a:rPr lang="ru-RU" sz="2800" b="1" dirty="0" smtClean="0"/>
              <a:t> навыки у обучающихся на занятиях  внеурочной деятельности по химии.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4958" y="5338095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ГБОУ СОШ </a:t>
            </a:r>
            <a:r>
              <a:rPr lang="ru-RU" b="1" dirty="0" err="1" smtClean="0"/>
              <a:t>с.Патровка</a:t>
            </a:r>
            <a:endParaRPr lang="ru-RU" b="1" dirty="0" smtClean="0"/>
          </a:p>
          <a:p>
            <a:r>
              <a:rPr lang="ru-RU" b="1" dirty="0" smtClean="0"/>
              <a:t>Учитель химии и биологии Н.В. Нефедова</a:t>
            </a:r>
          </a:p>
          <a:p>
            <a:r>
              <a:rPr lang="ru-RU" b="1" dirty="0" smtClean="0"/>
              <a:t>2025-2026 уч. г.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625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3"/>
            <a:ext cx="3854528" cy="13777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Активизировать </a:t>
            </a:r>
            <a:r>
              <a:rPr lang="ru-RU" dirty="0" smtClean="0"/>
              <a:t>внимание, память, логическое мышление учащихся</a:t>
            </a:r>
            <a:r>
              <a:rPr lang="ru-RU" dirty="0"/>
              <a:t>, закрепить </a:t>
            </a:r>
            <a:r>
              <a:rPr lang="ru-RU" dirty="0" smtClean="0"/>
              <a:t>понятия,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формировать </a:t>
            </a:r>
            <a:r>
              <a:rPr lang="ru-RU" dirty="0"/>
              <a:t>способности </a:t>
            </a:r>
            <a:r>
              <a:rPr lang="ru-RU" dirty="0" smtClean="0"/>
              <a:t>к запоминанию химических названий, формул, элементов и т.д.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Виды </a:t>
            </a:r>
            <a:r>
              <a:rPr lang="ru-RU" sz="1200" dirty="0" smtClean="0"/>
              <a:t> </a:t>
            </a:r>
            <a:r>
              <a:rPr lang="ru-RU" sz="1200" dirty="0"/>
              <a:t>когнитивных навыков:</a:t>
            </a:r>
          </a:p>
          <a:p>
            <a:r>
              <a:rPr lang="ru-RU" sz="1200" b="1" dirty="0"/>
              <a:t>Память</a:t>
            </a:r>
            <a:r>
              <a:rPr lang="ru-RU" sz="1200" dirty="0"/>
              <a:t> — способность запоминать, хранить и воспроизводить информацию. </a:t>
            </a:r>
            <a:endParaRPr lang="ru-RU" sz="1200" dirty="0" smtClean="0"/>
          </a:p>
          <a:p>
            <a:r>
              <a:rPr lang="ru-RU" sz="1200" b="1" dirty="0" smtClean="0"/>
              <a:t>Внимание</a:t>
            </a:r>
            <a:r>
              <a:rPr lang="ru-RU" sz="1200" dirty="0"/>
              <a:t> — способность сосредотачиваться на конкретной задаче или объекте, исключая отвлекающие факторы. Например, умение сосредоточиться на чтении книги в шумной обстановке.</a:t>
            </a:r>
          </a:p>
          <a:p>
            <a:r>
              <a:rPr lang="ru-RU" sz="1200" b="1" dirty="0"/>
              <a:t>Восприятие</a:t>
            </a:r>
            <a:r>
              <a:rPr lang="ru-RU" sz="1200" dirty="0"/>
              <a:t> — процесс получения и интерпретации сенсорной информации из окружающей среды. Включает визуальное, аудиальное, пространственное и временное восприятие.</a:t>
            </a:r>
          </a:p>
          <a:p>
            <a:r>
              <a:rPr lang="ru-RU" sz="1200" b="1" dirty="0"/>
              <a:t>Мышление</a:t>
            </a:r>
            <a:r>
              <a:rPr lang="ru-RU" sz="1200" dirty="0"/>
              <a:t> — процесс анализа информации, поиска решений и принятия решений. Например, логическое мышление — способность выстраивать последовательные рассуждения, критическое — анализ информации с оценкой её достоверности и обоснованности.</a:t>
            </a:r>
          </a:p>
          <a:p>
            <a:r>
              <a:rPr lang="ru-RU" sz="1200" b="1" dirty="0"/>
              <a:t>Речь</a:t>
            </a:r>
            <a:r>
              <a:rPr lang="ru-RU" sz="1200" dirty="0"/>
              <a:t> — умение воспринимать, анализировать и формулировать идеи в словесной форме.</a:t>
            </a:r>
          </a:p>
          <a:p>
            <a:r>
              <a:rPr lang="ru-RU" sz="1200" b="1" dirty="0"/>
              <a:t>Логика и решение проблем</a:t>
            </a:r>
            <a:r>
              <a:rPr lang="ru-RU" sz="1200" dirty="0"/>
              <a:t> — умение находить причинно-следственные связи и эффективно решать задачи. Например, решение </a:t>
            </a:r>
            <a:r>
              <a:rPr lang="ru-RU" sz="1200" dirty="0" smtClean="0"/>
              <a:t>математической также химических </a:t>
            </a:r>
            <a:r>
              <a:rPr lang="ru-RU" sz="1200" dirty="0"/>
              <a:t>задачи или составление плана действий.</a:t>
            </a:r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помощь: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085915"/>
            <a:ext cx="4774406" cy="19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2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Мотивировать</a:t>
            </a:r>
            <a:r>
              <a:rPr lang="ru-RU" dirty="0"/>
              <a:t> развитие интереса и познавательной активности </a:t>
            </a:r>
            <a:r>
              <a:rPr lang="ru-RU" dirty="0" smtClean="0"/>
              <a:t>учащихся</a:t>
            </a:r>
            <a:r>
              <a:rPr lang="ru-RU" dirty="0"/>
              <a:t> </a:t>
            </a:r>
            <a:r>
              <a:rPr lang="ru-RU" dirty="0" smtClean="0"/>
              <a:t>- это </a:t>
            </a:r>
            <a:r>
              <a:rPr lang="ru-RU" dirty="0"/>
              <a:t>в свою очередь способствует успешности усвоения материала. И важная особенность мотивации – ее периодичность.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Виды</a:t>
            </a:r>
            <a:r>
              <a:rPr lang="ru-RU" dirty="0" smtClean="0"/>
              <a:t> </a:t>
            </a:r>
            <a:r>
              <a:rPr lang="ru-RU" dirty="0" err="1"/>
              <a:t>метакогнитивных</a:t>
            </a:r>
            <a:r>
              <a:rPr lang="ru-RU" dirty="0"/>
              <a:t> навыков:</a:t>
            </a:r>
          </a:p>
          <a:p>
            <a:r>
              <a:rPr lang="ru-RU" b="1" dirty="0" err="1"/>
              <a:t>Самоосознание</a:t>
            </a:r>
            <a:r>
              <a:rPr lang="ru-RU" dirty="0"/>
              <a:t> — понимание собственных мыслительных процессов, эмоций и поведенческих паттернов.</a:t>
            </a:r>
          </a:p>
          <a:p>
            <a:r>
              <a:rPr lang="ru-RU" b="1" dirty="0"/>
              <a:t>Планирование</a:t>
            </a:r>
            <a:r>
              <a:rPr lang="ru-RU" dirty="0"/>
              <a:t> — способность создавать эффективные стратегии для достижения целей и решения задач. Например, метод «обратного планирования»: представить, что уже достигнута цель, и двигаться в обратном направлении, определяя необходимые шаги.</a:t>
            </a:r>
          </a:p>
          <a:p>
            <a:r>
              <a:rPr lang="ru-RU" b="1" dirty="0"/>
              <a:t>Мониторинг</a:t>
            </a:r>
            <a:r>
              <a:rPr lang="ru-RU" dirty="0"/>
              <a:t> — способность отслеживать свой прогресс и эффективность используемых стратегий в режиме реального времени. В процессе работы или обучения можно задавать себе вопросы: «Насколько эффективно то, что я сейчас делаю?», «Двигаюсь ли я в правильном направлении?», «Нужно ли что-то изменить в моём подходе?».</a:t>
            </a:r>
          </a:p>
          <a:p>
            <a:r>
              <a:rPr lang="ru-RU" b="1" dirty="0"/>
              <a:t>Оценка</a:t>
            </a:r>
            <a:r>
              <a:rPr lang="ru-RU" dirty="0"/>
              <a:t> — способность анализировать результаты своих действий и извлекать уроки из опыта. Например, техника «трёх вопросов» после завершения любого значимого дела или проекта: что в выступлении было особенно удачным, какие моменты можно улучшить, какие выводы можно сделать для будущих презентаций.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59" y="2777067"/>
            <a:ext cx="3919304" cy="2951726"/>
          </a:xfrm>
          <a:prstGeom prst="rect">
            <a:avLst/>
          </a:prstGeom>
        </p:spPr>
      </p:pic>
      <p:sp>
        <p:nvSpPr>
          <p:cNvPr id="5" name="AutoShape 2" descr="https://i.oneme.ru/i?r=BTE2sh_eZW7g8kugOdIm2NotaKxWI3kAvQBrn03Td9E66DVN6L8YNAxi7Zag_WOCZfs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772356" y="2840782"/>
            <a:ext cx="3759505" cy="252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5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2372060"/>
          </a:xfrm>
        </p:spPr>
        <p:txBody>
          <a:bodyPr>
            <a:noAutofit/>
          </a:bodyPr>
          <a:lstStyle/>
          <a:p>
            <a:r>
              <a:rPr lang="ru-RU" sz="2400" b="1" dirty="0"/>
              <a:t>Учебно-дидактические игры как средство развития познавательной активности обучающихся на уроках химии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5266" y="514924"/>
            <a:ext cx="5015883" cy="5526437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2400" b="1" dirty="0"/>
              <a:t>Игры, которые я использую на своих уроках:</a:t>
            </a:r>
          </a:p>
          <a:p>
            <a:r>
              <a:rPr lang="ru-RU" dirty="0"/>
              <a:t>Кроссворды</a:t>
            </a:r>
          </a:p>
          <a:p>
            <a:r>
              <a:rPr lang="ru-RU" dirty="0"/>
              <a:t>Ребусы</a:t>
            </a:r>
          </a:p>
          <a:p>
            <a:r>
              <a:rPr lang="ru-RU" dirty="0"/>
              <a:t>«Крестики-нолики»</a:t>
            </a:r>
          </a:p>
          <a:p>
            <a:r>
              <a:rPr lang="ru-RU" dirty="0"/>
              <a:t>«Третий лишний»</a:t>
            </a:r>
          </a:p>
          <a:p>
            <a:r>
              <a:rPr lang="ru-RU" dirty="0"/>
              <a:t>«Галерея химиков»</a:t>
            </a:r>
          </a:p>
          <a:p>
            <a:r>
              <a:rPr lang="ru-RU" dirty="0" err="1"/>
              <a:t>Похимичим</a:t>
            </a:r>
            <a:endParaRPr lang="ru-RU" dirty="0"/>
          </a:p>
          <a:p>
            <a:r>
              <a:rPr lang="ru-RU" dirty="0"/>
              <a:t>Головоломки, лабиринты</a:t>
            </a:r>
          </a:p>
          <a:p>
            <a:r>
              <a:rPr lang="ru-RU" dirty="0"/>
              <a:t>Интерактивные </a:t>
            </a:r>
            <a:r>
              <a:rPr lang="ru-RU" dirty="0" smtClean="0"/>
              <a:t>игры</a:t>
            </a:r>
          </a:p>
          <a:p>
            <a:r>
              <a:rPr lang="ru-RU" dirty="0" smtClean="0"/>
              <a:t>Следствие ведут…!</a:t>
            </a:r>
          </a:p>
          <a:p>
            <a:r>
              <a:rPr lang="ru-RU" dirty="0" err="1" smtClean="0"/>
              <a:t>Тримино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45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948" y="1012054"/>
            <a:ext cx="8617054" cy="5029309"/>
          </a:xfrm>
        </p:spPr>
        <p:txBody>
          <a:bodyPr>
            <a:noAutofit/>
          </a:bodyPr>
          <a:lstStyle/>
          <a:p>
            <a:r>
              <a:rPr lang="ru-RU" sz="2000" dirty="0" smtClean="0"/>
              <a:t>«Следствие ведут…» </a:t>
            </a:r>
            <a:r>
              <a:rPr lang="ru-RU" sz="2000" dirty="0"/>
              <a:t>– это </a:t>
            </a:r>
            <a:r>
              <a:rPr lang="ru-RU" sz="2000" dirty="0" smtClean="0"/>
              <a:t> игра, которая связана </a:t>
            </a:r>
            <a:r>
              <a:rPr lang="ru-RU" sz="2000" dirty="0"/>
              <a:t>с проведением химических опытов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«Третий </a:t>
            </a:r>
            <a:r>
              <a:rPr lang="ru-RU" sz="2000" dirty="0"/>
              <a:t>лишний» проводится при обобщении </a:t>
            </a:r>
            <a:r>
              <a:rPr lang="ru-RU" sz="2000" dirty="0" smtClean="0"/>
              <a:t>или </a:t>
            </a:r>
            <a:r>
              <a:rPr lang="ru-RU" sz="2000" dirty="0"/>
              <a:t>повторении пройденного материала. Например, объединяя термины или формулы в триады, </a:t>
            </a:r>
            <a:r>
              <a:rPr lang="ru-RU" sz="2000" dirty="0" smtClean="0"/>
              <a:t>когда нужно выделить </a:t>
            </a:r>
            <a:r>
              <a:rPr lang="ru-RU" sz="2000" dirty="0"/>
              <a:t>только два понятия, а вот не подходящую формулу </a:t>
            </a:r>
            <a:r>
              <a:rPr lang="ru-RU" sz="2000" dirty="0" smtClean="0"/>
              <a:t>зачеркнуть.</a:t>
            </a:r>
          </a:p>
          <a:p>
            <a:r>
              <a:rPr lang="ru-RU" sz="2000" dirty="0"/>
              <a:t>«Галерея химиков» - это игра, которую можно проводить </a:t>
            </a:r>
            <a:r>
              <a:rPr lang="ru-RU" sz="2000" dirty="0" smtClean="0"/>
              <a:t>для закрепления.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эту игру играют две команды, которым поочередно предлагается рассмотреть на слайде портрет ученого-химика, а затем назвать его имя и рассказать о вкладе ученого в науку. Если одна из команд затрудняется с ответом на поставленный вопрос, то слово передается другой команде, и они зарабатывают себе дополнительные </a:t>
            </a:r>
            <a:r>
              <a:rPr lang="ru-RU" sz="2000" dirty="0" smtClean="0"/>
              <a:t>очки.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7348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807867"/>
            <a:ext cx="6007550" cy="3293452"/>
          </a:xfrm>
        </p:spPr>
        <p:txBody>
          <a:bodyPr>
            <a:noAutofit/>
          </a:bodyPr>
          <a:lstStyle/>
          <a:p>
            <a:r>
              <a:rPr lang="ru-RU" sz="1800" dirty="0"/>
              <a:t>«</a:t>
            </a:r>
            <a:r>
              <a:rPr lang="ru-RU" sz="1800" dirty="0" err="1"/>
              <a:t>Тримино</a:t>
            </a:r>
            <a:r>
              <a:rPr lang="ru-RU" sz="1800" dirty="0"/>
              <a:t>» это усложнённая версия классической и многими любимой игры «Домино». Настольная игра для целой команды или уверенного в себе игрока. Цель данной химической игры - выкладывать треугольные фишки так, чтобы вещества и типы химической связи образовывали пары, с фишками, уже лежащими на столе и создавали определенную фигуру! Разработка для отработки темы «Кислоты» 8 класс. Для работы с данной головоломкой необходимо разрезать страницы 2-3. Данная </a:t>
            </a:r>
            <a:r>
              <a:rPr lang="ru-RU" sz="1800" dirty="0" smtClean="0"/>
              <a:t>головоломка подходит </a:t>
            </a:r>
            <a:r>
              <a:rPr lang="ru-RU" sz="1800" dirty="0"/>
              <a:t>для отработки названий химических веществ при подготовке к ОГЭ. Подходит как для индивидуальной работы, так и для работы в паре.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4207851"/>
            <a:ext cx="8596668" cy="1784575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Ресурсы</a:t>
            </a:r>
          </a:p>
          <a:p>
            <a:r>
              <a:rPr lang="ru-RU" dirty="0"/>
              <a:t>Некоторые ресурсы с материалами для проведения игры «Третий лишний» на уроках химии:</a:t>
            </a:r>
          </a:p>
          <a:p>
            <a:r>
              <a:rPr lang="ru-RU" b="1" dirty="0"/>
              <a:t>euroki.org</a:t>
            </a:r>
            <a:r>
              <a:rPr lang="ru-RU" dirty="0"/>
              <a:t> — на сайте представлены задания для игры, есть решения. </a:t>
            </a:r>
            <a:r>
              <a:rPr lang="ru-RU" dirty="0">
                <a:hlinkClick r:id="rId2"/>
              </a:rPr>
              <a:t>euroki.org</a:t>
            </a:r>
            <a:r>
              <a:rPr lang="ru-RU" dirty="0">
                <a:hlinkClick r:id="rId3"/>
              </a:rPr>
              <a:t>euroki.org</a:t>
            </a:r>
            <a:endParaRPr lang="ru-RU" dirty="0"/>
          </a:p>
          <a:p>
            <a:r>
              <a:rPr lang="ru-RU" b="1" dirty="0"/>
              <a:t>infourok.ru</a:t>
            </a:r>
            <a:r>
              <a:rPr lang="ru-RU" dirty="0"/>
              <a:t> — на ресурсе есть методические материалы с игрой «Третий лишний» по темам «соли», «кислоты», «основания». </a:t>
            </a:r>
            <a:r>
              <a:rPr lang="ru-RU" dirty="0">
                <a:hlinkClick r:id="rId4"/>
              </a:rPr>
              <a:t>infourok.ru</a:t>
            </a:r>
            <a:endParaRPr lang="ru-RU" dirty="0"/>
          </a:p>
          <a:p>
            <a:r>
              <a:rPr lang="ru-RU" b="1" dirty="0"/>
              <a:t>znanio.ru</a:t>
            </a:r>
            <a:r>
              <a:rPr lang="ru-RU" dirty="0"/>
              <a:t> — на сайте представлен методический материал с подборкой заданий для проведения химических развивающих игр, включая игру «Третий лишний». </a:t>
            </a:r>
            <a:r>
              <a:rPr lang="ru-RU" dirty="0" smtClean="0">
                <a:hlinkClick r:id="rId5"/>
              </a:rPr>
              <a:t>znanio.ru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ru-RU" dirty="0" err="1">
                <a:hlinkClick r:id="rId6"/>
              </a:rPr>
              <a:t>урок.рф</a:t>
            </a:r>
            <a:r>
              <a:rPr lang="ru-RU" dirty="0">
                <a:hlinkClick r:id="rId6"/>
              </a:rPr>
              <a:t>/</a:t>
            </a:r>
            <a:r>
              <a:rPr lang="en-US" dirty="0" smtClean="0">
                <a:hlinkClick r:id="rId6"/>
              </a:rPr>
              <a:t>library/igri_po_himii_123409.html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urok.1sept.ru/publication/117565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8406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304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Как развить когнитивные и метакогнитивные навыки у обучающихся на занятиях  внеурочной деятельности по химии. </vt:lpstr>
      <vt:lpstr> Активизировать внимание, память, логическое мышление учащихся, закрепить понятия, формировать способности к запоминанию химических названий, формул, элементов и т.д. </vt:lpstr>
      <vt:lpstr>Мотивировать развитие интереса и познавательной активности учащихся - это в свою очередь способствует успешности усвоения материала. И важная особенность мотивации – ее периодичность. </vt:lpstr>
      <vt:lpstr>Учебно-дидактические игры как средство развития познавательной активности обучающихся на уроках химии</vt:lpstr>
      <vt:lpstr>Презентация PowerPoint</vt:lpstr>
      <vt:lpstr>«Тримино» это усложнённая версия классической и многими любимой игры «Домино». Настольная игра для целой команды или уверенного в себе игрока. Цель данной химической игры - выкладывать треугольные фишки так, чтобы вещества и типы химической связи образовывали пары, с фишками, уже лежащими на столе и создавали определенную фигуру! Разработка для отработки темы «Кислоты» 8 класс. Для работы с данной головоломкой необходимо разрезать страницы 2-3. Данная головоломка подходит для отработки названий химических веществ при подготовке к ОГЭ. Подходит как для индивидуальной работы, так и для работы в паре.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развить когнитивные и метакогнитивные навыки у обучающихся на занятиях  внеурочной деятельности по химии. </dc:title>
  <dc:creator>23</dc:creator>
  <cp:lastModifiedBy>23</cp:lastModifiedBy>
  <cp:revision>10</cp:revision>
  <dcterms:created xsi:type="dcterms:W3CDTF">2026-02-24T06:34:03Z</dcterms:created>
  <dcterms:modified xsi:type="dcterms:W3CDTF">2026-02-24T11:24:18Z</dcterms:modified>
</cp:coreProperties>
</file>