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2"/>
  </p:notesMasterIdLst>
  <p:sldIdLst>
    <p:sldId id="256" r:id="rId2"/>
    <p:sldId id="265" r:id="rId3"/>
    <p:sldId id="259" r:id="rId4"/>
    <p:sldId id="266" r:id="rId5"/>
    <p:sldId id="267" r:id="rId6"/>
    <p:sldId id="258" r:id="rId7"/>
    <p:sldId id="268" r:id="rId8"/>
    <p:sldId id="257" r:id="rId9"/>
    <p:sldId id="272" r:id="rId10"/>
    <p:sldId id="261" r:id="rId11"/>
    <p:sldId id="270" r:id="rId12"/>
    <p:sldId id="269" r:id="rId13"/>
    <p:sldId id="263" r:id="rId14"/>
    <p:sldId id="277" r:id="rId15"/>
    <p:sldId id="262" r:id="rId16"/>
    <p:sldId id="279" r:id="rId17"/>
    <p:sldId id="264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6733-825D-4976-AEC4-CECE6A5D026E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9867-DD60-4167-8FA4-4A09F6D9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95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6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62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03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46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5659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49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8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61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4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4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94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04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6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D3A-5BBE-4C54-9120-8C1B83309E41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AE6CEB-74D6-4968-A4F2-B59B99F04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27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nfourok.ru/korrekcionno-razvivayuschaya_programma_formirovaniya_i_povysheniya_uchebnoy_motivacii_mladshih-525585.htm?ysclid=loidf1rvkn898728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397" y="1244184"/>
            <a:ext cx="9203377" cy="283314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Коррекция часто встречающихся трудностей в обучении младших школьников </a:t>
            </a:r>
            <a:endParaRPr lang="ru-RU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466" y="4501448"/>
            <a:ext cx="6700604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Педагог-психолог</a:t>
            </a:r>
          </a:p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ГБУ ЦППМСП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м.р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Борский</a:t>
            </a:r>
          </a:p>
          <a:p>
            <a:pPr algn="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Немчинова Н.В.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Борское, 2023 г.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7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365125"/>
            <a:ext cx="10118361" cy="13255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Трудности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3. Трудности в пространственных представлениях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0" y="2236423"/>
            <a:ext cx="9573658" cy="443419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Большое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значение для успешного обучения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имеет хороший уровень всех видов восприятия. Например, недостаточный уровень зрительного восприятия может сказаться на восприятии отдельных признаков предмета, вызвав фрагментарность, неполноту образа.</a:t>
            </a: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При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недоформировании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зрительно-пространственного восприятия ребёнок может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зеркалить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буквы, путать их при написании.  Ему трудно будет скопировать фигуру, держаться в строке при письме. За это отвечают теменно-затылочные и теменно-височно-затылочные отделы головного мозга.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1" b="2797"/>
          <a:stretch/>
        </p:blipFill>
        <p:spPr bwMode="auto">
          <a:xfrm>
            <a:off x="829222" y="-1"/>
            <a:ext cx="4377137" cy="66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78" b="14268"/>
          <a:stretch/>
        </p:blipFill>
        <p:spPr bwMode="auto">
          <a:xfrm>
            <a:off x="5660684" y="0"/>
            <a:ext cx="5336498" cy="68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3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454047"/>
            <a:ext cx="9773587" cy="2053651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Графический диктант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пространственной ориентации на листе бумаги, произвольного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внимания.</a:t>
            </a:r>
          </a:p>
          <a:p>
            <a:pPr marL="0" indent="0">
              <a:buNone/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Инструкция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: Ребёнок должен рисовать (не видя рисунок) по устной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ин­струкции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взрослого.</a:t>
            </a:r>
          </a:p>
          <a:p>
            <a:pPr marL="0" indent="0">
              <a:buNone/>
            </a:pP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Например: 2 клетки вправо, 7 клеток вниз, 4 клетки вправо и т. д.</a:t>
            </a:r>
          </a:p>
          <a:p>
            <a:pPr marL="0" indent="0">
              <a:buNone/>
            </a:pPr>
            <a:endParaRPr lang="ru-RU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200" dirty="0"/>
          </a:p>
        </p:txBody>
      </p:sp>
      <p:pic>
        <p:nvPicPr>
          <p:cNvPr id="5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889" y="3507698"/>
            <a:ext cx="6880484" cy="2923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58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365125"/>
            <a:ext cx="11677337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Трудности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4. Импульсивность, медлительность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48721"/>
            <a:ext cx="8596668" cy="409264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Также следует обратить внимание на ребёнка, если он импульсивен или медлителен, имеются трудности переключения с одной деятельности на другую. Это может проявляться, например, в письме (переключение с одной графемы на другую, ребёнок «застревает» и пишет одну букву или слог несколько раз подряд). За процессы переключения отвечают заднелобные отделы головного мозга.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7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Упражнение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67543"/>
            <a:ext cx="9024806" cy="44738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«Четыре стихии»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Развитие  внимания  и снятие импульсивности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Инструкция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Играющие встают по кругу. Если ведущий говорит слово «земля», все должны опустить руки вниз, если слово «вода» - вытянуть руки вперед, слово «воздух» - поднять руки вверх, слово «огонь» - произвести вращение руками и лучезарных и локтевых суставов. Кто ошибается, считается проигравшим.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365125"/>
            <a:ext cx="11677337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Трудности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5. Утомляемость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7783"/>
            <a:ext cx="8596668" cy="4223579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Также важны нейродинамические показатели, отвечающие за хорошую работоспособность. Если ребёнок быстро утомляется, то появляется непроизвольное ослабление внимания. Возникает цикличность активности, когда периоды нормальной умственной работы чередуются с полными спадами. Такой ребёнок просто «отключается» на уроке или в другой деятельности, которая требует долгого сосредоточения. За хорошую работоспособность также отвечают различные глубинные отделы головного мозга, так называемый «ствол».</a:t>
            </a:r>
          </a:p>
          <a:p>
            <a:endParaRPr lang="ru-RU" sz="2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5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09" y="-154378"/>
            <a:ext cx="8596668" cy="19356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Verdana" pitchFamily="34" charset="0"/>
                <a:ea typeface="Verdana" pitchFamily="34" charset="0"/>
              </a:rPr>
              <a:t>Упражнение</a:t>
            </a:r>
            <a:endParaRPr lang="ru-RU" sz="3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460" y="831273"/>
            <a:ext cx="8596668" cy="5210089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«Штанга»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: Релаксация и расслабление мышц, снятие повышенного тонуса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Ребёнок делает вид, что поднимает тяжёлую штангу. Мышцы напрягаются максимально. Затем нужно задержать воображаемую штангу вверху на 3-4 секунды, потом бросить её и максимально расслабить мышцы. Сделать 2-3 подхода.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4348"/>
          </a:xfrm>
        </p:spPr>
        <p:txBody>
          <a:bodyPr/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pic>
        <p:nvPicPr>
          <p:cNvPr id="1026" name="Picture 2" descr="https://avatars.mds.yandex.net/get-mpic/4249638/img_id1803257249462903526.jpeg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948"/>
            <a:ext cx="3552669" cy="4711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kniga.ru/media/product/07/07050301/KA-00468618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361364"/>
            <a:ext cx="3497919" cy="4953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1.ozone.ru/multimedia/1030893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52" y="914400"/>
            <a:ext cx="3852693" cy="5477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27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833"/>
            <a:ext cx="8596668" cy="884419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2" y="1291653"/>
            <a:ext cx="7719936" cy="1843790"/>
          </a:xfrm>
        </p:spPr>
        <p:txBody>
          <a:bodyPr/>
          <a:lstStyle/>
          <a:p>
            <a:r>
              <a:rPr lang="ru-RU" dirty="0" smtClean="0"/>
              <a:t>Сайт педагога-психолог </a:t>
            </a:r>
            <a:r>
              <a:rPr lang="ru-RU" dirty="0" err="1" smtClean="0"/>
              <a:t>Русиновой</a:t>
            </a:r>
            <a:r>
              <a:rPr lang="ru-RU" dirty="0" smtClean="0"/>
              <a:t> Н.С. 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infourok.ru/korrekcionno-razvivayuschaya_programma_formirovaniya_i_povysheniya_uchebnoy_motivacii_mladshih-525585.htm?ysclid=loidf1rvkn89872860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4597" y="697042"/>
            <a:ext cx="3957403" cy="5639990"/>
          </a:xfrm>
          <a:prstGeom prst="rect">
            <a:avLst/>
          </a:prstGeom>
        </p:spPr>
      </p:pic>
      <p:pic>
        <p:nvPicPr>
          <p:cNvPr id="2050" name="Picture 2" descr="https://sun9-63.userapi.com/impg/a_JJiuuGEoRUL0JQRN73e83pcJbnBeSykCxxwA/YbMv_p-_xk0.jpg?size=480x360&amp;quality=95&amp;sign=560ef807bab0535dd81567337e48c70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46" y="2641215"/>
            <a:ext cx="5622378" cy="4216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52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833"/>
            <a:ext cx="8596668" cy="884419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pic>
        <p:nvPicPr>
          <p:cNvPr id="3074" name="Picture 2" descr="http://static.ozone.ru/multimedia/books_covers/1000028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1" y="1139252"/>
            <a:ext cx="4059560" cy="5399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mplinginterval.ru/img/mpizngntral1438016-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61" y="1139251"/>
            <a:ext cx="3718627" cy="5336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17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12" y="365125"/>
            <a:ext cx="8901629" cy="14786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Основные причины несформированности функциональных систем психики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80" y="2398426"/>
            <a:ext cx="10648720" cy="3778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Неблагоприятная среда, в которой происходит формирование ребёнка;</a:t>
            </a:r>
          </a:p>
          <a:p>
            <a:pPr marL="0" indent="0"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Специфика созревания мозга.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39" y="178131"/>
            <a:ext cx="9771961" cy="638892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  </a:t>
            </a: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270534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365125"/>
            <a:ext cx="11677337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Трудности</a:t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1. Слушает, но не слышит инструкцию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24" y="1825625"/>
            <a:ext cx="10178319" cy="481501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Недостаточный объём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внимания, особенно акустического. Это нужно для понимания инструкции, к тому же если она большая по содержанию.</a:t>
            </a:r>
          </a:p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Распределение внимания подразумевает одновременное восприятие разномодальной информации: например, слушать учителя и писать.</a:t>
            </a:r>
          </a:p>
          <a:p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Именно на внимание ребёнка часто жалуются родители и педагоги. С нейрофизиологической точки зрения, внимание может страдать из-за   недоформирования глубинных отделов мозга.  Но   ко времени обучения в школе уровень развития этих отделов и, соответственно, все свойства внимания должны быть у ребёнка на достаточной  высоте.</a:t>
            </a:r>
          </a:p>
          <a:p>
            <a:endParaRPr lang="ru-RU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6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Упражнения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3" y="1484026"/>
            <a:ext cx="7360172" cy="469293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«Муха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Развитие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концентрации внимания, зрительно-моторной координации, ориентации в пространстве на плоскости</a:t>
            </a:r>
          </a:p>
          <a:p>
            <a:pPr marL="0" indent="0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Инструкция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Лист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бумаги расчерчивается на девять квадратов, на один из них кладётся или рисуется фигурка мухи. Взрослый даёт устную инструкцию, например: «Муха полетела вверх, теперь налево, теперь вниз, опять налево. Откуда муха вылетела?»</a:t>
            </a:r>
          </a:p>
          <a:p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2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0071" y="1798819"/>
            <a:ext cx="4332157" cy="380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2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644577"/>
            <a:ext cx="9729866" cy="553238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«Нос – пол – потолок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Развитие 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внимания  и снятие импульсивности</a:t>
            </a:r>
          </a:p>
          <a:p>
            <a:pPr marL="0" indent="0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Взрослый показывает рукой на свой нос, затем на потолок, затем на пол, одновременно называя их. Ребёнок повторяет. Затем взрослый, увеличивая скорость, начинает путать ребёнка, показывая одно, а называя другое. Ребёнок должен показывать, то что называет взрослый, игнорируя его показывание.</a:t>
            </a:r>
          </a:p>
          <a:p>
            <a:pPr marL="0" indent="0">
              <a:buNone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Игры с правилами (настольные игры, «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ходилки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»)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044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39" y="449705"/>
            <a:ext cx="11660721" cy="124098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Трудности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Трудности концентрации внимания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5" y="2098623"/>
            <a:ext cx="9788577" cy="407834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Концентрация и устойчивость помогают долгое время удерживать внимание на том или ином объекте деятельности, не отвлекаясь на посторонние раздражители.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Упражнения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39057"/>
            <a:ext cx="8736489" cy="460230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«Найди пословицу»</a:t>
            </a:r>
          </a:p>
          <a:p>
            <a:pPr marL="0" indent="0">
              <a:buNone/>
            </a:pP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Цель: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развитие концентрации и распределения внимания.</a:t>
            </a:r>
          </a:p>
          <a:p>
            <a:pPr marL="0" indent="0">
              <a:buNone/>
            </a:pP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Инструкция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: Перед вами – “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Тарабанская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 грамота”. Ваша задача – прочесть, что там написано. Время выполнения задания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минуты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BLH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JUGL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IUYU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TV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GD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GFDS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GCDY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Ь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FDS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WQ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IUJNN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GV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GDRC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SfW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MNJHUI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UYIR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MN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SQW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DRF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GY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HU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Ь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LffGFB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NJ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YTR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WNVGYTR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DEDRFCV</a:t>
            </a:r>
            <a:r>
              <a:rPr lang="ru-RU" sz="2200" u="sng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BNL</a:t>
            </a:r>
          </a:p>
          <a:p>
            <a:pPr marL="0" indent="0">
              <a:buNone/>
            </a:pP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- Что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получилось? </a:t>
            </a:r>
            <a:endParaRPr lang="ru-RU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Каким образом вы догадались, как нужно выполнить задание?</a:t>
            </a:r>
          </a:p>
          <a:p>
            <a:endParaRPr lang="ru-RU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6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Запомни и повтори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развитие памяти, концентрации внимания.</a:t>
            </a:r>
            <a:b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Инструкция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перед вами 5 квадратов. Вам нужно внимательно посмотреть на них в течение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секунд, постараться их запомнить. Затем воспроизвести комбинацию из своих фигурок.</a:t>
            </a:r>
            <a:b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3590140"/>
            <a:ext cx="1873771" cy="1813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90117" y="3590139"/>
            <a:ext cx="1873771" cy="18138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67997" y="3590139"/>
            <a:ext cx="1873771" cy="18138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45877" y="3590139"/>
            <a:ext cx="1873771" cy="18138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23757" y="3590138"/>
            <a:ext cx="1873771" cy="18138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Проверь!</a:t>
            </a:r>
            <a:b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665" y="2683239"/>
            <a:ext cx="1873771" cy="1813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25021" y="2683236"/>
            <a:ext cx="1873771" cy="18138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02901" y="2683236"/>
            <a:ext cx="1873771" cy="18138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80781" y="2683236"/>
            <a:ext cx="1873771" cy="18138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658661" y="2683236"/>
            <a:ext cx="1873771" cy="18138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1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737</Words>
  <Application>Microsoft Office PowerPoint</Application>
  <PresentationFormat>Произвольный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Коррекция часто встречающихся трудностей в обучении младших школьников </vt:lpstr>
      <vt:lpstr>Основные причины несформированности функциональных систем психики</vt:lpstr>
      <vt:lpstr>Трудности 1. Слушает, но не слышит инструкцию</vt:lpstr>
      <vt:lpstr>Упражнения</vt:lpstr>
      <vt:lpstr>Слайд 5</vt:lpstr>
      <vt:lpstr>Трудности 2. Трудности концентрации внимания</vt:lpstr>
      <vt:lpstr>Упражнения</vt:lpstr>
      <vt:lpstr>Запомни и повтори Цель: развитие памяти, концентрации внимания. Инструкция: перед вами 5 квадратов. Вам нужно внимательно посмотреть на них в течение 30 секунд, постараться их запомнить. Затем воспроизвести комбинацию из своих фигурок. </vt:lpstr>
      <vt:lpstr>Проверь! </vt:lpstr>
      <vt:lpstr>Трудности 3. Трудности в пространственных представлениях</vt:lpstr>
      <vt:lpstr>Слайд 11</vt:lpstr>
      <vt:lpstr>Упражнения</vt:lpstr>
      <vt:lpstr>Трудности 4. Импульсивность, медлительность</vt:lpstr>
      <vt:lpstr>Упражнение</vt:lpstr>
      <vt:lpstr>Трудности  5. Утомляемость</vt:lpstr>
      <vt:lpstr>Упражнение</vt:lpstr>
      <vt:lpstr>Методические материалы</vt:lpstr>
      <vt:lpstr>Методические материалы</vt:lpstr>
      <vt:lpstr>Методические материалы</vt:lpstr>
      <vt:lpstr>    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обучающихся, имеющих трудности в обучении</dc:title>
  <dc:creator>Пользователь4</dc:creator>
  <cp:lastModifiedBy>User</cp:lastModifiedBy>
  <cp:revision>23</cp:revision>
  <dcterms:created xsi:type="dcterms:W3CDTF">2023-11-02T05:43:20Z</dcterms:created>
  <dcterms:modified xsi:type="dcterms:W3CDTF">2023-12-02T18:19:12Z</dcterms:modified>
</cp:coreProperties>
</file>