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9456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1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796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C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76250" y="2800350"/>
            <a:ext cx="6315075" cy="1076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2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компетентность как </a:t>
            </a:r>
            <a:r>
              <a:rPr lang="en-US" sz="2735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</a:t>
            </a:r>
            <a:r>
              <a:rPr lang="en-US" sz="2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2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развития </a:t>
            </a:r>
            <a:r>
              <a:rPr lang="en-US" sz="2735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</a:t>
            </a:r>
            <a:r>
              <a:rPr lang="ru-RU" sz="2735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енного</a:t>
            </a:r>
            <a:r>
              <a:rPr lang="ru-RU" sz="2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образования</a:t>
            </a:r>
            <a:endParaRPr lang="en-US" sz="2735" dirty="0"/>
          </a:p>
        </p:txBody>
      </p:sp>
      <p:sp>
        <p:nvSpPr>
          <p:cNvPr id="3" name="Text 1"/>
          <p:cNvSpPr txBox="1"/>
          <p:nvPr/>
        </p:nvSpPr>
        <p:spPr>
          <a:xfrm>
            <a:off x="476250" y="4038600"/>
            <a:ext cx="5676900" cy="141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ресурс педагога задаёт гибкость, вариативность и смысл обучения.</a:t>
            </a:r>
            <a:endParaRPr lang="en-US" sz="1650" dirty="0"/>
          </a:p>
        </p:txBody>
      </p:sp>
      <p:sp>
        <p:nvSpPr>
          <p:cNvPr id="4" name="Text 2"/>
          <p:cNvSpPr txBox="1"/>
          <p:nvPr/>
        </p:nvSpPr>
        <p:spPr>
          <a:xfrm>
            <a:off x="476250" y="1571627"/>
            <a:ext cx="6591300" cy="957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Кириллова</a:t>
            </a:r>
            <a:r>
              <a:rPr lang="ru-RU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Елена Сергеевна </a:t>
            </a:r>
            <a:endParaRPr lang="en-US" sz="1500" dirty="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21023"/>
              </a:lnSpc>
              <a:buNone/>
            </a:pPr>
            <a:r>
              <a:rPr lang="ru-RU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ГБОУ СОШ № 1 г. Нефтегорска</a:t>
            </a: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5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071" y="9525"/>
            <a:ext cx="5885408" cy="68484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6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568" y="0"/>
            <a:ext cx="6027539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52006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2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профессиональный ресурс учителя особенно важен сегодня</a:t>
            </a:r>
            <a:endParaRPr lang="en-US" sz="2851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2838450"/>
            <a:ext cx="52197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 обновлённые ФГОС изменили требования к результатам, технологиям и роли учителя. В начальной школе решает не инструмент, а профессиональный ресурс педагога.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11029950" y="6381750"/>
            <a:ext cx="6858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023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29950" y="6381750"/>
            <a:ext cx="6858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023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5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2038350"/>
            <a:ext cx="4238625" cy="2771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7–10 лет — возраст, когда особенно важно научить ребёнка учиться, а не только читать и считать.</a:t>
            </a:r>
            <a:endParaRPr lang="en-US" sz="1650" dirty="0"/>
          </a:p>
        </p:txBody>
      </p:sp>
      <p:sp>
        <p:nvSpPr>
          <p:cNvPr id="5" name="Text 2"/>
          <p:cNvSpPr txBox="1"/>
          <p:nvPr/>
        </p:nvSpPr>
        <p:spPr>
          <a:xfrm>
            <a:off x="5753100" y="1047750"/>
            <a:ext cx="596265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21023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7–10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5753100" y="3600450"/>
            <a:ext cx="596265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1023"/>
              </a:lnSpc>
              <a:buNone/>
            </a:pPr>
            <a:r>
              <a:rPr lang="en-US" sz="2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возраст, в котором системно-деятельностный подход и функциональная грамотность становятся основой урока.</a:t>
            </a:r>
            <a:endParaRPr lang="en-US" sz="2661" dirty="0"/>
          </a:p>
        </p:txBody>
      </p:sp>
      <p:sp>
        <p:nvSpPr>
          <p:cNvPr id="7" name="Text 4"/>
          <p:cNvSpPr txBox="1"/>
          <p:nvPr/>
        </p:nvSpPr>
        <p:spPr>
          <a:xfrm>
            <a:off x="476250" y="6419850"/>
            <a:ext cx="42386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и ФГОС начального общего образования</a:t>
            </a:r>
            <a:endParaRPr lang="en-US" sz="8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29950" y="6381750"/>
            <a:ext cx="6858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023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5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2038350"/>
            <a:ext cx="4238625" cy="2771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сильный вопрос переводит урок от воспроизведения к мышлению, доказательству и осознанному усвоению.</a:t>
            </a:r>
            <a:endParaRPr lang="en-US" sz="1650" dirty="0"/>
          </a:p>
        </p:txBody>
      </p:sp>
      <p:sp>
        <p:nvSpPr>
          <p:cNvPr id="5" name="Text 2"/>
          <p:cNvSpPr txBox="1"/>
          <p:nvPr/>
        </p:nvSpPr>
        <p:spPr>
          <a:xfrm>
            <a:off x="5753100" y="1047750"/>
            <a:ext cx="596265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21023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5753100" y="3600450"/>
            <a:ext cx="596265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1023"/>
              </a:lnSpc>
              <a:buNone/>
            </a:pPr>
            <a:r>
              <a:rPr lang="en-US" sz="2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вопрос способен изменить характер учебной деятельности и сделать ответ ребёнка осмысленным.</a:t>
            </a:r>
            <a:endParaRPr lang="en-US" sz="2711" dirty="0"/>
          </a:p>
        </p:txBody>
      </p:sp>
      <p:sp>
        <p:nvSpPr>
          <p:cNvPr id="7" name="Text 4"/>
          <p:cNvSpPr txBox="1"/>
          <p:nvPr/>
        </p:nvSpPr>
        <p:spPr>
          <a:xfrm>
            <a:off x="476250" y="6419850"/>
            <a:ext cx="42386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 выступления «Качество образования начинается с качества вопроса»</a:t>
            </a:r>
            <a:endParaRPr lang="en-US" sz="8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1244" y="0"/>
            <a:ext cx="4380012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476250"/>
            <a:ext cx="685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2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Психолого-педагогическая гибкость: знание «кто»</a:t>
            </a:r>
            <a:endParaRPr lang="en-US" sz="2974" dirty="0"/>
          </a:p>
        </p:txBody>
      </p:sp>
      <p:sp>
        <p:nvSpPr>
          <p:cNvPr id="5" name="Text 1"/>
          <p:cNvSpPr txBox="1"/>
          <p:nvPr/>
        </p:nvSpPr>
        <p:spPr>
          <a:xfrm>
            <a:off x="11029950" y="6381750"/>
            <a:ext cx="6858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023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5" dirty="0"/>
          </a:p>
        </p:txBody>
      </p:sp>
      <p:sp>
        <p:nvSpPr>
          <p:cNvPr id="6" name="Text 2"/>
          <p:cNvSpPr txBox="1"/>
          <p:nvPr/>
        </p:nvSpPr>
        <p:spPr>
          <a:xfrm>
            <a:off x="847725" y="2219325"/>
            <a:ext cx="61150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65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дети — разные входы</a:t>
            </a:r>
            <a:endParaRPr lang="en-US" sz="1650" dirty="0"/>
          </a:p>
        </p:txBody>
      </p:sp>
      <p:sp>
        <p:nvSpPr>
          <p:cNvPr id="7" name="Text 3"/>
          <p:cNvSpPr txBox="1"/>
          <p:nvPr/>
        </p:nvSpPr>
        <p:spPr>
          <a:xfrm>
            <a:off x="847725" y="2600325"/>
            <a:ext cx="61150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класс никогда не учится одинаково: у 25 учеников разные темп, канал восприятия и способ включения в работу. Это требует точной диагностики и гибких решений.</a:t>
            </a:r>
            <a:endParaRPr lang="en-US" sz="1645" dirty="0"/>
          </a:p>
        </p:txBody>
      </p:sp>
      <p:sp>
        <p:nvSpPr>
          <p:cNvPr id="8" name="Text 4"/>
          <p:cNvSpPr txBox="1"/>
          <p:nvPr/>
        </p:nvSpPr>
        <p:spPr>
          <a:xfrm>
            <a:off x="847725" y="3505200"/>
            <a:ext cx="61150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65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траектория</a:t>
            </a:r>
            <a:endParaRPr lang="en-US" sz="1650" dirty="0"/>
          </a:p>
        </p:txBody>
      </p:sp>
      <p:sp>
        <p:nvSpPr>
          <p:cNvPr id="9" name="Text 5"/>
          <p:cNvSpPr txBox="1"/>
          <p:nvPr/>
        </p:nvSpPr>
        <p:spPr>
          <a:xfrm>
            <a:off x="847725" y="3886200"/>
            <a:ext cx="61150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одарёнными детьми важны не только дополнительные задания, а продуманная траектория развития, которая поддерживает интерес, самостоятельность и более высокий уровень учебной задачи.</a:t>
            </a:r>
            <a:endParaRPr lang="en-US" sz="1471" dirty="0"/>
          </a:p>
        </p:txBody>
      </p:sp>
      <p:sp>
        <p:nvSpPr>
          <p:cNvPr id="10" name="Text 6"/>
          <p:cNvSpPr txBox="1"/>
          <p:nvPr/>
        </p:nvSpPr>
        <p:spPr>
          <a:xfrm>
            <a:off x="847725" y="4791075"/>
            <a:ext cx="61150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65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разнообразия</a:t>
            </a:r>
            <a:endParaRPr lang="en-US" sz="1650" dirty="0"/>
          </a:p>
        </p:txBody>
      </p:sp>
      <p:sp>
        <p:nvSpPr>
          <p:cNvPr id="11" name="Text 7"/>
          <p:cNvSpPr txBox="1"/>
          <p:nvPr/>
        </p:nvSpPr>
        <p:spPr>
          <a:xfrm>
            <a:off x="847725" y="5172075"/>
            <a:ext cx="61150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Инклюзия и работа с детьми из «гаджетовой» среды требуют терпения, ясной структуры и уважения к особенностям восприятия, чтобы каждый ребёнок оставался включённым в урок.</a:t>
            </a:r>
            <a:endParaRPr lang="en-US" sz="15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112395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Индивидуализация понимания учебного материала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1029950" y="6381750"/>
            <a:ext cx="6858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023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5" dirty="0"/>
          </a:p>
        </p:txBody>
      </p:sp>
      <p:sp>
        <p:nvSpPr>
          <p:cNvPr id="5" name="Text 2"/>
          <p:cNvSpPr txBox="1"/>
          <p:nvPr/>
        </p:nvSpPr>
        <p:spPr>
          <a:xfrm>
            <a:off x="752475" y="1800225"/>
            <a:ext cx="61150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47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
</a:t>
            </a:r>
            <a:r>
              <a:rPr lang="en-US" sz="1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переводит язык науки на понятные ребёнку образы, шаги и примеры. Так сложное содержание становится доступным без потери смысла и учебной точности.</a:t>
            </a:r>
            <a:endParaRPr lang="en-US" sz="1474" dirty="0"/>
          </a:p>
        </p:txBody>
      </p:sp>
      <p:sp>
        <p:nvSpPr>
          <p:cNvPr id="6" name="Text 3"/>
          <p:cNvSpPr txBox="1"/>
          <p:nvPr/>
        </p:nvSpPr>
        <p:spPr>
          <a:xfrm>
            <a:off x="752475" y="3419475"/>
            <a:ext cx="61150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48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деятельность
</a:t>
            </a:r>
            <a:r>
              <a:rPr lang="en-US" sz="1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строится как последовательность маленьких открытий: ребёнок действует, сравнивает, объясняет и делает вывод. Именно так формируется не механическое знание, а умение учиться.</a:t>
            </a:r>
            <a:endParaRPr lang="en-US" sz="1487" dirty="0"/>
          </a:p>
        </p:txBody>
      </p:sp>
      <p:sp>
        <p:nvSpPr>
          <p:cNvPr id="7" name="Text 4"/>
          <p:cNvSpPr txBox="1"/>
          <p:nvPr/>
        </p:nvSpPr>
        <p:spPr>
          <a:xfrm>
            <a:off x="752475" y="5048250"/>
            <a:ext cx="61150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47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результата
</a:t>
            </a:r>
            <a:r>
              <a:rPr lang="en-US" sz="1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материал усвоен только на уровне правил и оценок, качество остаётся формальным. Устойчивый результат возникает там, где ребёнок понимает, применяет и осмысляет.</a:t>
            </a:r>
            <a:endParaRPr lang="en-US" sz="14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0700"/>
            <a:ext cx="4076700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усиливают наглядность, если помогают моделировать процесс, а не просто украшают урок.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5848350"/>
            <a:ext cx="1123950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17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выступления</a:t>
            </a:r>
            <a:endParaRPr lang="en-US" sz="1177" dirty="0"/>
          </a:p>
        </p:txBody>
      </p:sp>
      <p:sp>
        <p:nvSpPr>
          <p:cNvPr id="5" name="Text 2"/>
          <p:cNvSpPr txBox="1"/>
          <p:nvPr/>
        </p:nvSpPr>
        <p:spPr>
          <a:xfrm>
            <a:off x="476250" y="3800475"/>
            <a:ext cx="4076700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повышает качество только тогда, когда она делает содержание наглядным и доступным для понимания, а не заменяет смысл эффектной подачей.</a:t>
            </a:r>
            <a:endParaRPr lang="en-US" sz="15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7300" y="1790700"/>
            <a:ext cx="6648450" cy="381952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76250" y="476250"/>
            <a:ext cx="112395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культура: инструмент, а не цель</a:t>
            </a:r>
            <a:endParaRPr lang="en-US" sz="3600" dirty="0"/>
          </a:p>
        </p:txBody>
      </p:sp>
      <p:sp>
        <p:nvSpPr>
          <p:cNvPr id="8" name="Text 4"/>
          <p:cNvSpPr txBox="1"/>
          <p:nvPr/>
        </p:nvSpPr>
        <p:spPr>
          <a:xfrm>
            <a:off x="11029950" y="6381750"/>
            <a:ext cx="6858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023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0000" y="1790700"/>
            <a:ext cx="4095750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в триаде «учитель–ученик–родитель» помогает сохранить доверие и общую ответственность за результат ребёнка.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5848350"/>
            <a:ext cx="611505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17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</a:t>
            </a:r>
            <a:endParaRPr lang="en-US" sz="1177" dirty="0"/>
          </a:p>
        </p:txBody>
      </p:sp>
      <p:sp>
        <p:nvSpPr>
          <p:cNvPr id="5" name="Text 2"/>
          <p:cNvSpPr txBox="1"/>
          <p:nvPr/>
        </p:nvSpPr>
        <p:spPr>
          <a:xfrm>
            <a:off x="7620000" y="3800475"/>
            <a:ext cx="4095750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родитель становится партнёром, а не контролёром, у учителя снижается эмоциональная нагрузка, а у ребёнка усиливается поддержка со всех сторон.</a:t>
            </a:r>
            <a:endParaRPr lang="en-US" sz="15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042020"/>
            <a:ext cx="6115050" cy="285968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620000" y="476250"/>
            <a:ext cx="40957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2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с родителями как ресурс качества</a:t>
            </a:r>
            <a:endParaRPr lang="en-US" sz="2341" dirty="0"/>
          </a:p>
        </p:txBody>
      </p:sp>
      <p:sp>
        <p:nvSpPr>
          <p:cNvPr id="8" name="Text 4"/>
          <p:cNvSpPr txBox="1"/>
          <p:nvPr/>
        </p:nvSpPr>
        <p:spPr>
          <a:xfrm>
            <a:off x="11029950" y="6381750"/>
            <a:ext cx="6858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023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C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76250" y="2305050"/>
            <a:ext cx="10448925" cy="1076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3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компетентность — фундамент качества</a:t>
            </a:r>
            <a:endParaRPr lang="en-US" sz="3498" dirty="0"/>
          </a:p>
        </p:txBody>
      </p:sp>
      <p:sp>
        <p:nvSpPr>
          <p:cNvPr id="3" name="Text 1"/>
          <p:cNvSpPr txBox="1"/>
          <p:nvPr/>
        </p:nvSpPr>
        <p:spPr>
          <a:xfrm>
            <a:off x="476250" y="3543300"/>
            <a:ext cx="6210300" cy="141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23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компетентность объединяет методологическую грамотность, психолого-педагогическую гибкость и цифровую, коммуникативную культуру, обеспечивая функциональную грамотность, партнёрство с родителями и прочный фундамент дальнейшего обучения.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155</Words>
  <Application>Microsoft Office PowerPoint</Application>
  <PresentationFormat>Широкоэкранный</PresentationFormat>
  <Paragraphs>51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AA</cp:lastModifiedBy>
  <cp:revision>3</cp:revision>
  <cp:lastPrinted>2026-08-26T10:56:21Z</cp:lastPrinted>
  <dcterms:created xsi:type="dcterms:W3CDTF">2026-08-20T15:18:01Z</dcterms:created>
  <dcterms:modified xsi:type="dcterms:W3CDTF">2026-09-07T11:18:10Z</dcterms:modified>
</cp:coreProperties>
</file>