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6" r:id="rId4"/>
    <p:sldId id="258" r:id="rId5"/>
    <p:sldId id="259" r:id="rId6"/>
    <p:sldId id="261" r:id="rId7"/>
    <p:sldId id="262" r:id="rId8"/>
    <p:sldId id="260" r:id="rId9"/>
    <p:sldId id="270" r:id="rId10"/>
    <p:sldId id="263" r:id="rId11"/>
    <p:sldId id="271" r:id="rId12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802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541595-FB5D-451F-8AF9-E0D61D31F8CF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9149EE-0BF3-44D6-894C-85E7353FF0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2888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9149EE-0BF3-44D6-894C-85E7353FF01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80098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9149EE-0BF3-44D6-894C-85E7353FF01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2664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9149EE-0BF3-44D6-894C-85E7353FF01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1725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9149EE-0BF3-44D6-894C-85E7353FF01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1884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32F1E8-3CBE-4485-A419-F3A3D8E6F947}" type="datetimeFigureOut">
              <a:rPr lang="ru-RU"/>
              <a:pPr>
                <a:defRPr/>
              </a:pPr>
              <a:t>24.08.2026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3237B-BF66-41FE-B10D-4B24EE5A881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78725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3B19FD-1E49-4B24-8FEA-0B3DBCE404B9}" type="datetimeFigureOut">
              <a:rPr lang="ru-RU"/>
              <a:pPr>
                <a:defRPr/>
              </a:pPr>
              <a:t>24.08.2026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ECA274-DE65-416F-94B4-AAC64BB6E4D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25462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ACA005-ADD4-4828-B7F2-B655B3A63E92}" type="datetimeFigureOut">
              <a:rPr lang="ru-RU"/>
              <a:pPr>
                <a:defRPr/>
              </a:pPr>
              <a:t>24.08.2026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C5D06E-AB3D-4FE0-AF7B-0F0A880C496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38845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A827B8-33F7-443C-8BAE-4B13EBF10570}" type="datetimeFigureOut">
              <a:rPr lang="ru-RU"/>
              <a:pPr>
                <a:defRPr/>
              </a:pPr>
              <a:t>24.08.2026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7B22B9-2715-4EFB-9DA1-98FFD45C920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5952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88B74-0F44-4728-99DB-E3BCFC444AB0}" type="datetimeFigureOut">
              <a:rPr lang="ru-RU"/>
              <a:pPr>
                <a:defRPr/>
              </a:pPr>
              <a:t>24.08.2026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8488A-6F0E-4224-9AB9-5972AFCF1EB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8442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3700E3-7957-44A4-AE55-7D1F1A6C20C2}" type="datetimeFigureOut">
              <a:rPr lang="ru-RU"/>
              <a:pPr>
                <a:defRPr/>
              </a:pPr>
              <a:t>24.08.2026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D5D30D-7AA0-4F66-86F8-199C8B417F8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96271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80764-8E2B-4FDC-A450-ABEE2AA5E605}" type="datetimeFigureOut">
              <a:rPr lang="ru-RU"/>
              <a:pPr>
                <a:defRPr/>
              </a:pPr>
              <a:t>24.08.2026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52F85-5D22-4499-9F66-38B0114A31C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57632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A80EE2-0773-4E56-A53D-BE507E1F30A5}" type="datetimeFigureOut">
              <a:rPr lang="ru-RU"/>
              <a:pPr>
                <a:defRPr/>
              </a:pPr>
              <a:t>24.08.2026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C2B734-1D1E-404C-8811-C5F04493B90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08663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82274F-BB91-46D5-98E1-F2B7EA7CEF3C}" type="datetimeFigureOut">
              <a:rPr lang="ru-RU"/>
              <a:pPr>
                <a:defRPr/>
              </a:pPr>
              <a:t>24.08.2026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E693F7-E061-464F-ADF7-3F69CDBD676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50073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3B1962-4085-419D-8F0F-1E708EAFB787}" type="datetimeFigureOut">
              <a:rPr lang="ru-RU"/>
              <a:pPr>
                <a:defRPr/>
              </a:pPr>
              <a:t>24.08.2026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993660-843B-4C54-89EF-546254D5617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69555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8AA246-0AB7-4D4C-A3A4-31283FA9988C}" type="datetimeFigureOut">
              <a:rPr lang="ru-RU"/>
              <a:pPr>
                <a:defRPr/>
              </a:pPr>
              <a:t>24.08.2026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466AB0-A798-4BE3-8BF3-72ED563DCC1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88129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DC7C4BC-4A80-46B9-8B37-A3E6477192D7}" type="datetimeFigureOut">
              <a:rPr lang="ru-RU"/>
              <a:pPr>
                <a:defRPr/>
              </a:pPr>
              <a:t>24.08.2026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E3975BA-737C-4A8F-BE45-3B0F54FA324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 noChangeArrowheads="1"/>
          </p:cNvSpPr>
          <p:nvPr>
            <p:ph type="ctrTitle"/>
          </p:nvPr>
        </p:nvSpPr>
        <p:spPr>
          <a:xfrm>
            <a:off x="395288" y="2130425"/>
            <a:ext cx="8424862" cy="1470025"/>
          </a:xfrm>
        </p:spPr>
        <p:txBody>
          <a:bodyPr/>
          <a:lstStyle/>
          <a:p>
            <a:pPr eaLnBrk="1" hangingPunct="1"/>
            <a:r>
              <a:rPr lang="ru-RU" altLang="ru-RU" b="1" smtClean="0">
                <a:latin typeface="Times New Roman" pitchFamily="18" charset="0"/>
                <a:cs typeface="Times New Roman" pitchFamily="18" charset="0"/>
              </a:rPr>
              <a:t>АНАЛИЗ ГИА по обществознанию  в 9-х классах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57250" y="4286250"/>
            <a:ext cx="8043863" cy="2143125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Подготовила: Рыбакова Г.В.,</a:t>
            </a:r>
            <a:endParaRPr lang="ru-RU" sz="15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</a:t>
            </a:r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учитель </a:t>
            </a:r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истории и обществознания 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</a:t>
            </a:r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ГБОУ </a:t>
            </a:r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СОШ </a:t>
            </a:r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№3 г. Нефтегорска</a:t>
            </a:r>
            <a:endParaRPr lang="ru-RU" sz="15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Нефтегорск 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2026 г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476250" y="-100013"/>
            <a:ext cx="8229600" cy="1143001"/>
          </a:xfrm>
        </p:spPr>
        <p:txBody>
          <a:bodyPr/>
          <a:lstStyle/>
          <a:p>
            <a:pPr eaLnBrk="1" hangingPunct="1"/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Особенности ОГЭ-2026</a:t>
            </a:r>
          </a:p>
        </p:txBody>
      </p:sp>
      <p:sp>
        <p:nvSpPr>
          <p:cNvPr id="3075" name="Содержимое 2"/>
          <p:cNvSpPr>
            <a:spLocks noGrp="1" noChangeArrowheads="1"/>
          </p:cNvSpPr>
          <p:nvPr>
            <p:ph idx="1"/>
          </p:nvPr>
        </p:nvSpPr>
        <p:spPr>
          <a:xfrm>
            <a:off x="390525" y="908050"/>
            <a:ext cx="8401050" cy="5616575"/>
          </a:xfrm>
        </p:spPr>
        <p:txBody>
          <a:bodyPr/>
          <a:lstStyle/>
          <a:p>
            <a:pPr marL="514350" indent="-514350" eaLnBrk="1" hangingPunct="1">
              <a:buFont typeface="Wingdings" pitchFamily="2" charset="2"/>
              <a:buChar char="ü"/>
            </a:pPr>
            <a:r>
              <a:rPr lang="ru-RU" altLang="ru-RU" sz="2200" dirty="0" smtClean="0"/>
              <a:t>В 2026 году структура и содержание КИМ ОГЭ по обществознанию для 9 класса не изменились по сравнению с 2025 годом.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Структура КИМ  </a:t>
            </a:r>
            <a:r>
              <a:rPr lang="ru-RU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ОГЭ-2026 </a:t>
            </a:r>
            <a:r>
              <a:rPr lang="ru-RU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Обществознанию</a:t>
            </a:r>
            <a:endParaRPr lang="ru-RU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9563227"/>
              </p:ext>
            </p:extLst>
          </p:nvPr>
        </p:nvGraphicFramePr>
        <p:xfrm>
          <a:off x="214313" y="1600200"/>
          <a:ext cx="8786811" cy="4757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8937"/>
                <a:gridCol w="2928937"/>
                <a:gridCol w="2928937"/>
              </a:tblGrid>
              <a:tr h="162130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latin typeface="Times New Roman"/>
                          <a:ea typeface="Calibri"/>
                          <a:cs typeface="Times New Roman"/>
                        </a:rPr>
                        <a:t>Уровень сложности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latin typeface="Times New Roman"/>
                          <a:ea typeface="Calibri"/>
                          <a:cs typeface="Times New Roman"/>
                        </a:rPr>
                        <a:t>Количество  заданий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latin typeface="Times New Roman"/>
                          <a:ea typeface="Calibri"/>
                          <a:cs typeface="Times New Roman"/>
                        </a:rPr>
                        <a:t>Максимальный балл 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841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latin typeface="Times New Roman"/>
                          <a:ea typeface="Calibri"/>
                          <a:cs typeface="Times New Roman"/>
                        </a:rPr>
                        <a:t>Базовый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i="0" dirty="0"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2000" i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i="0" dirty="0" smtClean="0">
                          <a:latin typeface="Times New Roman"/>
                          <a:ea typeface="Calibri"/>
                          <a:cs typeface="Times New Roman"/>
                        </a:rPr>
                        <a:t>19</a:t>
                      </a:r>
                      <a:endParaRPr lang="ru-RU" sz="2000" i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841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Calibri"/>
                          <a:cs typeface="Times New Roman"/>
                        </a:rPr>
                        <a:t>Повышенный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</a:t>
                      </a:r>
                      <a:endParaRPr lang="ru-RU" sz="28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latin typeface="Times New Roman"/>
                          <a:ea typeface="Calibri"/>
                          <a:cs typeface="Times New Roman"/>
                        </a:rPr>
                        <a:t>13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841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Calibri"/>
                          <a:cs typeface="Times New Roman"/>
                        </a:rPr>
                        <a:t>Высокий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i="0" dirty="0" smtClean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2000" i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i="0" dirty="0" smtClean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2000" i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841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Calibri"/>
                          <a:cs typeface="Times New Roman"/>
                        </a:rPr>
                        <a:t>Итого: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i="0" dirty="0">
                          <a:latin typeface="Times New Roman"/>
                          <a:ea typeface="Calibri"/>
                          <a:cs typeface="Times New Roman"/>
                        </a:rPr>
                        <a:t>24</a:t>
                      </a:r>
                      <a:endParaRPr lang="ru-RU" sz="2000" i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i="0" dirty="0">
                          <a:latin typeface="Times New Roman"/>
                          <a:ea typeface="Calibri"/>
                          <a:cs typeface="Times New Roman"/>
                        </a:rPr>
                        <a:t>37</a:t>
                      </a:r>
                      <a:endParaRPr lang="ru-RU" sz="2000" i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Общие статистические  данные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ОГЭ-2026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обществознанию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2036220"/>
              </p:ext>
            </p:extLst>
          </p:nvPr>
        </p:nvGraphicFramePr>
        <p:xfrm>
          <a:off x="107503" y="1600200"/>
          <a:ext cx="8784976" cy="1481100"/>
        </p:xfrm>
        <a:graphic>
          <a:graphicData uri="http://schemas.openxmlformats.org/drawingml/2006/table">
            <a:tbl>
              <a:tblPr/>
              <a:tblGrid>
                <a:gridCol w="2196244"/>
                <a:gridCol w="2196244"/>
                <a:gridCol w="2196244"/>
                <a:gridCol w="2196244"/>
              </a:tblGrid>
              <a:tr h="6399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Год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Общее количество  сдающих  экзамен</a:t>
                      </a:r>
                    </a:p>
                  </a:txBody>
                  <a:tcPr marT="45690" marB="456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Юноши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Девушки 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205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276 человек -100%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 - 43%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158 -57%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205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235 человек -100%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  - 39%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143 - 61%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7147709"/>
              </p:ext>
            </p:extLst>
          </p:nvPr>
        </p:nvGraphicFramePr>
        <p:xfrm>
          <a:off x="107504" y="3429000"/>
          <a:ext cx="8858251" cy="2710656"/>
        </p:xfrm>
        <a:graphic>
          <a:graphicData uri="http://schemas.openxmlformats.org/drawingml/2006/table">
            <a:tbl>
              <a:tblPr/>
              <a:tblGrid>
                <a:gridCol w="2066682"/>
                <a:gridCol w="2066682"/>
                <a:gridCol w="2461031"/>
                <a:gridCol w="2263856"/>
              </a:tblGrid>
              <a:tr h="396428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42" marB="4574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Юго-Восточный образовательный округ</a:t>
                      </a:r>
                    </a:p>
                  </a:txBody>
                  <a:tcPr marT="45742" marB="4574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1651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Алексеевский район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Борский район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Нефтегорский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8416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52 - обучающихся     19%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99- обучающихся-36%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125-обучающихся -   45%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8416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 обучающихся -    17%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 обучающихся - 31%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 обучающихся -   52%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ru-RU" altLang="ru-RU" sz="6600" i="1" smtClean="0">
                <a:latin typeface="Times New Roman" pitchFamily="18" charset="0"/>
                <a:cs typeface="Times New Roman" pitchFamily="18" charset="0"/>
              </a:rPr>
              <a:t>Алексеевский район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Содержимое 4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850064345"/>
                  </p:ext>
                </p:extLst>
              </p:nvPr>
            </p:nvGraphicFramePr>
            <p:xfrm>
              <a:off x="142875" y="1714500"/>
              <a:ext cx="8786815" cy="366204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96677"/>
                    <a:gridCol w="2016224"/>
                    <a:gridCol w="720080"/>
                    <a:gridCol w="1006178"/>
                    <a:gridCol w="1217399"/>
                    <a:gridCol w="1460877"/>
                    <a:gridCol w="756044"/>
                    <a:gridCol w="1213336"/>
                  </a:tblGrid>
                  <a:tr h="1314506">
                    <a:tc rowSpan="2">
                      <a:txBody>
                        <a:bodyPr/>
                        <a:lstStyle/>
                        <a:p>
                          <a:r>
                            <a:rPr lang="ru-RU" sz="1800" dirty="0"/>
                            <a:t>№</a:t>
                          </a:r>
                        </a:p>
                      </a:txBody>
                      <a:tcPr marL="91439" marR="91439" marT="45727" marB="45727"/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ru-RU" sz="1800" dirty="0"/>
                            <a:t>ГБОУ</a:t>
                          </a:r>
                        </a:p>
                      </a:txBody>
                      <a:tcPr marL="91439" marR="91439" marT="45727" marB="45727"/>
                    </a:tc>
                    <a:tc rowSpan="2">
                      <a:txBody>
                        <a:bodyPr/>
                        <a:lstStyle/>
                        <a:p>
                          <a:r>
                            <a:rPr lang="ru-RU" sz="1200" dirty="0"/>
                            <a:t>Кол-во</a:t>
                          </a:r>
                        </a:p>
                        <a:p>
                          <a:r>
                            <a:rPr lang="ru-RU" sz="1200" dirty="0"/>
                            <a:t>обучающихся</a:t>
                          </a:r>
                        </a:p>
                      </a:txBody>
                      <a:tcPr marL="91439" marR="91439" marT="45727" marB="45727"/>
                    </a:tc>
                    <a:tc gridSpan="4">
                      <a:txBody>
                        <a:bodyPr/>
                        <a:lstStyle/>
                        <a:p>
                          <a:r>
                            <a:rPr lang="ru-RU" sz="1800" dirty="0"/>
                            <a:t>                                   Оценки</a:t>
                          </a:r>
                        </a:p>
                      </a:txBody>
                      <a:tcPr marL="91439" marR="91439" marT="45727" marB="45727"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800" dirty="0" smtClean="0"/>
                            <a:t>Средний</a:t>
                          </a:r>
                          <a:r>
                            <a:rPr lang="ru-RU" sz="1800" baseline="0" dirty="0" smtClean="0"/>
                            <a:t> </a:t>
                          </a:r>
                          <a:r>
                            <a:rPr lang="ru-RU" sz="1800" dirty="0" smtClean="0"/>
                            <a:t>балл    2026</a:t>
                          </a:r>
                          <a:r>
                            <a:rPr lang="ru-RU" sz="1800" baseline="0" dirty="0" smtClean="0"/>
                            <a:t> </a:t>
                          </a:r>
                          <a:endParaRPr lang="ru-RU" sz="1800" dirty="0"/>
                        </a:p>
                      </a:txBody>
                      <a:tcPr marL="91439" marR="91439" marT="45727" marB="45727"/>
                    </a:tc>
                  </a:tr>
                  <a:tr h="472249"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800" dirty="0"/>
                            <a:t>       «2»</a:t>
                          </a:r>
                        </a:p>
                      </a:txBody>
                      <a:tcPr marL="91439" marR="91439" marT="45727" marB="45727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800" dirty="0"/>
                            <a:t>      «3»</a:t>
                          </a:r>
                        </a:p>
                      </a:txBody>
                      <a:tcPr marL="91439" marR="91439" marT="45727" marB="45727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800" dirty="0"/>
                            <a:t>        «4»</a:t>
                          </a:r>
                        </a:p>
                      </a:txBody>
                      <a:tcPr marL="91439" marR="91439" marT="45727" marB="45727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800" dirty="0"/>
                            <a:t>  «5»</a:t>
                          </a:r>
                        </a:p>
                      </a:txBody>
                      <a:tcPr marL="91439" marR="91439" marT="45727" marB="45727"/>
                    </a:tc>
                    <a:tc rowSpan="5">
                      <a:txBody>
                        <a:bodyPr/>
                        <a:lstStyle/>
                        <a:p>
                          <a:r>
                            <a:rPr lang="ru-RU" sz="3200" dirty="0" smtClean="0">
                              <a:solidFill>
                                <a:srgbClr val="FF0000"/>
                              </a:solidFill>
                            </a:rPr>
                            <a:t>23,4*</a:t>
                          </a:r>
                        </a:p>
                        <a:p>
                          <a:r>
                            <a:rPr lang="ru-RU" sz="4400" dirty="0" smtClean="0">
                              <a:solidFill>
                                <a:schemeClr val="tx1"/>
                              </a:solidFill>
                            </a:rPr>
                            <a:t>26,8</a:t>
                          </a:r>
                          <a:endParaRPr lang="ru-RU" sz="4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91439" marR="91439" marT="45727" marB="45727" anchor="ctr"/>
                    </a:tc>
                  </a:tr>
                  <a:tr h="432108">
                    <a:tc>
                      <a:txBody>
                        <a:bodyPr/>
                        <a:lstStyle/>
                        <a:p>
                          <a:r>
                            <a:rPr lang="ru-RU" sz="1800" dirty="0"/>
                            <a:t>1.</a:t>
                          </a:r>
                        </a:p>
                      </a:txBody>
                      <a:tcPr marL="91439" marR="91439" marT="45727" marB="45727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800" i="0" dirty="0"/>
                            <a:t>с.</a:t>
                          </a:r>
                          <a:r>
                            <a:rPr lang="ru-RU" sz="1800" i="0" baseline="0" dirty="0"/>
                            <a:t> </a:t>
                          </a:r>
                          <a:r>
                            <a:rPr lang="ru-RU" sz="1800" i="0" baseline="0" dirty="0" err="1"/>
                            <a:t>Летниково</a:t>
                          </a:r>
                          <a:endParaRPr lang="ru-RU" sz="1800" i="0" dirty="0"/>
                        </a:p>
                      </a:txBody>
                      <a:tcPr marL="91439" marR="91439" marT="45727" marB="45727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i="0" dirty="0" smtClean="0">
                              <a:solidFill>
                                <a:srgbClr val="FF0000"/>
                              </a:solidFill>
                            </a:rPr>
                            <a:t>2</a:t>
                          </a:r>
                          <a:r>
                            <a:rPr lang="ru-RU" sz="1600" i="0" dirty="0" smtClean="0">
                              <a:solidFill>
                                <a:srgbClr val="FF0000"/>
                              </a:solidFill>
                            </a:rPr>
                            <a:t>*</a:t>
                          </a:r>
                          <a14:m>
                            <m:oMath xmlns:m="http://schemas.openxmlformats.org/officeDocument/2006/math">
                              <m:r>
                                <a:rPr lang="ru-RU" sz="1600" i="1" dirty="0" smtClean="0">
                                  <a:latin typeface="Cambria Math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sz="1600" i="0" dirty="0" smtClean="0"/>
                            <a:t> </a:t>
                          </a:r>
                          <a:r>
                            <a:rPr lang="ru-RU" sz="1600" i="0" dirty="0" smtClean="0"/>
                            <a:t>3</a:t>
                          </a:r>
                          <a:endParaRPr lang="ru-RU" sz="1600" i="0" dirty="0"/>
                        </a:p>
                      </a:txBody>
                      <a:tcPr marL="91439" marR="91439" marT="45727" marB="45727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800" i="0" dirty="0"/>
                            <a:t>        </a:t>
                          </a:r>
                        </a:p>
                      </a:txBody>
                      <a:tcPr marL="91439" marR="91439" marT="45727" marB="45727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i="0" dirty="0" smtClean="0">
                              <a:solidFill>
                                <a:srgbClr val="FF0000"/>
                              </a:solidFill>
                            </a:rPr>
                            <a:t>1</a:t>
                          </a:r>
                          <a:r>
                            <a:rPr lang="ru-RU" sz="1800" i="0" dirty="0" smtClean="0">
                              <a:solidFill>
                                <a:srgbClr val="FF0000"/>
                              </a:solidFill>
                            </a:rPr>
                            <a:t>*</a:t>
                          </a:r>
                          <a:endParaRPr lang="ru-RU" sz="1800" i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L="91439" marR="91439" marT="45727" marB="45727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800" i="0" dirty="0"/>
                            <a:t>        </a:t>
                          </a:r>
                          <a:r>
                            <a:rPr lang="ru-RU" sz="1800" i="0" dirty="0" smtClean="0"/>
                            <a:t> </a:t>
                          </a:r>
                          <a:r>
                            <a:rPr lang="ru-RU" sz="1800" i="0" dirty="0" smtClean="0">
                              <a:solidFill>
                                <a:srgbClr val="FF0000"/>
                              </a:solidFill>
                            </a:rPr>
                            <a:t> </a:t>
                          </a:r>
                          <a:r>
                            <a:rPr lang="ru-RU" sz="1800" i="0" dirty="0" smtClean="0">
                              <a:solidFill>
                                <a:srgbClr val="FF0000"/>
                              </a:solidFill>
                            </a:rPr>
                            <a:t>1*</a:t>
                          </a:r>
                          <a14:m>
                            <m:oMath xmlns:m="http://schemas.openxmlformats.org/officeDocument/2006/math">
                              <m:r>
                                <a:rPr lang="ru-RU" sz="1800" i="1" dirty="0" smtClean="0">
                                  <a:latin typeface="Cambria Math"/>
                                </a:rPr>
                                <m:t>→</m:t>
                              </m:r>
                            </m:oMath>
                          </a14:m>
                          <a:r>
                            <a:rPr lang="ru-RU" sz="1800" i="0" dirty="0" smtClean="0">
                              <a:solidFill>
                                <a:srgbClr val="FF0000"/>
                              </a:solidFill>
                            </a:rPr>
                            <a:t> </a:t>
                          </a:r>
                          <a:r>
                            <a:rPr lang="ru-RU" sz="1800" i="0" dirty="0" smtClean="0"/>
                            <a:t>2</a:t>
                          </a:r>
                          <a:endParaRPr lang="ru-RU" sz="1800" i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L="91439" marR="91439" marT="45727" marB="45727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800" i="0" dirty="0" smtClean="0">
                              <a:solidFill>
                                <a:srgbClr val="00B050"/>
                              </a:solidFill>
                            </a:rPr>
                            <a:t>1</a:t>
                          </a:r>
                          <a:endParaRPr lang="ru-RU" sz="1800" i="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marL="91439" marR="91439" marT="45727" marB="45727"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</a:tr>
                  <a:tr h="432017">
                    <a:tc>
                      <a:txBody>
                        <a:bodyPr/>
                        <a:lstStyle/>
                        <a:p>
                          <a:r>
                            <a:rPr lang="ru-RU" sz="1800" dirty="0"/>
                            <a:t>2</a:t>
                          </a:r>
                          <a:r>
                            <a:rPr lang="ru-RU" sz="1800" dirty="0" smtClean="0"/>
                            <a:t>.</a:t>
                          </a:r>
                        </a:p>
                      </a:txBody>
                      <a:tcPr marL="91439" marR="91439" marT="45727" marB="45727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800" i="1" dirty="0"/>
                            <a:t>с</a:t>
                          </a:r>
                          <a:r>
                            <a:rPr lang="ru-RU" sz="1800" i="0" dirty="0"/>
                            <a:t>. </a:t>
                          </a:r>
                          <a:r>
                            <a:rPr lang="ru-RU" sz="1800" i="0" dirty="0" err="1" smtClean="0"/>
                            <a:t>Патровка</a:t>
                          </a:r>
                          <a:endParaRPr lang="ru-RU" sz="1800" i="0" dirty="0" smtClean="0"/>
                        </a:p>
                      </a:txBody>
                      <a:tcPr marL="91439" marR="91439" marT="45727" marB="45727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i="0" dirty="0" smtClean="0">
                              <a:solidFill>
                                <a:srgbClr val="FF0000"/>
                              </a:solidFill>
                            </a:rPr>
                            <a:t>11*</a:t>
                          </a:r>
                          <a14:m>
                            <m:oMath xmlns:m="http://schemas.openxmlformats.org/officeDocument/2006/math">
                              <m:r>
                                <a:rPr lang="ru-RU" sz="1600" i="1" dirty="0" smtClean="0">
                                  <a:latin typeface="Cambria Math"/>
                                </a:rPr>
                                <m:t>→</m:t>
                              </m:r>
                            </m:oMath>
                          </a14:m>
                          <a:r>
                            <a:rPr lang="ru-RU" sz="1600" i="0" dirty="0" smtClean="0"/>
                            <a:t>4</a:t>
                          </a:r>
                          <a:endParaRPr lang="ru-RU" sz="1600" i="0" dirty="0" smtClean="0"/>
                        </a:p>
                      </a:txBody>
                      <a:tcPr marL="91439" marR="91439" marT="45727" marB="45727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800" i="1" dirty="0" smtClean="0">
                              <a:solidFill>
                                <a:srgbClr val="FF0000"/>
                              </a:solidFill>
                            </a:rPr>
                            <a:t>1*</a:t>
                          </a:r>
                          <a:endParaRPr lang="ru-RU" sz="1800" i="1" dirty="0" smtClean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L="91439" marR="91439" marT="45727" marB="45727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800" i="1" dirty="0" smtClean="0"/>
                            <a:t>       </a:t>
                          </a:r>
                          <a:r>
                            <a:rPr lang="ru-RU" sz="1800" i="1" dirty="0" smtClean="0">
                              <a:solidFill>
                                <a:srgbClr val="FF0000"/>
                              </a:solidFill>
                            </a:rPr>
                            <a:t>8</a:t>
                          </a:r>
                          <a14:m>
                            <m:oMath xmlns:m="http://schemas.openxmlformats.org/officeDocument/2006/math">
                              <m:r>
                                <a:rPr lang="ru-RU" sz="1800" b="0" i="0" dirty="0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∗</m:t>
                              </m:r>
                              <m:r>
                                <a:rPr lang="ru-RU" sz="1800" i="1" dirty="0" smtClean="0">
                                  <a:latin typeface="Cambria Math"/>
                                </a:rPr>
                                <m:t>→</m:t>
                              </m:r>
                            </m:oMath>
                          </a14:m>
                          <a:r>
                            <a:rPr lang="ru-RU" sz="1800" i="1" dirty="0" smtClean="0">
                              <a:solidFill>
                                <a:srgbClr val="FF0000"/>
                              </a:solidFill>
                            </a:rPr>
                            <a:t> </a:t>
                          </a:r>
                          <a:r>
                            <a:rPr lang="ru-RU" sz="1800" i="1" dirty="0" smtClean="0"/>
                            <a:t>2</a:t>
                          </a:r>
                        </a:p>
                      </a:txBody>
                      <a:tcPr marL="91439" marR="91439" marT="45727" marB="45727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800" i="1" dirty="0" smtClean="0"/>
                            <a:t>2</a:t>
                          </a:r>
                        </a:p>
                      </a:txBody>
                      <a:tcPr marL="91439" marR="91439" marT="45727" marB="45727"/>
                    </a:tc>
                    <a:tc>
                      <a:txBody>
                        <a:bodyPr/>
                        <a:lstStyle/>
                        <a:p>
                          <a:endParaRPr lang="ru-RU" sz="1800" i="1" dirty="0" smtClean="0"/>
                        </a:p>
                      </a:txBody>
                      <a:tcPr marL="91439" marR="91439" marT="45727" marB="45727"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</a:tr>
                  <a:tr h="432045">
                    <a:tc>
                      <a:txBody>
                        <a:bodyPr/>
                        <a:lstStyle/>
                        <a:p>
                          <a:r>
                            <a:rPr lang="ru-RU" sz="1800" dirty="0" smtClean="0"/>
                            <a:t>3.</a:t>
                          </a:r>
                          <a:endParaRPr lang="ru-RU" sz="1800" dirty="0"/>
                        </a:p>
                      </a:txBody>
                      <a:tcPr marL="91439" marR="91439" marT="45727" marB="45727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800" i="0" dirty="0" smtClean="0"/>
                            <a:t>с.</a:t>
                          </a:r>
                          <a:r>
                            <a:rPr lang="ru-RU" sz="1800" i="0" baseline="0" dirty="0" smtClean="0"/>
                            <a:t> Алексеевка</a:t>
                          </a:r>
                        </a:p>
                      </a:txBody>
                      <a:tcPr marL="91439" marR="91439" marT="45727" marB="45727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800" i="0" dirty="0" smtClean="0"/>
                            <a:t>32</a:t>
                          </a:r>
                        </a:p>
                      </a:txBody>
                      <a:tcPr marL="91439" marR="91439" marT="45727" marB="45727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800" i="1" dirty="0" smtClean="0">
                              <a:solidFill>
                                <a:srgbClr val="FF0000"/>
                              </a:solidFill>
                            </a:rPr>
                            <a:t>1*</a:t>
                          </a:r>
                          <a:endParaRPr lang="ru-RU" sz="1800" i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L="91439" marR="91439" marT="45727" marB="45727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800" i="0" dirty="0" smtClean="0">
                              <a:solidFill>
                                <a:srgbClr val="FF0000"/>
                              </a:solidFill>
                            </a:rPr>
                            <a:t>12</a:t>
                          </a:r>
                          <a14:m>
                            <m:oMath xmlns:m="http://schemas.openxmlformats.org/officeDocument/2006/math">
                              <m:r>
                                <a:rPr lang="ru-RU" sz="1800" b="0" i="0" dirty="0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∗</m:t>
                              </m:r>
                              <m:r>
                                <a:rPr lang="ru-RU" sz="1800" i="1" dirty="0" smtClean="0">
                                  <a:latin typeface="Cambria Math"/>
                                </a:rPr>
                                <m:t>→</m:t>
                              </m:r>
                            </m:oMath>
                          </a14:m>
                          <a:r>
                            <a:rPr lang="ru-RU" sz="1800" i="0" dirty="0" smtClean="0"/>
                            <a:t>7</a:t>
                          </a:r>
                          <a:endParaRPr lang="ru-RU" sz="1800" i="0" dirty="0" smtClean="0"/>
                        </a:p>
                      </a:txBody>
                      <a:tcPr marL="91439" marR="91439" marT="45727" marB="45727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800" i="0" dirty="0" smtClean="0">
                              <a:solidFill>
                                <a:srgbClr val="FF0000"/>
                              </a:solidFill>
                            </a:rPr>
                            <a:t>14</a:t>
                          </a:r>
                          <a14:m>
                            <m:oMath xmlns:m="http://schemas.openxmlformats.org/officeDocument/2006/math">
                              <m:r>
                                <a:rPr lang="ru-RU" sz="1800" b="0" i="0" dirty="0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∗</m:t>
                              </m:r>
                              <m:r>
                                <a:rPr lang="ru-RU" sz="1800" i="1" dirty="0" smtClean="0">
                                  <a:latin typeface="Cambria Math"/>
                                </a:rPr>
                                <m:t>→</m:t>
                              </m:r>
                            </m:oMath>
                          </a14:m>
                          <a:r>
                            <a:rPr lang="ru-RU" sz="1800" i="0" dirty="0" smtClean="0"/>
                            <a:t>18</a:t>
                          </a:r>
                          <a:endParaRPr lang="ru-RU" sz="1800" i="0" dirty="0" smtClean="0"/>
                        </a:p>
                      </a:txBody>
                      <a:tcPr marL="91439" marR="91439" marT="45727" marB="45727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800" i="0" dirty="0" smtClean="0">
                              <a:solidFill>
                                <a:srgbClr val="FF0000"/>
                              </a:solidFill>
                            </a:rPr>
                            <a:t>5*</a:t>
                          </a:r>
                          <a14:m>
                            <m:oMath xmlns:m="http://schemas.openxmlformats.org/officeDocument/2006/math">
                              <m:r>
                                <a:rPr lang="ru-RU" sz="1800" i="1" dirty="0" smtClean="0">
                                  <a:latin typeface="Cambria Math"/>
                                </a:rPr>
                                <m:t>→</m:t>
                              </m:r>
                            </m:oMath>
                          </a14:m>
                          <a:r>
                            <a:rPr lang="ru-RU" sz="1800" i="0" dirty="0" smtClean="0"/>
                            <a:t>7</a:t>
                          </a:r>
                          <a:endParaRPr lang="ru-RU" sz="1800" i="0" dirty="0" smtClean="0"/>
                        </a:p>
                      </a:txBody>
                      <a:tcPr marL="91439" marR="91439" marT="45727" marB="45727"/>
                    </a:tc>
                    <a:tc vMerge="1">
                      <a:txBody>
                        <a:bodyPr/>
                        <a:lstStyle/>
                        <a:p>
                          <a:endParaRPr lang="ru-RU" sz="3600" dirty="0"/>
                        </a:p>
                      </a:txBody>
                      <a:tcPr marL="91439" marR="91439" marT="45722" marB="45722"/>
                    </a:tc>
                  </a:tr>
                  <a:tr h="432000">
                    <a:tc>
                      <a:txBody>
                        <a:bodyPr/>
                        <a:lstStyle/>
                        <a:p>
                          <a:r>
                            <a:rPr lang="ru-RU" sz="1800" dirty="0" smtClean="0">
                              <a:solidFill>
                                <a:srgbClr val="FF0000"/>
                              </a:solidFill>
                            </a:rPr>
                            <a:t>4.</a:t>
                          </a:r>
                          <a:endParaRPr lang="ru-RU" sz="18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L="91439" marR="91439" marT="45727" marB="45727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600" baseline="0" dirty="0" smtClean="0">
                              <a:solidFill>
                                <a:srgbClr val="FF0000"/>
                              </a:solidFill>
                            </a:rPr>
                            <a:t>пос. </a:t>
                          </a:r>
                          <a:r>
                            <a:rPr lang="ru-RU" sz="1600" baseline="0" dirty="0" err="1" smtClean="0">
                              <a:solidFill>
                                <a:srgbClr val="FF0000"/>
                              </a:solidFill>
                            </a:rPr>
                            <a:t>Ильичёвский</a:t>
                          </a:r>
                          <a:r>
                            <a:rPr lang="ru-RU" sz="1600" baseline="0" dirty="0" smtClean="0">
                              <a:solidFill>
                                <a:srgbClr val="FF0000"/>
                              </a:solidFill>
                            </a:rPr>
                            <a:t>*</a:t>
                          </a:r>
                          <a:endParaRPr lang="ru-RU" sz="16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L="91439" marR="91439" marT="45727" marB="45727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800" i="0" dirty="0" smtClean="0">
                              <a:solidFill>
                                <a:srgbClr val="FF0000"/>
                              </a:solidFill>
                            </a:rPr>
                            <a:t>6*</a:t>
                          </a:r>
                          <a:endParaRPr lang="ru-RU" sz="1800" i="0" dirty="0" smtClean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L="91439" marR="91439" marT="45727" marB="45727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sz="1800" i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L="91439" marR="91439" marT="45727" marB="45727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800" i="0" dirty="0" smtClean="0">
                              <a:solidFill>
                                <a:srgbClr val="FF0000"/>
                              </a:solidFill>
                            </a:rPr>
                            <a:t>4*</a:t>
                          </a:r>
                          <a:endParaRPr lang="ru-RU" sz="1800" i="0" dirty="0" smtClean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L="91439" marR="91439" marT="45727" marB="45727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800" i="0" dirty="0" smtClean="0">
                              <a:solidFill>
                                <a:srgbClr val="FF0000"/>
                              </a:solidFill>
                            </a:rPr>
                            <a:t>2*</a:t>
                          </a:r>
                          <a:endParaRPr lang="ru-RU" sz="1800" i="0" dirty="0" smtClean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L="91439" marR="91439" marT="45727" marB="45727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ru-RU" sz="1800" i="0" dirty="0" smtClean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L="91439" marR="91439" marT="45727" marB="45727"/>
                    </a:tc>
                    <a:tc vMerge="1">
                      <a:txBody>
                        <a:bodyPr/>
                        <a:lstStyle/>
                        <a:p>
                          <a:endParaRPr lang="ru-RU" sz="4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91439" marR="91439" marT="45727" marB="45727" anchor="ctr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5" name="Содержимое 4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850064345"/>
                  </p:ext>
                </p:extLst>
              </p:nvPr>
            </p:nvGraphicFramePr>
            <p:xfrm>
              <a:off x="142875" y="1714500"/>
              <a:ext cx="8786815" cy="366204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96677"/>
                    <a:gridCol w="2016224"/>
                    <a:gridCol w="720080"/>
                    <a:gridCol w="1006178"/>
                    <a:gridCol w="1217399"/>
                    <a:gridCol w="1460877"/>
                    <a:gridCol w="756044"/>
                    <a:gridCol w="1213336"/>
                  </a:tblGrid>
                  <a:tr h="1314506">
                    <a:tc rowSpan="2">
                      <a:txBody>
                        <a:bodyPr/>
                        <a:lstStyle/>
                        <a:p>
                          <a:r>
                            <a:rPr lang="ru-RU" sz="1800" dirty="0"/>
                            <a:t>№</a:t>
                          </a:r>
                        </a:p>
                      </a:txBody>
                      <a:tcPr marL="91439" marR="91439" marT="45727" marB="45727"/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ru-RU" sz="1800" dirty="0"/>
                            <a:t>ГБОУ</a:t>
                          </a:r>
                        </a:p>
                      </a:txBody>
                      <a:tcPr marL="91439" marR="91439" marT="45727" marB="45727"/>
                    </a:tc>
                    <a:tc rowSpan="2">
                      <a:txBody>
                        <a:bodyPr/>
                        <a:lstStyle/>
                        <a:p>
                          <a:r>
                            <a:rPr lang="ru-RU" sz="1200" dirty="0"/>
                            <a:t>Кол-во</a:t>
                          </a:r>
                        </a:p>
                        <a:p>
                          <a:r>
                            <a:rPr lang="ru-RU" sz="1200" dirty="0"/>
                            <a:t>обучающихся</a:t>
                          </a:r>
                        </a:p>
                      </a:txBody>
                      <a:tcPr marL="91439" marR="91439" marT="45727" marB="45727"/>
                    </a:tc>
                    <a:tc gridSpan="4">
                      <a:txBody>
                        <a:bodyPr/>
                        <a:lstStyle/>
                        <a:p>
                          <a:r>
                            <a:rPr lang="ru-RU" sz="1800" dirty="0"/>
                            <a:t>                                   Оценки</a:t>
                          </a:r>
                        </a:p>
                      </a:txBody>
                      <a:tcPr marL="91439" marR="91439" marT="45727" marB="45727"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800" dirty="0" smtClean="0"/>
                            <a:t>Средний</a:t>
                          </a:r>
                          <a:r>
                            <a:rPr lang="ru-RU" sz="1800" baseline="0" dirty="0" smtClean="0"/>
                            <a:t> </a:t>
                          </a:r>
                          <a:r>
                            <a:rPr lang="ru-RU" sz="1800" dirty="0" smtClean="0"/>
                            <a:t>балл    2026</a:t>
                          </a:r>
                          <a:r>
                            <a:rPr lang="ru-RU" sz="1800" baseline="0" dirty="0" smtClean="0"/>
                            <a:t> </a:t>
                          </a:r>
                          <a:endParaRPr lang="ru-RU" sz="1800" dirty="0"/>
                        </a:p>
                      </a:txBody>
                      <a:tcPr marL="91439" marR="91439" marT="45727" marB="45727"/>
                    </a:tc>
                  </a:tr>
                  <a:tr h="472249"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800" dirty="0"/>
                            <a:t>       «2»</a:t>
                          </a:r>
                        </a:p>
                      </a:txBody>
                      <a:tcPr marL="91439" marR="91439" marT="45727" marB="45727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800" dirty="0"/>
                            <a:t>      «3»</a:t>
                          </a:r>
                        </a:p>
                      </a:txBody>
                      <a:tcPr marL="91439" marR="91439" marT="45727" marB="45727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800" dirty="0"/>
                            <a:t>        «4»</a:t>
                          </a:r>
                        </a:p>
                      </a:txBody>
                      <a:tcPr marL="91439" marR="91439" marT="45727" marB="45727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800" dirty="0"/>
                            <a:t>  «5»</a:t>
                          </a:r>
                        </a:p>
                      </a:txBody>
                      <a:tcPr marL="91439" marR="91439" marT="45727" marB="45727"/>
                    </a:tc>
                    <a:tc rowSpan="5">
                      <a:txBody>
                        <a:bodyPr/>
                        <a:lstStyle/>
                        <a:p>
                          <a:r>
                            <a:rPr lang="ru-RU" sz="3200" dirty="0" smtClean="0">
                              <a:solidFill>
                                <a:srgbClr val="FF0000"/>
                              </a:solidFill>
                            </a:rPr>
                            <a:t>23,4*</a:t>
                          </a:r>
                        </a:p>
                        <a:p>
                          <a:r>
                            <a:rPr lang="ru-RU" sz="4400" dirty="0" smtClean="0">
                              <a:solidFill>
                                <a:schemeClr val="tx1"/>
                              </a:solidFill>
                            </a:rPr>
                            <a:t>26,8</a:t>
                          </a:r>
                          <a:endParaRPr lang="ru-RU" sz="4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91439" marR="91439" marT="45727" marB="45727" anchor="ctr"/>
                    </a:tc>
                  </a:tr>
                  <a:tr h="432108">
                    <a:tc>
                      <a:txBody>
                        <a:bodyPr/>
                        <a:lstStyle/>
                        <a:p>
                          <a:r>
                            <a:rPr lang="ru-RU" sz="1800" dirty="0"/>
                            <a:t>1.</a:t>
                          </a:r>
                        </a:p>
                      </a:txBody>
                      <a:tcPr marL="91439" marR="91439" marT="45727" marB="45727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800" i="0" dirty="0"/>
                            <a:t>с.</a:t>
                          </a:r>
                          <a:r>
                            <a:rPr lang="ru-RU" sz="1800" i="0" baseline="0" dirty="0"/>
                            <a:t> </a:t>
                          </a:r>
                          <a:r>
                            <a:rPr lang="ru-RU" sz="1800" i="0" baseline="0" dirty="0" err="1"/>
                            <a:t>Летниково</a:t>
                          </a:r>
                          <a:endParaRPr lang="ru-RU" sz="1800" i="0" dirty="0"/>
                        </a:p>
                      </a:txBody>
                      <a:tcPr marL="91439" marR="91439" marT="45727" marB="45727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91439" marR="91439" marT="45727" marB="45727">
                        <a:blipFill rotWithShape="1">
                          <a:blip r:embed="rId2"/>
                          <a:stretch>
                            <a:fillRect l="-335593" t="-419718" r="-786441" b="-3408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ru-RU" sz="1800" i="0" dirty="0"/>
                            <a:t>        </a:t>
                          </a:r>
                        </a:p>
                      </a:txBody>
                      <a:tcPr marL="91439" marR="91439" marT="45727" marB="45727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i="0" dirty="0" smtClean="0">
                              <a:solidFill>
                                <a:srgbClr val="FF0000"/>
                              </a:solidFill>
                            </a:rPr>
                            <a:t>1</a:t>
                          </a:r>
                          <a:r>
                            <a:rPr lang="ru-RU" sz="1800" i="0" dirty="0" smtClean="0">
                              <a:solidFill>
                                <a:srgbClr val="FF0000"/>
                              </a:solidFill>
                            </a:rPr>
                            <a:t>*</a:t>
                          </a:r>
                          <a:endParaRPr lang="ru-RU" sz="1800" i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L="91439" marR="91439" marT="45727" marB="45727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91439" marR="91439" marT="45727" marB="45727">
                        <a:blipFill rotWithShape="1">
                          <a:blip r:embed="rId2"/>
                          <a:stretch>
                            <a:fillRect l="-366250" t="-419718" r="-134583" b="-3408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800" i="0" dirty="0" smtClean="0">
                              <a:solidFill>
                                <a:srgbClr val="00B050"/>
                              </a:solidFill>
                            </a:rPr>
                            <a:t>1</a:t>
                          </a:r>
                          <a:endParaRPr lang="ru-RU" sz="1800" i="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marL="91439" marR="91439" marT="45727" marB="45727"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</a:tr>
                  <a:tr h="579134">
                    <a:tc>
                      <a:txBody>
                        <a:bodyPr/>
                        <a:lstStyle/>
                        <a:p>
                          <a:r>
                            <a:rPr lang="ru-RU" sz="1800" dirty="0"/>
                            <a:t>2</a:t>
                          </a:r>
                          <a:r>
                            <a:rPr lang="ru-RU" sz="1800" dirty="0" smtClean="0"/>
                            <a:t>.</a:t>
                          </a:r>
                        </a:p>
                      </a:txBody>
                      <a:tcPr marL="91439" marR="91439" marT="45727" marB="45727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800" i="1" dirty="0"/>
                            <a:t>с</a:t>
                          </a:r>
                          <a:r>
                            <a:rPr lang="ru-RU" sz="1800" i="0" dirty="0"/>
                            <a:t>. </a:t>
                          </a:r>
                          <a:r>
                            <a:rPr lang="ru-RU" sz="1800" i="0" dirty="0" err="1" smtClean="0"/>
                            <a:t>Патровка</a:t>
                          </a:r>
                          <a:endParaRPr lang="ru-RU" sz="1800" i="0" dirty="0" smtClean="0"/>
                        </a:p>
                      </a:txBody>
                      <a:tcPr marL="91439" marR="91439" marT="45727" marB="45727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91439" marR="91439" marT="45727" marB="45727">
                        <a:blipFill rotWithShape="1">
                          <a:blip r:embed="rId2"/>
                          <a:stretch>
                            <a:fillRect l="-335593" t="-388421" r="-786441" b="-15473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800" i="1" dirty="0" smtClean="0">
                              <a:solidFill>
                                <a:srgbClr val="FF0000"/>
                              </a:solidFill>
                            </a:rPr>
                            <a:t>1*</a:t>
                          </a:r>
                          <a:endParaRPr lang="ru-RU" sz="1800" i="1" dirty="0" smtClean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L="91439" marR="91439" marT="45727" marB="45727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91439" marR="91439" marT="45727" marB="45727">
                        <a:blipFill rotWithShape="1">
                          <a:blip r:embed="rId2"/>
                          <a:stretch>
                            <a:fillRect l="-339500" t="-388421" r="-281500" b="-15473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800" i="1" dirty="0" smtClean="0"/>
                            <a:t>2</a:t>
                          </a:r>
                        </a:p>
                      </a:txBody>
                      <a:tcPr marL="91439" marR="91439" marT="45727" marB="45727"/>
                    </a:tc>
                    <a:tc>
                      <a:txBody>
                        <a:bodyPr/>
                        <a:lstStyle/>
                        <a:p>
                          <a:endParaRPr lang="ru-RU" sz="1800" i="1" dirty="0" smtClean="0"/>
                        </a:p>
                      </a:txBody>
                      <a:tcPr marL="91439" marR="91439" marT="45727" marB="45727"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</a:tr>
                  <a:tr h="432045">
                    <a:tc>
                      <a:txBody>
                        <a:bodyPr/>
                        <a:lstStyle/>
                        <a:p>
                          <a:r>
                            <a:rPr lang="ru-RU" sz="1800" dirty="0" smtClean="0"/>
                            <a:t>3.</a:t>
                          </a:r>
                          <a:endParaRPr lang="ru-RU" sz="1800" dirty="0"/>
                        </a:p>
                      </a:txBody>
                      <a:tcPr marL="91439" marR="91439" marT="45727" marB="45727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800" i="0" dirty="0" smtClean="0"/>
                            <a:t>с.</a:t>
                          </a:r>
                          <a:r>
                            <a:rPr lang="ru-RU" sz="1800" i="0" baseline="0" dirty="0" smtClean="0"/>
                            <a:t> Алексеевка</a:t>
                          </a:r>
                        </a:p>
                      </a:txBody>
                      <a:tcPr marL="91439" marR="91439" marT="45727" marB="45727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800" i="0" dirty="0" smtClean="0"/>
                            <a:t>32</a:t>
                          </a:r>
                        </a:p>
                      </a:txBody>
                      <a:tcPr marL="91439" marR="91439" marT="45727" marB="45727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800" i="1" dirty="0" smtClean="0">
                              <a:solidFill>
                                <a:srgbClr val="FF0000"/>
                              </a:solidFill>
                            </a:rPr>
                            <a:t>1*</a:t>
                          </a:r>
                          <a:endParaRPr lang="ru-RU" sz="1800" i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L="91439" marR="91439" marT="45727" marB="45727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91439" marR="91439" marT="45727" marB="45727">
                        <a:blipFill rotWithShape="1">
                          <a:blip r:embed="rId2"/>
                          <a:stretch>
                            <a:fillRect l="-339500" t="-653521" r="-281500" b="-1070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91439" marR="91439" marT="45727" marB="45727">
                        <a:blipFill rotWithShape="1">
                          <a:blip r:embed="rId2"/>
                          <a:stretch>
                            <a:fillRect l="-366250" t="-653521" r="-134583" b="-1070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91439" marR="91439" marT="45727" marB="45727">
                        <a:blipFill rotWithShape="1">
                          <a:blip r:embed="rId2"/>
                          <a:stretch>
                            <a:fillRect l="-902419" t="-653521" r="-160484" b="-107042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ru-RU" sz="3600" dirty="0"/>
                        </a:p>
                      </a:txBody>
                      <a:tcPr marL="91439" marR="91439" marT="45722" marB="45722"/>
                    </a:tc>
                  </a:tr>
                  <a:tr h="432000">
                    <a:tc>
                      <a:txBody>
                        <a:bodyPr/>
                        <a:lstStyle/>
                        <a:p>
                          <a:r>
                            <a:rPr lang="ru-RU" sz="1800" dirty="0" smtClean="0">
                              <a:solidFill>
                                <a:srgbClr val="FF0000"/>
                              </a:solidFill>
                            </a:rPr>
                            <a:t>4.</a:t>
                          </a:r>
                          <a:endParaRPr lang="ru-RU" sz="18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L="91439" marR="91439" marT="45727" marB="45727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600" baseline="0" dirty="0" smtClean="0">
                              <a:solidFill>
                                <a:srgbClr val="FF0000"/>
                              </a:solidFill>
                            </a:rPr>
                            <a:t>пос. </a:t>
                          </a:r>
                          <a:r>
                            <a:rPr lang="ru-RU" sz="1600" baseline="0" dirty="0" err="1" smtClean="0">
                              <a:solidFill>
                                <a:srgbClr val="FF0000"/>
                              </a:solidFill>
                            </a:rPr>
                            <a:t>Ильичёвский</a:t>
                          </a:r>
                          <a:r>
                            <a:rPr lang="ru-RU" sz="1600" baseline="0" dirty="0" smtClean="0">
                              <a:solidFill>
                                <a:srgbClr val="FF0000"/>
                              </a:solidFill>
                            </a:rPr>
                            <a:t>*</a:t>
                          </a:r>
                          <a:endParaRPr lang="ru-RU" sz="16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L="91439" marR="91439" marT="45727" marB="45727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800" i="0" dirty="0" smtClean="0">
                              <a:solidFill>
                                <a:srgbClr val="FF0000"/>
                              </a:solidFill>
                            </a:rPr>
                            <a:t>6*</a:t>
                          </a:r>
                          <a:endParaRPr lang="ru-RU" sz="1800" i="0" dirty="0" smtClean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L="91439" marR="91439" marT="45727" marB="45727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sz="1800" i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L="91439" marR="91439" marT="45727" marB="45727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800" i="0" dirty="0" smtClean="0">
                              <a:solidFill>
                                <a:srgbClr val="FF0000"/>
                              </a:solidFill>
                            </a:rPr>
                            <a:t>4*</a:t>
                          </a:r>
                          <a:endParaRPr lang="ru-RU" sz="1800" i="0" dirty="0" smtClean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L="91439" marR="91439" marT="45727" marB="45727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800" i="0" dirty="0" smtClean="0">
                              <a:solidFill>
                                <a:srgbClr val="FF0000"/>
                              </a:solidFill>
                            </a:rPr>
                            <a:t>2*</a:t>
                          </a:r>
                          <a:endParaRPr lang="ru-RU" sz="1800" i="0" dirty="0" smtClean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L="91439" marR="91439" marT="45727" marB="45727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ru-RU" sz="1800" i="0" dirty="0" smtClean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L="91439" marR="91439" marT="45727" marB="45727"/>
                    </a:tc>
                    <a:tc vMerge="1">
                      <a:txBody>
                        <a:bodyPr/>
                        <a:lstStyle/>
                        <a:p>
                          <a:endParaRPr lang="ru-RU" sz="4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91439" marR="91439" marT="45727" marB="45727" anchor="ctr"/>
                    </a:tc>
                  </a:tr>
                </a:tbl>
              </a:graphicData>
            </a:graphic>
          </p:graphicFrame>
        </mc:Fallback>
      </mc:AlternateContent>
      <p:sp>
        <p:nvSpPr>
          <p:cNvPr id="2" name="Прямоугольник 1"/>
          <p:cNvSpPr/>
          <p:nvPr/>
        </p:nvSpPr>
        <p:spPr>
          <a:xfrm>
            <a:off x="467543" y="6021288"/>
            <a:ext cx="26821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i="0" dirty="0" smtClean="0"/>
              <a:t>*</a:t>
            </a:r>
            <a:r>
              <a:rPr lang="ru-RU" sz="1800" i="0" dirty="0" smtClean="0"/>
              <a:t>по данным на ОГЭ 2025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ru-RU" altLang="ru-RU" sz="6600" i="1" smtClean="0">
                <a:latin typeface="Times New Roman" pitchFamily="18" charset="0"/>
                <a:cs typeface="Times New Roman" pitchFamily="18" charset="0"/>
              </a:rPr>
              <a:t>Борский район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Содержимое 4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961690770"/>
                  </p:ext>
                </p:extLst>
              </p:nvPr>
            </p:nvGraphicFramePr>
            <p:xfrm>
              <a:off x="142875" y="1714500"/>
              <a:ext cx="8786815" cy="460702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86964"/>
                    <a:gridCol w="1704357"/>
                    <a:gridCol w="730439"/>
                    <a:gridCol w="1217399"/>
                    <a:gridCol w="1217399"/>
                    <a:gridCol w="1460877"/>
                    <a:gridCol w="756044"/>
                    <a:gridCol w="1213336"/>
                  </a:tblGrid>
                  <a:tr h="1285944">
                    <a:tc rowSpan="2">
                      <a:txBody>
                        <a:bodyPr/>
                        <a:lstStyle/>
                        <a:p>
                          <a:r>
                            <a:rPr lang="ru-RU" sz="1800" dirty="0"/>
                            <a:t>№</a:t>
                          </a:r>
                        </a:p>
                      </a:txBody>
                      <a:tcPr marL="91439" marR="91439" marT="45722" marB="45722"/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ru-RU" sz="1800" dirty="0"/>
                            <a:t>ГБОУ</a:t>
                          </a:r>
                        </a:p>
                      </a:txBody>
                      <a:tcPr marL="91439" marR="91439" marT="45722" marB="45722"/>
                    </a:tc>
                    <a:tc rowSpan="2">
                      <a:txBody>
                        <a:bodyPr/>
                        <a:lstStyle/>
                        <a:p>
                          <a:r>
                            <a:rPr lang="ru-RU" sz="1200" dirty="0"/>
                            <a:t>Кол-во</a:t>
                          </a:r>
                        </a:p>
                        <a:p>
                          <a:r>
                            <a:rPr lang="ru-RU" sz="1200" dirty="0"/>
                            <a:t>обучающихся</a:t>
                          </a:r>
                        </a:p>
                      </a:txBody>
                      <a:tcPr marL="91439" marR="91439" marT="45722" marB="45722"/>
                    </a:tc>
                    <a:tc gridSpan="4">
                      <a:txBody>
                        <a:bodyPr/>
                        <a:lstStyle/>
                        <a:p>
                          <a:r>
                            <a:rPr lang="ru-RU" sz="1800" dirty="0"/>
                            <a:t>                                   Оценки</a:t>
                          </a:r>
                        </a:p>
                      </a:txBody>
                      <a:tcPr marL="91439" marR="91439" marT="45722" marB="45722"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800" dirty="0"/>
                            <a:t>Средний</a:t>
                          </a:r>
                        </a:p>
                        <a:p>
                          <a:r>
                            <a:rPr lang="ru-RU" sz="1800" dirty="0"/>
                            <a:t>   </a:t>
                          </a:r>
                          <a:r>
                            <a:rPr lang="ru-RU" sz="1800" dirty="0" smtClean="0"/>
                            <a:t>балл</a:t>
                          </a:r>
                          <a:r>
                            <a:rPr lang="ru-RU" sz="1800" baseline="0" dirty="0" smtClean="0"/>
                            <a:t> </a:t>
                          </a:r>
                          <a:endParaRPr lang="ru-RU" sz="1800" dirty="0"/>
                        </a:p>
                      </a:txBody>
                      <a:tcPr marL="91439" marR="91439" marT="45722" marB="45722"/>
                    </a:tc>
                  </a:tr>
                  <a:tr h="745031"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800" dirty="0"/>
                            <a:t>       «2»</a:t>
                          </a:r>
                        </a:p>
                      </a:txBody>
                      <a:tcPr marL="91439" marR="91439" marT="45722" marB="45722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800" dirty="0"/>
                            <a:t>      «3»</a:t>
                          </a:r>
                        </a:p>
                      </a:txBody>
                      <a:tcPr marL="91439" marR="91439" marT="45722" marB="45722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800" dirty="0"/>
                            <a:t>        «4»</a:t>
                          </a:r>
                        </a:p>
                      </a:txBody>
                      <a:tcPr marL="91439" marR="91439" marT="45722" marB="45722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800" dirty="0"/>
                            <a:t>  «5»</a:t>
                          </a:r>
                        </a:p>
                      </a:txBody>
                      <a:tcPr marL="91439" marR="91439" marT="45722" marB="45722"/>
                    </a:tc>
                    <a:tc rowSpan="6">
                      <a:txBody>
                        <a:bodyPr/>
                        <a:lstStyle/>
                        <a:p>
                          <a:endParaRPr lang="ru-RU" sz="180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endParaRPr lang="ru-RU" sz="180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r>
                            <a:rPr lang="ru-RU" sz="1800" dirty="0">
                              <a:solidFill>
                                <a:schemeClr val="tx1"/>
                              </a:solidFill>
                            </a:rPr>
                            <a:t> 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3200" dirty="0" smtClean="0">
                              <a:solidFill>
                                <a:srgbClr val="FF0000"/>
                              </a:solidFill>
                            </a:rPr>
                            <a:t>24,3*</a:t>
                          </a:r>
                        </a:p>
                        <a:p>
                          <a:r>
                            <a:rPr lang="ru-RU" sz="4400" dirty="0" smtClean="0">
                              <a:solidFill>
                                <a:schemeClr val="tx1"/>
                              </a:solidFill>
                            </a:rPr>
                            <a:t>25,2</a:t>
                          </a:r>
                          <a:endParaRPr lang="ru-RU" sz="4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91439" marR="91439" marT="45722" marB="45722"/>
                    </a:tc>
                  </a:tr>
                  <a:tr h="640034">
                    <a:tc>
                      <a:txBody>
                        <a:bodyPr/>
                        <a:lstStyle/>
                        <a:p>
                          <a:r>
                            <a:rPr lang="ru-RU" sz="1800" dirty="0"/>
                            <a:t>1.</a:t>
                          </a:r>
                        </a:p>
                      </a:txBody>
                      <a:tcPr marL="91439" marR="91439" marT="45722" marB="45722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800" dirty="0"/>
                            <a:t>1</a:t>
                          </a:r>
                          <a:r>
                            <a:rPr lang="ru-RU" sz="1800" baseline="0" dirty="0"/>
                            <a:t> «ОЦ» с. Борское</a:t>
                          </a:r>
                          <a:endParaRPr lang="ru-RU" sz="1800" dirty="0"/>
                        </a:p>
                      </a:txBody>
                      <a:tcPr marL="91439" marR="91439" marT="45722" marB="4572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200" dirty="0" smtClean="0">
                              <a:solidFill>
                                <a:srgbClr val="FF0000"/>
                              </a:solidFill>
                            </a:rPr>
                            <a:t>38*</a:t>
                          </a:r>
                          <a14:m>
                            <m:oMath xmlns:m="http://schemas.openxmlformats.org/officeDocument/2006/math">
                              <m:r>
                                <a:rPr lang="ru-RU" sz="1200" i="1" dirty="0" smtClean="0">
                                  <a:latin typeface="Cambria Math"/>
                                </a:rPr>
                                <m:t>→</m:t>
                              </m:r>
                            </m:oMath>
                          </a14:m>
                          <a:r>
                            <a:rPr lang="ru-RU" sz="1200" dirty="0" smtClean="0"/>
                            <a:t>28</a:t>
                          </a:r>
                          <a:endParaRPr lang="ru-RU" sz="1200" dirty="0"/>
                        </a:p>
                      </a:txBody>
                      <a:tcPr marL="91439" marR="91439" marT="45722" marB="4572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solidFill>
                                <a:srgbClr val="FF0000"/>
                              </a:solidFill>
                            </a:rPr>
                            <a:t>1*</a:t>
                          </a:r>
                          <a:endParaRPr lang="ru-RU" sz="16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L="91439" marR="91439" marT="45722" marB="4572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solidFill>
                                <a:srgbClr val="FF0000"/>
                              </a:solidFill>
                            </a:rPr>
                            <a:t>7*</a:t>
                          </a:r>
                          <a14:m>
                            <m:oMath xmlns:m="http://schemas.openxmlformats.org/officeDocument/2006/math">
                              <m:r>
                                <a:rPr lang="ru-RU" sz="1600" i="1" dirty="0" smtClean="0">
                                  <a:latin typeface="Cambria Math"/>
                                </a:rPr>
                                <m:t>→</m:t>
                              </m:r>
                            </m:oMath>
                          </a14:m>
                          <a:r>
                            <a:rPr lang="ru-RU" sz="1600" dirty="0" smtClean="0"/>
                            <a:t>6</a:t>
                          </a:r>
                          <a:endParaRPr lang="ru-RU" sz="1600" dirty="0"/>
                        </a:p>
                      </a:txBody>
                      <a:tcPr marL="91439" marR="91439" marT="45722" marB="4572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solidFill>
                                <a:srgbClr val="FF0000"/>
                              </a:solidFill>
                            </a:rPr>
                            <a:t>18*</a:t>
                          </a:r>
                          <a14:m>
                            <m:oMath xmlns:m="http://schemas.openxmlformats.org/officeDocument/2006/math">
                              <m:r>
                                <a:rPr lang="ru-RU" sz="1600" i="1" dirty="0" smtClean="0">
                                  <a:latin typeface="Cambria Math"/>
                                </a:rPr>
                                <m:t>→</m:t>
                              </m:r>
                            </m:oMath>
                          </a14:m>
                          <a:r>
                            <a:rPr lang="ru-RU" sz="1600" dirty="0" smtClean="0"/>
                            <a:t> </a:t>
                          </a:r>
                          <a:r>
                            <a:rPr lang="ru-RU" sz="1600" dirty="0" smtClean="0"/>
                            <a:t>11</a:t>
                          </a:r>
                          <a:endParaRPr lang="ru-RU" sz="1600" dirty="0"/>
                        </a:p>
                      </a:txBody>
                      <a:tcPr marL="91439" marR="91439" marT="45722" marB="4572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200" dirty="0" smtClean="0">
                              <a:solidFill>
                                <a:srgbClr val="FF0000"/>
                              </a:solidFill>
                            </a:rPr>
                            <a:t>12*</a:t>
                          </a:r>
                          <a14:m>
                            <m:oMath xmlns:m="http://schemas.openxmlformats.org/officeDocument/2006/math">
                              <m:r>
                                <a:rPr lang="ru-RU" sz="1200" i="1" dirty="0" smtClean="0">
                                  <a:latin typeface="Cambria Math"/>
                                </a:rPr>
                                <m:t>→</m:t>
                              </m:r>
                            </m:oMath>
                          </a14:m>
                          <a:r>
                            <a:rPr lang="ru-RU" sz="1200" dirty="0" smtClean="0"/>
                            <a:t>11</a:t>
                          </a:r>
                          <a:endParaRPr lang="ru-RU" sz="1200" dirty="0"/>
                        </a:p>
                      </a:txBody>
                      <a:tcPr marL="91439" marR="91439" marT="45722" marB="45722"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</a:tr>
                  <a:tr h="640034">
                    <a:tc>
                      <a:txBody>
                        <a:bodyPr/>
                        <a:lstStyle/>
                        <a:p>
                          <a:r>
                            <a:rPr lang="ru-RU" sz="1800" dirty="0"/>
                            <a:t>2</a:t>
                          </a:r>
                          <a:r>
                            <a:rPr lang="ru-RU" sz="1800" dirty="0" smtClean="0"/>
                            <a:t>.</a:t>
                          </a:r>
                        </a:p>
                      </a:txBody>
                      <a:tcPr marL="91439" marR="91439" marT="45722" marB="45722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800" dirty="0" smtClean="0"/>
                            <a:t>2</a:t>
                          </a:r>
                          <a:r>
                            <a:rPr lang="ru-RU" sz="1800" baseline="0" dirty="0" smtClean="0"/>
                            <a:t> </a:t>
                          </a:r>
                          <a:r>
                            <a:rPr lang="ru-RU" sz="1800" baseline="0" dirty="0"/>
                            <a:t>«ОЦ» с </a:t>
                          </a:r>
                          <a:r>
                            <a:rPr lang="ru-RU" sz="1800" baseline="0"/>
                            <a:t>Борское </a:t>
                          </a:r>
                          <a:endParaRPr lang="ru-RU" sz="1800" baseline="0" dirty="0" smtClean="0"/>
                        </a:p>
                      </a:txBody>
                      <a:tcPr marL="91439" marR="91439" marT="45722" marB="45722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200" dirty="0" smtClean="0">
                              <a:solidFill>
                                <a:srgbClr val="FF0000"/>
                              </a:solidFill>
                            </a:rPr>
                            <a:t>47*</a:t>
                          </a:r>
                          <a14:m>
                            <m:oMath xmlns:m="http://schemas.openxmlformats.org/officeDocument/2006/math">
                              <m:r>
                                <a:rPr lang="ru-RU" sz="1200" i="1" dirty="0" smtClean="0">
                                  <a:latin typeface="Cambria Math"/>
                                </a:rPr>
                                <m:t>→</m:t>
                              </m:r>
                            </m:oMath>
                          </a14:m>
                          <a:r>
                            <a:rPr lang="ru-RU" sz="1200" dirty="0" smtClean="0"/>
                            <a:t>40</a:t>
                          </a:r>
                          <a:endParaRPr lang="ru-RU" sz="1200" dirty="0"/>
                        </a:p>
                      </a:txBody>
                      <a:tcPr marL="91439" marR="91439" marT="45722" marB="4572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i="0" dirty="0" smtClean="0">
                              <a:solidFill>
                                <a:srgbClr val="FF0000"/>
                              </a:solidFill>
                            </a:rPr>
                            <a:t>6*</a:t>
                          </a:r>
                          <a14:m>
                            <m:oMath xmlns:m="http://schemas.openxmlformats.org/officeDocument/2006/math">
                              <m:r>
                                <a:rPr lang="ru-RU" sz="1600" i="1" dirty="0" smtClean="0">
                                  <a:latin typeface="Cambria Math"/>
                                </a:rPr>
                                <m:t>→</m:t>
                              </m:r>
                            </m:oMath>
                          </a14:m>
                          <a:r>
                            <a:rPr lang="ru-RU" sz="1600" i="0" dirty="0" smtClean="0"/>
                            <a:t>3</a:t>
                          </a:r>
                          <a:endParaRPr lang="ru-RU" sz="1600" i="0" dirty="0"/>
                        </a:p>
                      </a:txBody>
                      <a:tcPr marL="91439" marR="91439" marT="45722" marB="4572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i="0" dirty="0" smtClean="0">
                              <a:solidFill>
                                <a:srgbClr val="FF0000"/>
                              </a:solidFill>
                            </a:rPr>
                            <a:t>16*</a:t>
                          </a:r>
                          <a14:m>
                            <m:oMath xmlns:m="http://schemas.openxmlformats.org/officeDocument/2006/math">
                              <m:r>
                                <a:rPr lang="ru-RU" sz="1600" i="1" dirty="0" smtClean="0">
                                  <a:latin typeface="Cambria Math"/>
                                </a:rPr>
                                <m:t>→</m:t>
                              </m:r>
                            </m:oMath>
                          </a14:m>
                          <a:r>
                            <a:rPr lang="ru-RU" sz="1600" i="0" dirty="0" smtClean="0"/>
                            <a:t> </a:t>
                          </a:r>
                          <a:r>
                            <a:rPr lang="ru-RU" sz="1600" i="0" dirty="0" smtClean="0"/>
                            <a:t>19</a:t>
                          </a:r>
                          <a:endParaRPr lang="ru-RU" sz="1600" i="0" dirty="0"/>
                        </a:p>
                      </a:txBody>
                      <a:tcPr marL="91439" marR="91439" marT="45722" marB="4572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i="0" dirty="0" smtClean="0">
                              <a:solidFill>
                                <a:srgbClr val="FF0000"/>
                              </a:solidFill>
                            </a:rPr>
                            <a:t>22*</a:t>
                          </a:r>
                          <a14:m>
                            <m:oMath xmlns:m="http://schemas.openxmlformats.org/officeDocument/2006/math">
                              <m:r>
                                <a:rPr lang="ru-RU" sz="1600" i="1" dirty="0" smtClean="0">
                                  <a:latin typeface="Cambria Math"/>
                                </a:rPr>
                                <m:t>→</m:t>
                              </m:r>
                            </m:oMath>
                          </a14:m>
                          <a:r>
                            <a:rPr lang="ru-RU" sz="1600" i="0" dirty="0" smtClean="0"/>
                            <a:t>15</a:t>
                          </a:r>
                        </a:p>
                      </a:txBody>
                      <a:tcPr marL="91439" marR="91439" marT="45722" marB="4572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i="0" dirty="0" smtClean="0">
                              <a:solidFill>
                                <a:srgbClr val="FF0000"/>
                              </a:solidFill>
                            </a:rPr>
                            <a:t>3*</a:t>
                          </a:r>
                          <a14:m>
                            <m:oMath xmlns:m="http://schemas.openxmlformats.org/officeDocument/2006/math">
                              <m:r>
                                <a:rPr lang="ru-RU" sz="1600" i="1" dirty="0" smtClean="0">
                                  <a:latin typeface="Cambria Math"/>
                                </a:rPr>
                                <m:t>→</m:t>
                              </m:r>
                            </m:oMath>
                          </a14:m>
                          <a:r>
                            <a:rPr lang="ru-RU" sz="1600" i="0" dirty="0" smtClean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  <a:endParaRPr lang="ru-RU" sz="1600" i="0" dirty="0" smtClean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91439" marR="91439" marT="45722" marB="45722"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</a:tr>
                  <a:tr h="431961">
                    <a:tc>
                      <a:txBody>
                        <a:bodyPr/>
                        <a:lstStyle/>
                        <a:p>
                          <a:r>
                            <a:rPr lang="ru-RU" sz="1800" dirty="0" smtClean="0"/>
                            <a:t>3.</a:t>
                          </a:r>
                          <a:endParaRPr lang="ru-RU" sz="1800" dirty="0"/>
                        </a:p>
                      </a:txBody>
                      <a:tcPr marL="91439" marR="91439" marT="45722" marB="45722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800" baseline="0" dirty="0" smtClean="0"/>
                            <a:t>с. Петровка</a:t>
                          </a:r>
                          <a:endParaRPr lang="ru-RU" sz="1800" dirty="0" smtClean="0"/>
                        </a:p>
                      </a:txBody>
                      <a:tcPr marL="91439" marR="91439" marT="45722" marB="45722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200" dirty="0" smtClean="0">
                              <a:solidFill>
                                <a:srgbClr val="FF0000"/>
                              </a:solidFill>
                            </a:rPr>
                            <a:t>14*</a:t>
                          </a:r>
                          <a14:m>
                            <m:oMath xmlns:m="http://schemas.openxmlformats.org/officeDocument/2006/math">
                              <m:r>
                                <a:rPr lang="ru-RU" sz="1200" i="1" dirty="0" smtClean="0">
                                  <a:latin typeface="Cambria Math"/>
                                </a:rPr>
                                <m:t>→</m:t>
                              </m:r>
                            </m:oMath>
                          </a14:m>
                          <a:r>
                            <a:rPr lang="ru-RU" sz="1200" dirty="0" smtClean="0"/>
                            <a:t>3</a:t>
                          </a:r>
                          <a:endParaRPr lang="ru-RU" sz="1200" dirty="0" smtClean="0"/>
                        </a:p>
                      </a:txBody>
                      <a:tcPr marL="91439" marR="91439" marT="45722" marB="45722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600" dirty="0" smtClean="0">
                              <a:solidFill>
                                <a:srgbClr val="FF0000"/>
                              </a:solidFill>
                            </a:rPr>
                            <a:t>4*</a:t>
                          </a:r>
                          <a:endParaRPr lang="ru-RU" sz="1600" dirty="0" smtClean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L="91439" marR="91439" marT="45722" marB="45722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600" dirty="0" smtClean="0">
                              <a:solidFill>
                                <a:srgbClr val="FF0000"/>
                              </a:solidFill>
                            </a:rPr>
                            <a:t>7*</a:t>
                          </a:r>
                          <a14:m>
                            <m:oMath xmlns:m="http://schemas.openxmlformats.org/officeDocument/2006/math">
                              <m:r>
                                <a:rPr lang="ru-RU" sz="1600" i="1" dirty="0" smtClean="0">
                                  <a:latin typeface="Cambria Math"/>
                                </a:rPr>
                                <m:t>→</m:t>
                              </m:r>
                            </m:oMath>
                          </a14:m>
                          <a:r>
                            <a:rPr lang="ru-RU" sz="1600" dirty="0" smtClean="0"/>
                            <a:t>2</a:t>
                          </a:r>
                          <a:endParaRPr lang="ru-RU" sz="1600" dirty="0" smtClean="0"/>
                        </a:p>
                      </a:txBody>
                      <a:tcPr marL="91439" marR="91439" marT="45722" marB="45722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600" dirty="0" smtClean="0">
                              <a:solidFill>
                                <a:srgbClr val="FF0000"/>
                              </a:solidFill>
                            </a:rPr>
                            <a:t>1*</a:t>
                          </a:r>
                          <a14:m>
                            <m:oMath xmlns:m="http://schemas.openxmlformats.org/officeDocument/2006/math">
                              <m:r>
                                <a:rPr lang="ru-RU" sz="1600" i="1" dirty="0" smtClean="0">
                                  <a:latin typeface="Cambria Math"/>
                                </a:rPr>
                                <m:t>→</m:t>
                              </m:r>
                            </m:oMath>
                          </a14:m>
                          <a:r>
                            <a:rPr lang="ru-RU" sz="1600" dirty="0" smtClean="0"/>
                            <a:t>1</a:t>
                          </a:r>
                          <a:endParaRPr lang="ru-RU" sz="1600" dirty="0" smtClean="0"/>
                        </a:p>
                      </a:txBody>
                      <a:tcPr marL="91439" marR="91439" marT="45722" marB="45722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600" dirty="0" smtClean="0">
                              <a:solidFill>
                                <a:srgbClr val="FF0000"/>
                              </a:solidFill>
                            </a:rPr>
                            <a:t>2*</a:t>
                          </a:r>
                          <a:endParaRPr lang="ru-RU" sz="1600" dirty="0" smtClean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L="91439" marR="91439" marT="45722" marB="45722"/>
                    </a:tc>
                    <a:tc vMerge="1">
                      <a:txBody>
                        <a:bodyPr/>
                        <a:lstStyle/>
                        <a:p>
                          <a:endParaRPr lang="ru-RU" sz="4400" dirty="0"/>
                        </a:p>
                      </a:txBody>
                      <a:tcPr marL="91439" marR="91439" marT="45726" marB="45726"/>
                    </a:tc>
                  </a:tr>
                  <a:tr h="431961">
                    <a:tc>
                      <a:txBody>
                        <a:bodyPr/>
                        <a:lstStyle/>
                        <a:p>
                          <a:r>
                            <a:rPr lang="ru-RU" sz="1800" dirty="0" smtClean="0">
                              <a:solidFill>
                                <a:srgbClr val="00B050"/>
                              </a:solidFill>
                            </a:rPr>
                            <a:t>4.</a:t>
                          </a:r>
                          <a:endParaRPr lang="ru-RU" sz="180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marL="91439" marR="91439" marT="45722" marB="45722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800" dirty="0" smtClean="0">
                              <a:solidFill>
                                <a:srgbClr val="00B050"/>
                              </a:solidFill>
                            </a:rPr>
                            <a:t>с.</a:t>
                          </a:r>
                          <a:r>
                            <a:rPr lang="ru-RU" sz="1800" baseline="0" dirty="0" smtClean="0">
                              <a:solidFill>
                                <a:srgbClr val="00B050"/>
                              </a:solidFill>
                            </a:rPr>
                            <a:t> Гвардейцы</a:t>
                          </a:r>
                          <a:endParaRPr lang="ru-RU" sz="180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marL="91439" marR="91439" marT="45722" marB="4572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solidFill>
                                <a:srgbClr val="00B050"/>
                              </a:solidFill>
                            </a:rPr>
                            <a:t>1</a:t>
                          </a:r>
                          <a:endParaRPr lang="ru-RU" sz="160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marL="91439" marR="91439" marT="45722" marB="45722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sz="160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marL="91439" marR="91439" marT="45722" marB="4572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solidFill>
                                <a:srgbClr val="00B050"/>
                              </a:solidFill>
                            </a:rPr>
                            <a:t>1</a:t>
                          </a:r>
                          <a:endParaRPr lang="ru-RU" sz="160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marL="91439" marR="91439" marT="45722" marB="45722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sz="160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marL="91439" marR="91439" marT="45722" marB="45722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sz="160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marL="91439" marR="91439" marT="45722" marB="45722"/>
                    </a:tc>
                    <a:tc vMerge="1">
                      <a:txBody>
                        <a:bodyPr/>
                        <a:lstStyle/>
                        <a:p>
                          <a:endParaRPr lang="ru-RU" sz="4400" dirty="0"/>
                        </a:p>
                      </a:txBody>
                      <a:tcPr marL="91439" marR="91439" marT="45726" marB="45726"/>
                    </a:tc>
                  </a:tr>
                  <a:tr h="431961">
                    <a:tc>
                      <a:txBody>
                        <a:bodyPr/>
                        <a:lstStyle/>
                        <a:p>
                          <a:r>
                            <a:rPr lang="ru-RU" sz="1800" dirty="0" smtClean="0">
                              <a:solidFill>
                                <a:srgbClr val="00B050"/>
                              </a:solidFill>
                            </a:rPr>
                            <a:t>5. </a:t>
                          </a:r>
                          <a:endParaRPr lang="ru-RU" sz="180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marL="91439" marR="91439" marT="45722" marB="45722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800" dirty="0" smtClean="0">
                              <a:solidFill>
                                <a:srgbClr val="00B050"/>
                              </a:solidFill>
                            </a:rPr>
                            <a:t>с. </a:t>
                          </a:r>
                          <a:r>
                            <a:rPr lang="ru-RU" sz="1800" dirty="0" err="1" smtClean="0">
                              <a:solidFill>
                                <a:srgbClr val="00B050"/>
                              </a:solidFill>
                            </a:rPr>
                            <a:t>Заплавное</a:t>
                          </a:r>
                          <a:endParaRPr lang="ru-RU" sz="180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marL="91439" marR="91439" marT="45722" marB="4572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solidFill>
                                <a:srgbClr val="00B050"/>
                              </a:solidFill>
                            </a:rPr>
                            <a:t>2</a:t>
                          </a:r>
                          <a:endParaRPr lang="ru-RU" sz="160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marL="91439" marR="91439" marT="45722" marB="45722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sz="160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marL="91439" marR="91439" marT="45722" marB="4572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solidFill>
                                <a:srgbClr val="00B050"/>
                              </a:solidFill>
                            </a:rPr>
                            <a:t>1</a:t>
                          </a:r>
                          <a:endParaRPr lang="ru-RU" sz="160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marL="91439" marR="91439" marT="45722" marB="4572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solidFill>
                                <a:srgbClr val="00B050"/>
                              </a:solidFill>
                            </a:rPr>
                            <a:t>1</a:t>
                          </a:r>
                          <a:endParaRPr lang="ru-RU" sz="160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marL="91439" marR="91439" marT="45722" marB="45722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sz="160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marL="91439" marR="91439" marT="45722" marB="45722"/>
                    </a:tc>
                    <a:tc vMerge="1">
                      <a:txBody>
                        <a:bodyPr/>
                        <a:lstStyle/>
                        <a:p>
                          <a:endParaRPr lang="ru-RU" sz="4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L="91439" marR="91439" marT="45726" marB="45726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5" name="Содержимое 4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961690770"/>
                  </p:ext>
                </p:extLst>
              </p:nvPr>
            </p:nvGraphicFramePr>
            <p:xfrm>
              <a:off x="142875" y="1714500"/>
              <a:ext cx="8786815" cy="460702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86964"/>
                    <a:gridCol w="1704357"/>
                    <a:gridCol w="730439"/>
                    <a:gridCol w="1217399"/>
                    <a:gridCol w="1217399"/>
                    <a:gridCol w="1460877"/>
                    <a:gridCol w="756044"/>
                    <a:gridCol w="1213336"/>
                  </a:tblGrid>
                  <a:tr h="1285944">
                    <a:tc rowSpan="2">
                      <a:txBody>
                        <a:bodyPr/>
                        <a:lstStyle/>
                        <a:p>
                          <a:r>
                            <a:rPr lang="ru-RU" sz="1800" dirty="0"/>
                            <a:t>№</a:t>
                          </a:r>
                        </a:p>
                      </a:txBody>
                      <a:tcPr marL="91439" marR="91439" marT="45722" marB="45722"/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ru-RU" sz="1800" dirty="0"/>
                            <a:t>ГБОУ</a:t>
                          </a:r>
                        </a:p>
                      </a:txBody>
                      <a:tcPr marL="91439" marR="91439" marT="45722" marB="45722"/>
                    </a:tc>
                    <a:tc rowSpan="2">
                      <a:txBody>
                        <a:bodyPr/>
                        <a:lstStyle/>
                        <a:p>
                          <a:r>
                            <a:rPr lang="ru-RU" sz="1200" dirty="0"/>
                            <a:t>Кол-во</a:t>
                          </a:r>
                        </a:p>
                        <a:p>
                          <a:r>
                            <a:rPr lang="ru-RU" sz="1200" dirty="0"/>
                            <a:t>обучающихся</a:t>
                          </a:r>
                        </a:p>
                      </a:txBody>
                      <a:tcPr marL="91439" marR="91439" marT="45722" marB="45722"/>
                    </a:tc>
                    <a:tc gridSpan="4">
                      <a:txBody>
                        <a:bodyPr/>
                        <a:lstStyle/>
                        <a:p>
                          <a:r>
                            <a:rPr lang="ru-RU" sz="1800" dirty="0"/>
                            <a:t>                                   Оценки</a:t>
                          </a:r>
                        </a:p>
                      </a:txBody>
                      <a:tcPr marL="91439" marR="91439" marT="45722" marB="45722"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800" dirty="0"/>
                            <a:t>Средний</a:t>
                          </a:r>
                        </a:p>
                        <a:p>
                          <a:r>
                            <a:rPr lang="ru-RU" sz="1800" dirty="0"/>
                            <a:t>   </a:t>
                          </a:r>
                          <a:r>
                            <a:rPr lang="ru-RU" sz="1800" dirty="0" smtClean="0"/>
                            <a:t>балл</a:t>
                          </a:r>
                          <a:r>
                            <a:rPr lang="ru-RU" sz="1800" baseline="0" dirty="0" smtClean="0"/>
                            <a:t> </a:t>
                          </a:r>
                          <a:endParaRPr lang="ru-RU" sz="1800" dirty="0"/>
                        </a:p>
                      </a:txBody>
                      <a:tcPr marL="91439" marR="91439" marT="45722" marB="45722"/>
                    </a:tc>
                  </a:tr>
                  <a:tr h="745031"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800" dirty="0"/>
                            <a:t>       «2»</a:t>
                          </a:r>
                        </a:p>
                      </a:txBody>
                      <a:tcPr marL="91439" marR="91439" marT="45722" marB="45722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800" dirty="0"/>
                            <a:t>      «3»</a:t>
                          </a:r>
                        </a:p>
                      </a:txBody>
                      <a:tcPr marL="91439" marR="91439" marT="45722" marB="45722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800" dirty="0"/>
                            <a:t>        «4»</a:t>
                          </a:r>
                        </a:p>
                      </a:txBody>
                      <a:tcPr marL="91439" marR="91439" marT="45722" marB="45722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800" dirty="0"/>
                            <a:t>  «5»</a:t>
                          </a:r>
                        </a:p>
                      </a:txBody>
                      <a:tcPr marL="91439" marR="91439" marT="45722" marB="45722"/>
                    </a:tc>
                    <a:tc rowSpan="6">
                      <a:txBody>
                        <a:bodyPr/>
                        <a:lstStyle/>
                        <a:p>
                          <a:endParaRPr lang="ru-RU" sz="180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endParaRPr lang="ru-RU" sz="180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r>
                            <a:rPr lang="ru-RU" sz="1800" dirty="0">
                              <a:solidFill>
                                <a:schemeClr val="tx1"/>
                              </a:solidFill>
                            </a:rPr>
                            <a:t> 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3200" dirty="0" smtClean="0">
                              <a:solidFill>
                                <a:srgbClr val="FF0000"/>
                              </a:solidFill>
                            </a:rPr>
                            <a:t>24,3*</a:t>
                          </a:r>
                        </a:p>
                        <a:p>
                          <a:r>
                            <a:rPr lang="ru-RU" sz="4400" dirty="0" smtClean="0">
                              <a:solidFill>
                                <a:schemeClr val="tx1"/>
                              </a:solidFill>
                            </a:rPr>
                            <a:t>25,2</a:t>
                          </a:r>
                          <a:endParaRPr lang="ru-RU" sz="4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91439" marR="91439" marT="45722" marB="45722"/>
                    </a:tc>
                  </a:tr>
                  <a:tr h="640084">
                    <a:tc>
                      <a:txBody>
                        <a:bodyPr/>
                        <a:lstStyle/>
                        <a:p>
                          <a:r>
                            <a:rPr lang="ru-RU" sz="1800" dirty="0"/>
                            <a:t>1.</a:t>
                          </a:r>
                        </a:p>
                      </a:txBody>
                      <a:tcPr marL="91439" marR="91439" marT="45722" marB="45722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800" dirty="0"/>
                            <a:t>1</a:t>
                          </a:r>
                          <a:r>
                            <a:rPr lang="ru-RU" sz="1800" baseline="0" dirty="0"/>
                            <a:t> «ОЦ» с. Борское</a:t>
                          </a:r>
                          <a:endParaRPr lang="ru-RU" sz="1800" dirty="0"/>
                        </a:p>
                      </a:txBody>
                      <a:tcPr marL="91439" marR="91439" marT="45722" marB="45722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91439" marR="91439" marT="45722" marB="45722">
                        <a:blipFill rotWithShape="1">
                          <a:blip r:embed="rId3"/>
                          <a:stretch>
                            <a:fillRect l="-302521" t="-321905" r="-809244" b="-3076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solidFill>
                                <a:srgbClr val="FF0000"/>
                              </a:solidFill>
                            </a:rPr>
                            <a:t>1*</a:t>
                          </a:r>
                          <a:endParaRPr lang="ru-RU" sz="16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L="91439" marR="91439" marT="45722" marB="45722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91439" marR="91439" marT="45722" marB="45722">
                        <a:blipFill rotWithShape="1">
                          <a:blip r:embed="rId3"/>
                          <a:stretch>
                            <a:fillRect l="-339500" t="-321905" r="-281500" b="-3076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91439" marR="91439" marT="45722" marB="45722">
                        <a:blipFill rotWithShape="1">
                          <a:blip r:embed="rId3"/>
                          <a:stretch>
                            <a:fillRect l="-366250" t="-321905" r="-134583" b="-3076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91439" marR="91439" marT="45722" marB="45722">
                        <a:blipFill rotWithShape="1">
                          <a:blip r:embed="rId3"/>
                          <a:stretch>
                            <a:fillRect l="-902419" t="-321905" r="-160484" b="-307619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</a:tr>
                  <a:tr h="640084">
                    <a:tc>
                      <a:txBody>
                        <a:bodyPr/>
                        <a:lstStyle/>
                        <a:p>
                          <a:r>
                            <a:rPr lang="ru-RU" sz="1800" dirty="0"/>
                            <a:t>2</a:t>
                          </a:r>
                          <a:r>
                            <a:rPr lang="ru-RU" sz="1800" dirty="0" smtClean="0"/>
                            <a:t>.</a:t>
                          </a:r>
                        </a:p>
                      </a:txBody>
                      <a:tcPr marL="91439" marR="91439" marT="45722" marB="45722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800" dirty="0" smtClean="0"/>
                            <a:t>2</a:t>
                          </a:r>
                          <a:r>
                            <a:rPr lang="ru-RU" sz="1800" baseline="0" dirty="0" smtClean="0"/>
                            <a:t> </a:t>
                          </a:r>
                          <a:r>
                            <a:rPr lang="ru-RU" sz="1800" baseline="0" dirty="0"/>
                            <a:t>«ОЦ» с </a:t>
                          </a:r>
                          <a:r>
                            <a:rPr lang="ru-RU" sz="1800" baseline="0"/>
                            <a:t>Борское </a:t>
                          </a:r>
                          <a:endParaRPr lang="ru-RU" sz="1800" baseline="0" dirty="0" smtClean="0"/>
                        </a:p>
                      </a:txBody>
                      <a:tcPr marL="91439" marR="91439" marT="45722" marB="45722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91439" marR="91439" marT="45722" marB="45722">
                        <a:blipFill rotWithShape="1">
                          <a:blip r:embed="rId3"/>
                          <a:stretch>
                            <a:fillRect l="-302521" t="-421905" r="-809244" b="-2076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91439" marR="91439" marT="45722" marB="45722">
                        <a:blipFill rotWithShape="1">
                          <a:blip r:embed="rId3"/>
                          <a:stretch>
                            <a:fillRect l="-239500" t="-421905" r="-381500" b="-2076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91439" marR="91439" marT="45722" marB="45722">
                        <a:blipFill rotWithShape="1">
                          <a:blip r:embed="rId3"/>
                          <a:stretch>
                            <a:fillRect l="-339500" t="-421905" r="-281500" b="-2076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91439" marR="91439" marT="45722" marB="45722">
                        <a:blipFill rotWithShape="1">
                          <a:blip r:embed="rId3"/>
                          <a:stretch>
                            <a:fillRect l="-366250" t="-421905" r="-134583" b="-2076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91439" marR="91439" marT="45722" marB="45722">
                        <a:blipFill rotWithShape="1">
                          <a:blip r:embed="rId3"/>
                          <a:stretch>
                            <a:fillRect l="-902419" t="-421905" r="-160484" b="-207619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</a:tr>
                  <a:tr h="431961">
                    <a:tc>
                      <a:txBody>
                        <a:bodyPr/>
                        <a:lstStyle/>
                        <a:p>
                          <a:r>
                            <a:rPr lang="ru-RU" sz="1800" dirty="0" smtClean="0"/>
                            <a:t>3.</a:t>
                          </a:r>
                          <a:endParaRPr lang="ru-RU" sz="1800" dirty="0"/>
                        </a:p>
                      </a:txBody>
                      <a:tcPr marL="91439" marR="91439" marT="45722" marB="45722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800" baseline="0" dirty="0" smtClean="0"/>
                            <a:t>с. Петровка</a:t>
                          </a:r>
                          <a:endParaRPr lang="ru-RU" sz="1800" dirty="0" smtClean="0"/>
                        </a:p>
                      </a:txBody>
                      <a:tcPr marL="91439" marR="91439" marT="45722" marB="45722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91439" marR="91439" marT="45722" marB="45722">
                        <a:blipFill rotWithShape="1">
                          <a:blip r:embed="rId3"/>
                          <a:stretch>
                            <a:fillRect l="-302521" t="-771831" r="-809244" b="-2070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600" dirty="0" smtClean="0">
                              <a:solidFill>
                                <a:srgbClr val="FF0000"/>
                              </a:solidFill>
                            </a:rPr>
                            <a:t>4*</a:t>
                          </a:r>
                          <a:endParaRPr lang="ru-RU" sz="1600" dirty="0" smtClean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L="91439" marR="91439" marT="45722" marB="45722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91439" marR="91439" marT="45722" marB="45722">
                        <a:blipFill rotWithShape="1">
                          <a:blip r:embed="rId3"/>
                          <a:stretch>
                            <a:fillRect l="-339500" t="-771831" r="-281500" b="-2070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91439" marR="91439" marT="45722" marB="45722">
                        <a:blipFill rotWithShape="1">
                          <a:blip r:embed="rId3"/>
                          <a:stretch>
                            <a:fillRect l="-366250" t="-771831" r="-134583" b="-2070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600" dirty="0" smtClean="0">
                              <a:solidFill>
                                <a:srgbClr val="FF0000"/>
                              </a:solidFill>
                            </a:rPr>
                            <a:t>2*</a:t>
                          </a:r>
                          <a:endParaRPr lang="ru-RU" sz="1600" dirty="0" smtClean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L="91439" marR="91439" marT="45722" marB="45722"/>
                    </a:tc>
                    <a:tc vMerge="1">
                      <a:txBody>
                        <a:bodyPr/>
                        <a:lstStyle/>
                        <a:p>
                          <a:endParaRPr lang="ru-RU" sz="4400" dirty="0"/>
                        </a:p>
                      </a:txBody>
                      <a:tcPr marL="91439" marR="91439" marT="45726" marB="45726"/>
                    </a:tc>
                  </a:tr>
                  <a:tr h="431961">
                    <a:tc>
                      <a:txBody>
                        <a:bodyPr/>
                        <a:lstStyle/>
                        <a:p>
                          <a:r>
                            <a:rPr lang="ru-RU" sz="1800" dirty="0" smtClean="0">
                              <a:solidFill>
                                <a:srgbClr val="00B050"/>
                              </a:solidFill>
                            </a:rPr>
                            <a:t>4.</a:t>
                          </a:r>
                          <a:endParaRPr lang="ru-RU" sz="180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marL="91439" marR="91439" marT="45722" marB="45722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800" dirty="0" smtClean="0">
                              <a:solidFill>
                                <a:srgbClr val="00B050"/>
                              </a:solidFill>
                            </a:rPr>
                            <a:t>с.</a:t>
                          </a:r>
                          <a:r>
                            <a:rPr lang="ru-RU" sz="1800" baseline="0" dirty="0" smtClean="0">
                              <a:solidFill>
                                <a:srgbClr val="00B050"/>
                              </a:solidFill>
                            </a:rPr>
                            <a:t> Гвардейцы</a:t>
                          </a:r>
                          <a:endParaRPr lang="ru-RU" sz="180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marL="91439" marR="91439" marT="45722" marB="4572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solidFill>
                                <a:srgbClr val="00B050"/>
                              </a:solidFill>
                            </a:rPr>
                            <a:t>1</a:t>
                          </a:r>
                          <a:endParaRPr lang="ru-RU" sz="160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marL="91439" marR="91439" marT="45722" marB="45722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sz="160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marL="91439" marR="91439" marT="45722" marB="4572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solidFill>
                                <a:srgbClr val="00B050"/>
                              </a:solidFill>
                            </a:rPr>
                            <a:t>1</a:t>
                          </a:r>
                          <a:endParaRPr lang="ru-RU" sz="160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marL="91439" marR="91439" marT="45722" marB="45722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sz="160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marL="91439" marR="91439" marT="45722" marB="45722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sz="160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marL="91439" marR="91439" marT="45722" marB="45722"/>
                    </a:tc>
                    <a:tc vMerge="1">
                      <a:txBody>
                        <a:bodyPr/>
                        <a:lstStyle/>
                        <a:p>
                          <a:endParaRPr lang="ru-RU" sz="4400" dirty="0"/>
                        </a:p>
                      </a:txBody>
                      <a:tcPr marL="91439" marR="91439" marT="45726" marB="45726"/>
                    </a:tc>
                  </a:tr>
                  <a:tr h="431961">
                    <a:tc>
                      <a:txBody>
                        <a:bodyPr/>
                        <a:lstStyle/>
                        <a:p>
                          <a:r>
                            <a:rPr lang="ru-RU" sz="1800" dirty="0" smtClean="0">
                              <a:solidFill>
                                <a:srgbClr val="00B050"/>
                              </a:solidFill>
                            </a:rPr>
                            <a:t>5. </a:t>
                          </a:r>
                          <a:endParaRPr lang="ru-RU" sz="180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marL="91439" marR="91439" marT="45722" marB="45722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800" dirty="0" smtClean="0">
                              <a:solidFill>
                                <a:srgbClr val="00B050"/>
                              </a:solidFill>
                            </a:rPr>
                            <a:t>с. </a:t>
                          </a:r>
                          <a:r>
                            <a:rPr lang="ru-RU" sz="1800" dirty="0" err="1" smtClean="0">
                              <a:solidFill>
                                <a:srgbClr val="00B050"/>
                              </a:solidFill>
                            </a:rPr>
                            <a:t>Заплавное</a:t>
                          </a:r>
                          <a:endParaRPr lang="ru-RU" sz="180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marL="91439" marR="91439" marT="45722" marB="4572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solidFill>
                                <a:srgbClr val="00B050"/>
                              </a:solidFill>
                            </a:rPr>
                            <a:t>2</a:t>
                          </a:r>
                          <a:endParaRPr lang="ru-RU" sz="160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marL="91439" marR="91439" marT="45722" marB="45722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sz="160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marL="91439" marR="91439" marT="45722" marB="4572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solidFill>
                                <a:srgbClr val="00B050"/>
                              </a:solidFill>
                            </a:rPr>
                            <a:t>1</a:t>
                          </a:r>
                          <a:endParaRPr lang="ru-RU" sz="160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marL="91439" marR="91439" marT="45722" marB="4572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solidFill>
                                <a:srgbClr val="00B050"/>
                              </a:solidFill>
                            </a:rPr>
                            <a:t>1</a:t>
                          </a:r>
                          <a:endParaRPr lang="ru-RU" sz="160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marL="91439" marR="91439" marT="45722" marB="45722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sz="160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marL="91439" marR="91439" marT="45722" marB="45722"/>
                    </a:tc>
                    <a:tc vMerge="1">
                      <a:txBody>
                        <a:bodyPr/>
                        <a:lstStyle/>
                        <a:p>
                          <a:endParaRPr lang="ru-RU" sz="4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L="91439" marR="91439" marT="45726" marB="45726"/>
                    </a:tc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ru-RU" altLang="ru-RU" sz="6600" i="1" smtClean="0">
                <a:latin typeface="Times New Roman" pitchFamily="18" charset="0"/>
                <a:cs typeface="Times New Roman" pitchFamily="18" charset="0"/>
              </a:rPr>
              <a:t>Нефтегорский район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Содержимое 4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670467400"/>
                  </p:ext>
                </p:extLst>
              </p:nvPr>
            </p:nvGraphicFramePr>
            <p:xfrm>
              <a:off x="179388" y="1196975"/>
              <a:ext cx="8786814" cy="56138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96677"/>
                    <a:gridCol w="2016223"/>
                    <a:gridCol w="720080"/>
                    <a:gridCol w="1010396"/>
                    <a:gridCol w="928688"/>
                    <a:gridCol w="1214438"/>
                    <a:gridCol w="1071563"/>
                    <a:gridCol w="1428749"/>
                  </a:tblGrid>
                  <a:tr h="489451"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ru-RU" sz="1400" dirty="0"/>
                            <a:t>№</a:t>
                          </a:r>
                        </a:p>
                      </a:txBody>
                      <a:tcPr marL="91439" marR="91439" marT="45712" marB="45712"/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ru-RU" sz="1400" dirty="0"/>
                            <a:t>ГБОУ</a:t>
                          </a:r>
                        </a:p>
                      </a:txBody>
                      <a:tcPr marL="91439" marR="91439" marT="45712" marB="45712"/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ru-RU" sz="1400" dirty="0"/>
                            <a:t>Кол-во</a:t>
                          </a:r>
                        </a:p>
                        <a:p>
                          <a:pPr algn="ctr"/>
                          <a:r>
                            <a:rPr lang="ru-RU" sz="1400" dirty="0"/>
                            <a:t>обучающихся</a:t>
                          </a:r>
                        </a:p>
                      </a:txBody>
                      <a:tcPr marL="91439" marR="91439" marT="45712" marB="45712"/>
                    </a:tc>
                    <a:tc gridSpan="4">
                      <a:txBody>
                        <a:bodyPr/>
                        <a:lstStyle/>
                        <a:p>
                          <a:pPr algn="ctr"/>
                          <a:r>
                            <a:rPr lang="ru-RU" sz="1400" dirty="0"/>
                            <a:t>                                   Оценки</a:t>
                          </a:r>
                        </a:p>
                      </a:txBody>
                      <a:tcPr marL="91439" marR="91439" marT="45712" marB="45712"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400" dirty="0"/>
                            <a:t>Средний</a:t>
                          </a:r>
                        </a:p>
                        <a:p>
                          <a:pPr algn="ctr"/>
                          <a:r>
                            <a:rPr lang="ru-RU" sz="1400" dirty="0"/>
                            <a:t>   </a:t>
                          </a:r>
                          <a:r>
                            <a:rPr lang="ru-RU" sz="1400" dirty="0" smtClean="0"/>
                            <a:t>балл</a:t>
                          </a:r>
                          <a:r>
                            <a:rPr lang="ru-RU" sz="1400" baseline="0" dirty="0" smtClean="0"/>
                            <a:t> </a:t>
                          </a:r>
                          <a:endParaRPr lang="ru-RU" sz="1400" dirty="0"/>
                        </a:p>
                      </a:txBody>
                      <a:tcPr marL="91439" marR="91439" marT="45712" marB="45712"/>
                    </a:tc>
                  </a:tr>
                  <a:tr h="405105"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800" dirty="0"/>
                            <a:t>      </a:t>
                          </a:r>
                          <a:r>
                            <a:rPr lang="ru-RU" sz="1800" dirty="0" smtClean="0"/>
                            <a:t>«</a:t>
                          </a:r>
                          <a:r>
                            <a:rPr lang="ru-RU" sz="1800" dirty="0"/>
                            <a:t>2»</a:t>
                          </a:r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800" dirty="0"/>
                            <a:t>    </a:t>
                          </a:r>
                          <a:r>
                            <a:rPr lang="ru-RU" sz="1800" dirty="0" smtClean="0"/>
                            <a:t> </a:t>
                          </a:r>
                          <a:r>
                            <a:rPr lang="ru-RU" sz="1800" dirty="0"/>
                            <a:t>«3»</a:t>
                          </a:r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800" dirty="0"/>
                            <a:t>       </a:t>
                          </a:r>
                          <a:r>
                            <a:rPr lang="ru-RU" sz="1800" dirty="0" smtClean="0"/>
                            <a:t>«</a:t>
                          </a:r>
                          <a:r>
                            <a:rPr lang="ru-RU" sz="1800" dirty="0"/>
                            <a:t>4»</a:t>
                          </a:r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800" dirty="0"/>
                            <a:t>  </a:t>
                          </a:r>
                          <a:r>
                            <a:rPr lang="ru-RU" sz="1800" dirty="0" smtClean="0"/>
                            <a:t>   «</a:t>
                          </a:r>
                          <a:r>
                            <a:rPr lang="ru-RU" sz="1800" dirty="0"/>
                            <a:t>5»</a:t>
                          </a:r>
                        </a:p>
                      </a:txBody>
                      <a:tcPr marL="91439" marR="91439" marT="45712" marB="45712"/>
                    </a:tc>
                    <a:tc rowSpan="9">
                      <a:txBody>
                        <a:bodyPr/>
                        <a:lstStyle/>
                        <a:p>
                          <a:pPr algn="ctr"/>
                          <a:r>
                            <a:rPr lang="ru-RU" sz="3600" dirty="0" smtClean="0">
                              <a:solidFill>
                                <a:srgbClr val="FF0000"/>
                              </a:solidFill>
                            </a:rPr>
                            <a:t>23*</a:t>
                          </a:r>
                        </a:p>
                        <a:p>
                          <a:pPr algn="ctr"/>
                          <a:r>
                            <a:rPr lang="ru-RU" sz="4400" dirty="0" smtClean="0">
                              <a:solidFill>
                                <a:schemeClr val="tx1"/>
                              </a:solidFill>
                            </a:rPr>
                            <a:t>25,9</a:t>
                          </a:r>
                          <a:endParaRPr lang="ru-RU" sz="4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91439" marR="91439" marT="45712" marB="45712" anchor="ctr"/>
                    </a:tc>
                  </a:tr>
                  <a:tr h="604620">
                    <a:tc>
                      <a:txBody>
                        <a:bodyPr/>
                        <a:lstStyle/>
                        <a:p>
                          <a:r>
                            <a:rPr lang="ru-RU" sz="1800" dirty="0" smtClean="0"/>
                            <a:t>1.</a:t>
                          </a:r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800" dirty="0" smtClean="0"/>
                            <a:t>с. Богдановка</a:t>
                          </a:r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solidFill>
                                <a:srgbClr val="FF0000"/>
                              </a:solidFill>
                            </a:rPr>
                            <a:t>13*</a:t>
                          </a:r>
                          <a14:m>
                            <m:oMath xmlns:m="http://schemas.openxmlformats.org/officeDocument/2006/math">
                              <m:r>
                                <a:rPr lang="ru-RU" sz="1600" i="1" dirty="0" smtClean="0">
                                  <a:latin typeface="Cambria Math"/>
                                </a:rPr>
                                <m:t>→</m:t>
                              </m:r>
                            </m:oMath>
                          </a14:m>
                          <a:r>
                            <a:rPr lang="ru-RU" sz="1600" dirty="0" smtClean="0"/>
                            <a:t>6</a:t>
                          </a:r>
                          <a:endParaRPr lang="ru-RU" sz="1600" dirty="0" smtClean="0"/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solidFill>
                                <a:srgbClr val="FF0000"/>
                              </a:solidFill>
                            </a:rPr>
                            <a:t>1*</a:t>
                          </a:r>
                          <a:endParaRPr lang="ru-RU" sz="1600" dirty="0" smtClean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solidFill>
                                <a:srgbClr val="FF0000"/>
                              </a:solidFill>
                            </a:rPr>
                            <a:t>6*</a:t>
                          </a:r>
                          <a14:m>
                            <m:oMath xmlns:m="http://schemas.openxmlformats.org/officeDocument/2006/math">
                              <m:r>
                                <a:rPr lang="ru-RU" sz="1600" i="1" dirty="0" smtClean="0">
                                  <a:latin typeface="Cambria Math"/>
                                </a:rPr>
                                <m:t>→</m:t>
                              </m:r>
                            </m:oMath>
                          </a14:m>
                          <a:r>
                            <a:rPr lang="ru-RU" sz="1600" dirty="0" smtClean="0"/>
                            <a:t>4</a:t>
                          </a:r>
                          <a:endParaRPr lang="ru-RU" sz="1600" dirty="0" smtClean="0"/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solidFill>
                                <a:srgbClr val="FF0000"/>
                              </a:solidFill>
                            </a:rPr>
                            <a:t>4*</a:t>
                          </a:r>
                          <a14:m>
                            <m:oMath xmlns:m="http://schemas.openxmlformats.org/officeDocument/2006/math">
                              <m:r>
                                <a:rPr lang="ru-RU" sz="1600" i="1" dirty="0" smtClean="0">
                                  <a:latin typeface="Cambria Math"/>
                                </a:rPr>
                                <m:t>→</m:t>
                              </m:r>
                            </m:oMath>
                          </a14:m>
                          <a:r>
                            <a:rPr lang="ru-RU" sz="1600" dirty="0" smtClean="0"/>
                            <a:t>2</a:t>
                          </a:r>
                          <a:endParaRPr lang="ru-RU" sz="1600" dirty="0"/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solidFill>
                                <a:srgbClr val="FF0000"/>
                              </a:solidFill>
                            </a:rPr>
                            <a:t>2*</a:t>
                          </a:r>
                          <a:endParaRPr lang="ru-RU" sz="16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L="91439" marR="91439" marT="45712" marB="45712"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</a:tr>
                  <a:tr h="604620">
                    <a:tc>
                      <a:txBody>
                        <a:bodyPr/>
                        <a:lstStyle/>
                        <a:p>
                          <a:r>
                            <a:rPr lang="ru-RU" sz="1800" dirty="0" smtClean="0"/>
                            <a:t>2.</a:t>
                          </a:r>
                          <a:endParaRPr lang="ru-RU" sz="1800" dirty="0"/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800" dirty="0" smtClean="0"/>
                            <a:t>с. Дмитриевка</a:t>
                          </a:r>
                          <a:endParaRPr lang="ru-RU" sz="1800" dirty="0"/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solidFill>
                                <a:srgbClr val="FF0000"/>
                              </a:solidFill>
                            </a:rPr>
                            <a:t>6*</a:t>
                          </a:r>
                          <a14:m>
                            <m:oMath xmlns:m="http://schemas.openxmlformats.org/officeDocument/2006/math">
                              <m:r>
                                <a:rPr lang="ru-RU" sz="1600" i="1" dirty="0" smtClean="0">
                                  <a:latin typeface="Cambria Math"/>
                                </a:rPr>
                                <m:t>→</m:t>
                              </m:r>
                            </m:oMath>
                          </a14:m>
                          <a:r>
                            <a:rPr lang="ru-RU" sz="1600" dirty="0" smtClean="0"/>
                            <a:t>1</a:t>
                          </a:r>
                          <a:endParaRPr lang="ru-RU" sz="1600" dirty="0" smtClean="0"/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solidFill>
                                <a:srgbClr val="FF0000"/>
                              </a:solidFill>
                            </a:rPr>
                            <a:t>1*</a:t>
                          </a:r>
                          <a:endParaRPr lang="ru-RU" sz="1600" dirty="0" smtClean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solidFill>
                                <a:srgbClr val="FF0000"/>
                              </a:solidFill>
                            </a:rPr>
                            <a:t>2*</a:t>
                          </a:r>
                          <a:endParaRPr lang="ru-RU" sz="1600" dirty="0" smtClean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solidFill>
                                <a:srgbClr val="FF0000"/>
                              </a:solidFill>
                            </a:rPr>
                            <a:t>3*</a:t>
                          </a:r>
                          <a14:m>
                            <m:oMath xmlns:m="http://schemas.openxmlformats.org/officeDocument/2006/math">
                              <m:r>
                                <a:rPr lang="ru-RU" sz="1600" i="1" dirty="0" smtClean="0">
                                  <a:latin typeface="Cambria Math"/>
                                </a:rPr>
                                <m:t>→</m:t>
                              </m:r>
                            </m:oMath>
                          </a14:m>
                          <a:r>
                            <a:rPr lang="ru-RU" sz="1600" dirty="0" smtClean="0"/>
                            <a:t>1</a:t>
                          </a:r>
                          <a:endParaRPr lang="ru-RU" sz="1600" dirty="0"/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sz="1600" dirty="0"/>
                        </a:p>
                      </a:txBody>
                      <a:tcPr marL="91439" marR="91439" marT="45712" marB="45712"/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</a:tr>
                  <a:tr h="604620">
                    <a:tc>
                      <a:txBody>
                        <a:bodyPr/>
                        <a:lstStyle/>
                        <a:p>
                          <a:r>
                            <a:rPr lang="ru-RU" sz="1800" dirty="0" smtClean="0"/>
                            <a:t>3.</a:t>
                          </a:r>
                          <a:endParaRPr lang="ru-RU" sz="1800" dirty="0"/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800" dirty="0" smtClean="0"/>
                            <a:t>с. Зуевка</a:t>
                          </a:r>
                        </a:p>
                        <a:p>
                          <a:endParaRPr lang="ru-RU" sz="1800" dirty="0"/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solidFill>
                                <a:srgbClr val="FF0000"/>
                              </a:solidFill>
                            </a:rPr>
                            <a:t>4*</a:t>
                          </a:r>
                          <a14:m>
                            <m:oMath xmlns:m="http://schemas.openxmlformats.org/officeDocument/2006/math">
                              <m:r>
                                <a:rPr lang="ru-RU" sz="1600" i="1" dirty="0" smtClean="0">
                                  <a:latin typeface="Cambria Math"/>
                                </a:rPr>
                                <m:t>→</m:t>
                              </m:r>
                            </m:oMath>
                          </a14:m>
                          <a:r>
                            <a:rPr lang="ru-RU" sz="1600" dirty="0" smtClean="0"/>
                            <a:t>4</a:t>
                          </a:r>
                          <a:endParaRPr lang="ru-RU" sz="1600" dirty="0" smtClean="0"/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sz="1600" dirty="0" smtClean="0"/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sz="1600" dirty="0" smtClean="0"/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solidFill>
                                <a:srgbClr val="FF0000"/>
                              </a:solidFill>
                            </a:rPr>
                            <a:t>2*</a:t>
                          </a:r>
                          <a14:m>
                            <m:oMath xmlns:m="http://schemas.openxmlformats.org/officeDocument/2006/math">
                              <m:r>
                                <a:rPr lang="ru-RU" sz="1600" i="1" dirty="0" smtClean="0">
                                  <a:latin typeface="Cambria Math"/>
                                </a:rPr>
                                <m:t>→</m:t>
                              </m:r>
                            </m:oMath>
                          </a14:m>
                          <a:r>
                            <a:rPr lang="ru-RU" sz="1600" dirty="0" smtClean="0"/>
                            <a:t>3</a:t>
                          </a:r>
                          <a:endParaRPr lang="ru-RU" sz="1600" dirty="0"/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solidFill>
                                <a:srgbClr val="FF0000"/>
                              </a:solidFill>
                            </a:rPr>
                            <a:t>2*</a:t>
                          </a:r>
                          <a14:m>
                            <m:oMath xmlns:m="http://schemas.openxmlformats.org/officeDocument/2006/math">
                              <m:r>
                                <a:rPr lang="ru-RU" sz="1600" i="1" dirty="0" smtClean="0">
                                  <a:latin typeface="Cambria Math"/>
                                </a:rPr>
                                <m:t>→</m:t>
                              </m:r>
                            </m:oMath>
                          </a14:m>
                          <a:r>
                            <a:rPr lang="ru-RU" sz="1600" dirty="0" smtClean="0"/>
                            <a:t>1</a:t>
                          </a:r>
                          <a:endParaRPr lang="ru-RU" sz="1600" dirty="0"/>
                        </a:p>
                      </a:txBody>
                      <a:tcPr marL="91439" marR="91439" marT="45712" marB="45712"/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</a:tr>
                  <a:tr h="604620">
                    <a:tc>
                      <a:txBody>
                        <a:bodyPr/>
                        <a:lstStyle/>
                        <a:p>
                          <a:r>
                            <a:rPr lang="ru-RU" sz="1800" dirty="0" smtClean="0"/>
                            <a:t>4.</a:t>
                          </a:r>
                          <a:endParaRPr lang="ru-RU" sz="1800" dirty="0"/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800" baseline="0" dirty="0" smtClean="0"/>
                            <a:t>№1 г. Нефтегорска</a:t>
                          </a:r>
                          <a:endParaRPr lang="ru-RU" sz="1800" dirty="0" smtClean="0"/>
                        </a:p>
                        <a:p>
                          <a:endParaRPr lang="ru-RU" sz="1800" dirty="0"/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solidFill>
                                <a:srgbClr val="FF0000"/>
                              </a:solidFill>
                            </a:rPr>
                            <a:t>28*</a:t>
                          </a:r>
                          <a14:m>
                            <m:oMath xmlns:m="http://schemas.openxmlformats.org/officeDocument/2006/math">
                              <m:r>
                                <a:rPr lang="ru-RU" sz="1600" i="1" dirty="0" smtClean="0">
                                  <a:latin typeface="Cambria Math"/>
                                </a:rPr>
                                <m:t>→</m:t>
                              </m:r>
                            </m:oMath>
                          </a14:m>
                          <a:r>
                            <a:rPr lang="ru-RU" sz="1600" dirty="0" smtClean="0"/>
                            <a:t>32</a:t>
                          </a:r>
                          <a:endParaRPr lang="ru-RU" sz="1600" dirty="0" smtClean="0"/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solidFill>
                                <a:srgbClr val="FF0000"/>
                              </a:solidFill>
                            </a:rPr>
                            <a:t>1*</a:t>
                          </a:r>
                          <a:endParaRPr lang="ru-RU" sz="1600" dirty="0" smtClean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solidFill>
                                <a:srgbClr val="FF0000"/>
                              </a:solidFill>
                            </a:rPr>
                            <a:t>13*</a:t>
                          </a:r>
                          <a14:m>
                            <m:oMath xmlns:m="http://schemas.openxmlformats.org/officeDocument/2006/math">
                              <m:r>
                                <a:rPr lang="ru-RU" sz="1600" i="1" dirty="0" smtClean="0">
                                  <a:latin typeface="Cambria Math"/>
                                </a:rPr>
                                <m:t>→</m:t>
                              </m:r>
                            </m:oMath>
                          </a14:m>
                          <a:r>
                            <a:rPr lang="ru-RU" sz="1600" dirty="0" smtClean="0"/>
                            <a:t>10</a:t>
                          </a:r>
                          <a:endParaRPr lang="ru-RU" sz="1600" dirty="0" smtClean="0"/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solidFill>
                                <a:srgbClr val="FF0000"/>
                              </a:solidFill>
                            </a:rPr>
                            <a:t>9*</a:t>
                          </a:r>
                          <a14:m>
                            <m:oMath xmlns:m="http://schemas.openxmlformats.org/officeDocument/2006/math">
                              <m:r>
                                <a:rPr lang="ru-RU" sz="1600" i="1" dirty="0" smtClean="0">
                                  <a:latin typeface="Cambria Math"/>
                                </a:rPr>
                                <m:t>→</m:t>
                              </m:r>
                            </m:oMath>
                          </a14:m>
                          <a:r>
                            <a:rPr lang="ru-RU" sz="1600" dirty="0" smtClean="0"/>
                            <a:t>17</a:t>
                          </a:r>
                          <a:endParaRPr lang="ru-RU" sz="1600" dirty="0"/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solidFill>
                                <a:srgbClr val="FF0000"/>
                              </a:solidFill>
                            </a:rPr>
                            <a:t>5*</a:t>
                          </a:r>
                          <a14:m>
                            <m:oMath xmlns:m="http://schemas.openxmlformats.org/officeDocument/2006/math">
                              <m:r>
                                <a:rPr lang="ru-RU" sz="1600" i="1" dirty="0" smtClean="0">
                                  <a:latin typeface="Cambria Math"/>
                                </a:rPr>
                                <m:t>→</m:t>
                              </m:r>
                            </m:oMath>
                          </a14:m>
                          <a:r>
                            <a:rPr lang="ru-RU" sz="1600" dirty="0" smtClean="0"/>
                            <a:t>5</a:t>
                          </a:r>
                          <a:endParaRPr lang="ru-RU" sz="1600" dirty="0"/>
                        </a:p>
                      </a:txBody>
                      <a:tcPr marL="91439" marR="91439" marT="45712" marB="45712"/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</a:tr>
                  <a:tr h="604620">
                    <a:tc>
                      <a:txBody>
                        <a:bodyPr/>
                        <a:lstStyle/>
                        <a:p>
                          <a:r>
                            <a:rPr lang="ru-RU" sz="1800" dirty="0" smtClean="0"/>
                            <a:t>5.</a:t>
                          </a:r>
                          <a:endParaRPr lang="ru-RU" sz="1800" dirty="0"/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800" dirty="0" smtClean="0"/>
                            <a:t>№2 г. Нефтегорска</a:t>
                          </a:r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solidFill>
                                <a:srgbClr val="FF0000"/>
                              </a:solidFill>
                            </a:rPr>
                            <a:t>24*</a:t>
                          </a:r>
                          <a14:m>
                            <m:oMath xmlns:m="http://schemas.openxmlformats.org/officeDocument/2006/math">
                              <m:r>
                                <a:rPr lang="ru-RU" sz="1600" i="1" dirty="0" smtClean="0">
                                  <a:latin typeface="Cambria Math"/>
                                </a:rPr>
                                <m:t>→</m:t>
                              </m:r>
                            </m:oMath>
                          </a14:m>
                          <a:r>
                            <a:rPr lang="ru-RU" sz="1600" dirty="0" smtClean="0"/>
                            <a:t>28</a:t>
                          </a:r>
                          <a:endParaRPr lang="ru-RU" sz="1600" dirty="0" smtClean="0"/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solidFill>
                                <a:srgbClr val="FF0000"/>
                              </a:solidFill>
                            </a:rPr>
                            <a:t>3*</a:t>
                          </a:r>
                          <a:endParaRPr lang="ru-RU" sz="1600" dirty="0" smtClean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solidFill>
                                <a:srgbClr val="FF0000"/>
                              </a:solidFill>
                            </a:rPr>
                            <a:t>8*</a:t>
                          </a:r>
                          <a14:m>
                            <m:oMath xmlns:m="http://schemas.openxmlformats.org/officeDocument/2006/math">
                              <m:r>
                                <a:rPr lang="ru-RU" sz="1600" i="1" dirty="0" smtClean="0">
                                  <a:latin typeface="Cambria Math"/>
                                </a:rPr>
                                <m:t>→</m:t>
                              </m:r>
                            </m:oMath>
                          </a14:m>
                          <a:r>
                            <a:rPr lang="ru-RU" sz="1600" dirty="0" smtClean="0"/>
                            <a:t>15</a:t>
                          </a:r>
                          <a:endParaRPr lang="ru-RU" sz="1600" dirty="0" smtClean="0"/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solidFill>
                                <a:srgbClr val="FF0000"/>
                              </a:solidFill>
                            </a:rPr>
                            <a:t>13*</a:t>
                          </a:r>
                          <a14:m>
                            <m:oMath xmlns:m="http://schemas.openxmlformats.org/officeDocument/2006/math">
                              <m:r>
                                <a:rPr lang="ru-RU" sz="1600" i="1" dirty="0" smtClean="0">
                                  <a:latin typeface="Cambria Math"/>
                                </a:rPr>
                                <m:t>→</m:t>
                              </m:r>
                            </m:oMath>
                          </a14:m>
                          <a:r>
                            <a:rPr lang="ru-RU" sz="1600" dirty="0" smtClean="0"/>
                            <a:t>7</a:t>
                          </a:r>
                          <a:endParaRPr lang="ru-RU" sz="1600" dirty="0"/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solidFill>
                                <a:srgbClr val="00B050"/>
                              </a:solidFill>
                            </a:rPr>
                            <a:t>6</a:t>
                          </a:r>
                          <a:endParaRPr lang="ru-RU" sz="160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marL="91439" marR="91439" marT="45712" marB="45712"/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</a:tr>
                  <a:tr h="604620">
                    <a:tc>
                      <a:txBody>
                        <a:bodyPr/>
                        <a:lstStyle/>
                        <a:p>
                          <a:r>
                            <a:rPr lang="ru-RU" sz="1800" dirty="0" smtClean="0"/>
                            <a:t>6.</a:t>
                          </a:r>
                          <a:endParaRPr lang="ru-RU" sz="1800" dirty="0"/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800" dirty="0" smtClean="0"/>
                            <a:t>№3 г. Нефтегорска</a:t>
                          </a:r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/>
                            <a:t>40</a:t>
                          </a:r>
                          <a:endParaRPr lang="ru-RU" sz="1600" dirty="0"/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solidFill>
                                <a:srgbClr val="FF0000"/>
                              </a:solidFill>
                            </a:rPr>
                            <a:t>5*</a:t>
                          </a:r>
                          <a14:m>
                            <m:oMath xmlns:m="http://schemas.openxmlformats.org/officeDocument/2006/math">
                              <m:r>
                                <a:rPr lang="ru-RU" sz="1600" i="1" dirty="0" smtClean="0">
                                  <a:latin typeface="Cambria Math"/>
                                </a:rPr>
                                <m:t>→</m:t>
                              </m:r>
                            </m:oMath>
                          </a14:m>
                          <a:r>
                            <a:rPr lang="ru-RU" sz="1600" dirty="0" smtClean="0"/>
                            <a:t>1</a:t>
                          </a:r>
                          <a:endParaRPr lang="ru-RU" sz="1600" dirty="0"/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solidFill>
                                <a:srgbClr val="FF0000"/>
                              </a:solidFill>
                            </a:rPr>
                            <a:t>17*</a:t>
                          </a:r>
                          <a14:m>
                            <m:oMath xmlns:m="http://schemas.openxmlformats.org/officeDocument/2006/math">
                              <m:r>
                                <a:rPr lang="ru-RU" sz="1600" i="1" dirty="0" smtClean="0">
                                  <a:latin typeface="Cambria Math"/>
                                </a:rPr>
                                <m:t>→</m:t>
                              </m:r>
                            </m:oMath>
                          </a14:m>
                          <a:r>
                            <a:rPr lang="ru-RU" sz="1600" dirty="0" smtClean="0"/>
                            <a:t>10</a:t>
                          </a:r>
                          <a:endParaRPr lang="ru-RU" sz="1600" dirty="0"/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solidFill>
                                <a:srgbClr val="FF0000"/>
                              </a:solidFill>
                            </a:rPr>
                            <a:t>16*</a:t>
                          </a:r>
                          <a14:m>
                            <m:oMath xmlns:m="http://schemas.openxmlformats.org/officeDocument/2006/math">
                              <m:r>
                                <a:rPr lang="ru-RU" sz="1600" i="1" dirty="0" smtClean="0">
                                  <a:latin typeface="Cambria Math"/>
                                </a:rPr>
                                <m:t>→</m:t>
                              </m:r>
                            </m:oMath>
                          </a14:m>
                          <a:r>
                            <a:rPr lang="ru-RU" sz="1600" dirty="0" smtClean="0"/>
                            <a:t>21</a:t>
                          </a:r>
                          <a:endParaRPr lang="ru-RU" sz="1600" dirty="0"/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solidFill>
                                <a:srgbClr val="FF0000"/>
                              </a:solidFill>
                            </a:rPr>
                            <a:t>2*</a:t>
                          </a:r>
                          <a14:m>
                            <m:oMath xmlns:m="http://schemas.openxmlformats.org/officeDocument/2006/math">
                              <m:r>
                                <a:rPr lang="ru-RU" sz="1600" i="1" dirty="0" smtClean="0">
                                  <a:latin typeface="Cambria Math"/>
                                </a:rPr>
                                <m:t>→</m:t>
                              </m:r>
                            </m:oMath>
                          </a14:m>
                          <a:r>
                            <a:rPr lang="ru-RU" sz="1600" dirty="0" smtClean="0"/>
                            <a:t>8</a:t>
                          </a:r>
                          <a:endParaRPr lang="ru-RU" sz="1600" dirty="0"/>
                        </a:p>
                      </a:txBody>
                      <a:tcPr marL="91439" marR="91439" marT="45712" marB="45712"/>
                    </a:tc>
                    <a:tc vMerge="1">
                      <a:txBody>
                        <a:bodyPr/>
                        <a:lstStyle/>
                        <a:p>
                          <a:endParaRPr lang="ru-RU" sz="3600" dirty="0"/>
                        </a:p>
                      </a:txBody>
                      <a:tcPr/>
                    </a:tc>
                  </a:tr>
                  <a:tr h="345491">
                    <a:tc>
                      <a:txBody>
                        <a:bodyPr/>
                        <a:lstStyle/>
                        <a:p>
                          <a:r>
                            <a:rPr lang="ru-RU" sz="1800" dirty="0" smtClean="0"/>
                            <a:t>7.</a:t>
                          </a:r>
                          <a:endParaRPr lang="ru-RU" sz="1800" dirty="0"/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800" dirty="0" smtClean="0"/>
                            <a:t>с</a:t>
                          </a:r>
                          <a:r>
                            <a:rPr lang="ru-RU" sz="1800" baseline="0" dirty="0" smtClean="0"/>
                            <a:t>. Покровка</a:t>
                          </a:r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solidFill>
                                <a:srgbClr val="FF0000"/>
                              </a:solidFill>
                            </a:rPr>
                            <a:t>1*</a:t>
                          </a:r>
                          <a:r>
                            <a:rPr lang="ru-RU" sz="1600" dirty="0" smtClean="0"/>
                            <a:t>/1</a:t>
                          </a:r>
                          <a:endParaRPr lang="ru-RU" sz="1600" dirty="0"/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sz="1600" dirty="0"/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sz="1600" dirty="0"/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solidFill>
                                <a:srgbClr val="FF0000"/>
                              </a:solidFill>
                            </a:rPr>
                            <a:t>1*</a:t>
                          </a:r>
                          <a:r>
                            <a:rPr lang="ru-RU" sz="1600" dirty="0" smtClean="0"/>
                            <a:t>/1</a:t>
                          </a:r>
                          <a:endParaRPr lang="ru-RU" sz="1600" dirty="0"/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sz="1600" dirty="0"/>
                        </a:p>
                      </a:txBody>
                      <a:tcPr marL="91439" marR="91439" marT="45712" marB="45712"/>
                    </a:tc>
                    <a:tc vMerge="1">
                      <a:txBody>
                        <a:bodyPr/>
                        <a:lstStyle/>
                        <a:p>
                          <a:endParaRPr lang="ru-RU" sz="500" dirty="0"/>
                        </a:p>
                      </a:txBody>
                      <a:tcPr marL="91439" marR="91439" marT="45715" marB="45715"/>
                    </a:tc>
                  </a:tr>
                  <a:tr h="604620">
                    <a:tc>
                      <a:txBody>
                        <a:bodyPr/>
                        <a:lstStyle/>
                        <a:p>
                          <a:r>
                            <a:rPr lang="ru-RU" sz="1800" dirty="0" smtClean="0"/>
                            <a:t>8.</a:t>
                          </a:r>
                          <a:endParaRPr lang="ru-RU" sz="1800" dirty="0"/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800" dirty="0" smtClean="0"/>
                            <a:t>с.</a:t>
                          </a:r>
                          <a:r>
                            <a:rPr lang="ru-RU" sz="1800" baseline="0" dirty="0" smtClean="0"/>
                            <a:t> </a:t>
                          </a:r>
                          <a:r>
                            <a:rPr lang="ru-RU" sz="1800" baseline="0" dirty="0" err="1" smtClean="0"/>
                            <a:t>Утёвка</a:t>
                          </a:r>
                          <a:endParaRPr lang="ru-RU" sz="1800" dirty="0" smtClean="0"/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400" dirty="0" smtClean="0">
                              <a:solidFill>
                                <a:srgbClr val="FF0000"/>
                              </a:solidFill>
                            </a:rPr>
                            <a:t>9*</a:t>
                          </a:r>
                          <a14:m>
                            <m:oMath xmlns:m="http://schemas.openxmlformats.org/officeDocument/2006/math">
                              <m:r>
                                <a:rPr lang="ru-RU" sz="1400" i="1" dirty="0" smtClean="0">
                                  <a:latin typeface="Cambria Math"/>
                                </a:rPr>
                                <m:t>→</m:t>
                              </m:r>
                            </m:oMath>
                          </a14:m>
                          <a:r>
                            <a:rPr lang="ru-RU" sz="1400" dirty="0" smtClean="0"/>
                            <a:t>10</a:t>
                          </a:r>
                          <a:endParaRPr lang="ru-RU" sz="1400" dirty="0"/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solidFill>
                                <a:srgbClr val="FF0000"/>
                              </a:solidFill>
                            </a:rPr>
                            <a:t>3*</a:t>
                          </a:r>
                          <a:endParaRPr lang="ru-RU" sz="16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solidFill>
                                <a:srgbClr val="FF0000"/>
                              </a:solidFill>
                            </a:rPr>
                            <a:t>3*</a:t>
                          </a:r>
                          <a14:m>
                            <m:oMath xmlns:m="http://schemas.openxmlformats.org/officeDocument/2006/math">
                              <m:r>
                                <a:rPr lang="ru-RU" sz="1600" i="1" dirty="0" smtClean="0">
                                  <a:latin typeface="Cambria Math"/>
                                </a:rPr>
                                <m:t>→</m:t>
                              </m:r>
                            </m:oMath>
                          </a14:m>
                          <a:r>
                            <a:rPr lang="ru-RU" sz="1600" dirty="0" smtClean="0"/>
                            <a:t>3</a:t>
                          </a:r>
                          <a:endParaRPr lang="ru-RU" sz="1600" dirty="0"/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solidFill>
                                <a:srgbClr val="FF0000"/>
                              </a:solidFill>
                            </a:rPr>
                            <a:t>3*</a:t>
                          </a:r>
                          <a14:m>
                            <m:oMath xmlns:m="http://schemas.openxmlformats.org/officeDocument/2006/math">
                              <m:r>
                                <a:rPr lang="ru-RU" sz="1600" i="1" dirty="0" smtClean="0">
                                  <a:latin typeface="Cambria Math"/>
                                </a:rPr>
                                <m:t>→</m:t>
                              </m:r>
                            </m:oMath>
                          </a14:m>
                          <a:r>
                            <a:rPr lang="ru-RU" sz="1600" dirty="0" smtClean="0"/>
                            <a:t>5</a:t>
                          </a:r>
                          <a:endParaRPr lang="ru-RU" sz="1600" dirty="0"/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solidFill>
                                <a:srgbClr val="00B050"/>
                              </a:solidFill>
                            </a:rPr>
                            <a:t>2</a:t>
                          </a:r>
                          <a:endParaRPr lang="ru-RU" sz="160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marL="91439" marR="91439" marT="45712" marB="45712"/>
                    </a:tc>
                    <a:tc vMerge="1">
                      <a:txBody>
                        <a:bodyPr/>
                        <a:lstStyle/>
                        <a:p>
                          <a:endParaRPr lang="ru-RU" sz="500" dirty="0"/>
                        </a:p>
                      </a:txBody>
                      <a:tcPr marL="91439" marR="91439" marT="45715" marB="45715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5" name="Содержимое 4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670467400"/>
                  </p:ext>
                </p:extLst>
              </p:nvPr>
            </p:nvGraphicFramePr>
            <p:xfrm>
              <a:off x="179388" y="1196975"/>
              <a:ext cx="8786814" cy="56138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96677"/>
                    <a:gridCol w="2016223"/>
                    <a:gridCol w="720080"/>
                    <a:gridCol w="1010396"/>
                    <a:gridCol w="928688"/>
                    <a:gridCol w="1214438"/>
                    <a:gridCol w="1071563"/>
                    <a:gridCol w="1428749"/>
                  </a:tblGrid>
                  <a:tr h="518144"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ru-RU" sz="1400" dirty="0"/>
                            <a:t>№</a:t>
                          </a:r>
                        </a:p>
                      </a:txBody>
                      <a:tcPr marL="91439" marR="91439" marT="45712" marB="45712"/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ru-RU" sz="1400" dirty="0"/>
                            <a:t>ГБОУ</a:t>
                          </a:r>
                        </a:p>
                      </a:txBody>
                      <a:tcPr marL="91439" marR="91439" marT="45712" marB="45712"/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ru-RU" sz="1400" dirty="0"/>
                            <a:t>Кол-во</a:t>
                          </a:r>
                        </a:p>
                        <a:p>
                          <a:pPr algn="ctr"/>
                          <a:r>
                            <a:rPr lang="ru-RU" sz="1400" dirty="0"/>
                            <a:t>обучающихся</a:t>
                          </a:r>
                        </a:p>
                      </a:txBody>
                      <a:tcPr marL="91439" marR="91439" marT="45712" marB="45712"/>
                    </a:tc>
                    <a:tc gridSpan="4">
                      <a:txBody>
                        <a:bodyPr/>
                        <a:lstStyle/>
                        <a:p>
                          <a:pPr algn="ctr"/>
                          <a:r>
                            <a:rPr lang="ru-RU" sz="1400" dirty="0"/>
                            <a:t>                                   Оценки</a:t>
                          </a:r>
                        </a:p>
                      </a:txBody>
                      <a:tcPr marL="91439" marR="91439" marT="45712" marB="45712"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400" dirty="0"/>
                            <a:t>Средний</a:t>
                          </a:r>
                        </a:p>
                        <a:p>
                          <a:pPr algn="ctr"/>
                          <a:r>
                            <a:rPr lang="ru-RU" sz="1400" dirty="0"/>
                            <a:t>   </a:t>
                          </a:r>
                          <a:r>
                            <a:rPr lang="ru-RU" sz="1400" dirty="0" smtClean="0"/>
                            <a:t>балл</a:t>
                          </a:r>
                          <a:r>
                            <a:rPr lang="ru-RU" sz="1400" baseline="0" dirty="0" smtClean="0"/>
                            <a:t> </a:t>
                          </a:r>
                          <a:endParaRPr lang="ru-RU" sz="1400" dirty="0"/>
                        </a:p>
                      </a:txBody>
                      <a:tcPr marL="91439" marR="91439" marT="45712" marB="45712"/>
                    </a:tc>
                  </a:tr>
                  <a:tr h="426720"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800" dirty="0"/>
                            <a:t>      </a:t>
                          </a:r>
                          <a:r>
                            <a:rPr lang="ru-RU" sz="1800" dirty="0" smtClean="0"/>
                            <a:t>«</a:t>
                          </a:r>
                          <a:r>
                            <a:rPr lang="ru-RU" sz="1800" dirty="0"/>
                            <a:t>2»</a:t>
                          </a:r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800" dirty="0"/>
                            <a:t>    </a:t>
                          </a:r>
                          <a:r>
                            <a:rPr lang="ru-RU" sz="1800" dirty="0" smtClean="0"/>
                            <a:t> </a:t>
                          </a:r>
                          <a:r>
                            <a:rPr lang="ru-RU" sz="1800" dirty="0"/>
                            <a:t>«3»</a:t>
                          </a:r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800" dirty="0"/>
                            <a:t>       </a:t>
                          </a:r>
                          <a:r>
                            <a:rPr lang="ru-RU" sz="1800" dirty="0" smtClean="0"/>
                            <a:t>«</a:t>
                          </a:r>
                          <a:r>
                            <a:rPr lang="ru-RU" sz="1800" dirty="0"/>
                            <a:t>4»</a:t>
                          </a:r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800" dirty="0"/>
                            <a:t>  </a:t>
                          </a:r>
                          <a:r>
                            <a:rPr lang="ru-RU" sz="1800" dirty="0" smtClean="0"/>
                            <a:t>   «</a:t>
                          </a:r>
                          <a:r>
                            <a:rPr lang="ru-RU" sz="1800" dirty="0"/>
                            <a:t>5»</a:t>
                          </a:r>
                        </a:p>
                      </a:txBody>
                      <a:tcPr marL="91439" marR="91439" marT="45712" marB="45712"/>
                    </a:tc>
                    <a:tc rowSpan="9">
                      <a:txBody>
                        <a:bodyPr/>
                        <a:lstStyle/>
                        <a:p>
                          <a:pPr algn="ctr"/>
                          <a:r>
                            <a:rPr lang="ru-RU" sz="3600" dirty="0" smtClean="0">
                              <a:solidFill>
                                <a:srgbClr val="FF0000"/>
                              </a:solidFill>
                            </a:rPr>
                            <a:t>23*</a:t>
                          </a:r>
                        </a:p>
                        <a:p>
                          <a:pPr algn="ctr"/>
                          <a:r>
                            <a:rPr lang="ru-RU" sz="4400" dirty="0" smtClean="0">
                              <a:solidFill>
                                <a:schemeClr val="tx1"/>
                              </a:solidFill>
                            </a:rPr>
                            <a:t>25,9</a:t>
                          </a:r>
                          <a:endParaRPr lang="ru-RU" sz="4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91439" marR="91439" marT="45712" marB="45712" anchor="ctr"/>
                    </a:tc>
                  </a:tr>
                  <a:tr h="604620">
                    <a:tc>
                      <a:txBody>
                        <a:bodyPr/>
                        <a:lstStyle/>
                        <a:p>
                          <a:r>
                            <a:rPr lang="ru-RU" sz="1800" dirty="0" smtClean="0"/>
                            <a:t>1.</a:t>
                          </a:r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800" dirty="0" smtClean="0"/>
                            <a:t>с. Богдановка</a:t>
                          </a:r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91439" marR="91439" marT="45712" marB="45712">
                        <a:blipFill rotWithShape="1">
                          <a:blip r:embed="rId3"/>
                          <a:stretch>
                            <a:fillRect l="-335593" t="-157576" r="-786441" b="-6747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solidFill>
                                <a:srgbClr val="FF0000"/>
                              </a:solidFill>
                            </a:rPr>
                            <a:t>1*</a:t>
                          </a:r>
                          <a:endParaRPr lang="ru-RU" sz="1600" dirty="0" smtClean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91439" marR="91439" marT="45712" marB="45712">
                        <a:blipFill rotWithShape="1">
                          <a:blip r:embed="rId3"/>
                          <a:stretch>
                            <a:fillRect l="-447368" t="-157576" r="-401316" b="-6747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91439" marR="91439" marT="45712" marB="45712">
                        <a:blipFill rotWithShape="1">
                          <a:blip r:embed="rId3"/>
                          <a:stretch>
                            <a:fillRect l="-416000" t="-157576" r="-205000" b="-6747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solidFill>
                                <a:srgbClr val="FF0000"/>
                              </a:solidFill>
                            </a:rPr>
                            <a:t>2*</a:t>
                          </a:r>
                          <a:endParaRPr lang="ru-RU" sz="16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L="91439" marR="91439" marT="45712" marB="45712"/>
                    </a:tc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</a:tr>
                  <a:tr h="604620">
                    <a:tc>
                      <a:txBody>
                        <a:bodyPr/>
                        <a:lstStyle/>
                        <a:p>
                          <a:r>
                            <a:rPr lang="ru-RU" sz="1800" dirty="0" smtClean="0"/>
                            <a:t>2.</a:t>
                          </a:r>
                          <a:endParaRPr lang="ru-RU" sz="1800" dirty="0"/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800" dirty="0" smtClean="0"/>
                            <a:t>с. Дмитриевка</a:t>
                          </a:r>
                          <a:endParaRPr lang="ru-RU" sz="1800" dirty="0"/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91439" marR="91439" marT="45712" marB="45712">
                        <a:blipFill rotWithShape="1">
                          <a:blip r:embed="rId3"/>
                          <a:stretch>
                            <a:fillRect l="-335593" t="-257576" r="-786441" b="-5747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solidFill>
                                <a:srgbClr val="FF0000"/>
                              </a:solidFill>
                            </a:rPr>
                            <a:t>1*</a:t>
                          </a:r>
                          <a:endParaRPr lang="ru-RU" sz="1600" dirty="0" smtClean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solidFill>
                                <a:srgbClr val="FF0000"/>
                              </a:solidFill>
                            </a:rPr>
                            <a:t>2*</a:t>
                          </a:r>
                          <a:endParaRPr lang="ru-RU" sz="1600" dirty="0" smtClean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91439" marR="91439" marT="45712" marB="45712">
                        <a:blipFill rotWithShape="1">
                          <a:blip r:embed="rId3"/>
                          <a:stretch>
                            <a:fillRect l="-416000" t="-257576" r="-205000" b="-5747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sz="1600" dirty="0"/>
                        </a:p>
                      </a:txBody>
                      <a:tcPr marL="91439" marR="91439" marT="45712" marB="45712"/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</a:tr>
                  <a:tr h="640064">
                    <a:tc>
                      <a:txBody>
                        <a:bodyPr/>
                        <a:lstStyle/>
                        <a:p>
                          <a:r>
                            <a:rPr lang="ru-RU" sz="1800" dirty="0" smtClean="0"/>
                            <a:t>3.</a:t>
                          </a:r>
                          <a:endParaRPr lang="ru-RU" sz="1800" dirty="0"/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800" dirty="0" smtClean="0"/>
                            <a:t>с. Зуевка</a:t>
                          </a:r>
                        </a:p>
                        <a:p>
                          <a:endParaRPr lang="ru-RU" sz="1800" dirty="0"/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91439" marR="91439" marT="45712" marB="45712">
                        <a:blipFill rotWithShape="1">
                          <a:blip r:embed="rId3"/>
                          <a:stretch>
                            <a:fillRect l="-335593" t="-337143" r="-786441" b="-4419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sz="1600" dirty="0" smtClean="0"/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sz="1600" dirty="0" smtClean="0"/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91439" marR="91439" marT="45712" marB="45712">
                        <a:blipFill rotWithShape="1">
                          <a:blip r:embed="rId3"/>
                          <a:stretch>
                            <a:fillRect l="-416000" t="-337143" r="-205000" b="-4419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91439" marR="91439" marT="45712" marB="45712">
                        <a:blipFill rotWithShape="1">
                          <a:blip r:embed="rId3"/>
                          <a:stretch>
                            <a:fillRect l="-586364" t="-337143" r="-132955" b="-441905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</a:tr>
                  <a:tr h="640064">
                    <a:tc>
                      <a:txBody>
                        <a:bodyPr/>
                        <a:lstStyle/>
                        <a:p>
                          <a:r>
                            <a:rPr lang="ru-RU" sz="1800" dirty="0" smtClean="0"/>
                            <a:t>4.</a:t>
                          </a:r>
                          <a:endParaRPr lang="ru-RU" sz="1800" dirty="0"/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800" baseline="0" dirty="0" smtClean="0"/>
                            <a:t>№1 г. Нефтегорска</a:t>
                          </a:r>
                          <a:endParaRPr lang="ru-RU" sz="1800" dirty="0" smtClean="0"/>
                        </a:p>
                        <a:p>
                          <a:endParaRPr lang="ru-RU" sz="1800" dirty="0"/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91439" marR="91439" marT="45712" marB="45712">
                        <a:blipFill rotWithShape="1">
                          <a:blip r:embed="rId3"/>
                          <a:stretch>
                            <a:fillRect l="-335593" t="-437143" r="-786441" b="-3419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solidFill>
                                <a:srgbClr val="FF0000"/>
                              </a:solidFill>
                            </a:rPr>
                            <a:t>1*</a:t>
                          </a:r>
                          <a:endParaRPr lang="ru-RU" sz="1600" dirty="0" smtClean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91439" marR="91439" marT="45712" marB="45712">
                        <a:blipFill rotWithShape="1">
                          <a:blip r:embed="rId3"/>
                          <a:stretch>
                            <a:fillRect l="-447368" t="-437143" r="-401316" b="-3419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91439" marR="91439" marT="45712" marB="45712">
                        <a:blipFill rotWithShape="1">
                          <a:blip r:embed="rId3"/>
                          <a:stretch>
                            <a:fillRect l="-416000" t="-437143" r="-205000" b="-3419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91439" marR="91439" marT="45712" marB="45712">
                        <a:blipFill rotWithShape="1">
                          <a:blip r:embed="rId3"/>
                          <a:stretch>
                            <a:fillRect l="-586364" t="-437143" r="-132955" b="-341905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</a:tr>
                  <a:tr h="604620">
                    <a:tc>
                      <a:txBody>
                        <a:bodyPr/>
                        <a:lstStyle/>
                        <a:p>
                          <a:r>
                            <a:rPr lang="ru-RU" sz="1800" dirty="0" smtClean="0"/>
                            <a:t>5.</a:t>
                          </a:r>
                          <a:endParaRPr lang="ru-RU" sz="1800" dirty="0"/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800" dirty="0" smtClean="0"/>
                            <a:t>№2 г. Нефтегорска</a:t>
                          </a:r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91439" marR="91439" marT="45712" marB="45712">
                        <a:blipFill rotWithShape="1">
                          <a:blip r:embed="rId3"/>
                          <a:stretch>
                            <a:fillRect l="-335593" t="-564000" r="-786441" b="-259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solidFill>
                                <a:srgbClr val="FF0000"/>
                              </a:solidFill>
                            </a:rPr>
                            <a:t>3*</a:t>
                          </a:r>
                          <a:endParaRPr lang="ru-RU" sz="1600" dirty="0" smtClean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91439" marR="91439" marT="45712" marB="45712">
                        <a:blipFill rotWithShape="1">
                          <a:blip r:embed="rId3"/>
                          <a:stretch>
                            <a:fillRect l="-447368" t="-564000" r="-401316" b="-259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91439" marR="91439" marT="45712" marB="45712">
                        <a:blipFill rotWithShape="1">
                          <a:blip r:embed="rId3"/>
                          <a:stretch>
                            <a:fillRect l="-416000" t="-564000" r="-205000" b="-259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solidFill>
                                <a:srgbClr val="00B050"/>
                              </a:solidFill>
                            </a:rPr>
                            <a:t>6</a:t>
                          </a:r>
                          <a:endParaRPr lang="ru-RU" sz="160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marL="91439" marR="91439" marT="45712" marB="45712"/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</a:tr>
                  <a:tr h="604620">
                    <a:tc>
                      <a:txBody>
                        <a:bodyPr/>
                        <a:lstStyle/>
                        <a:p>
                          <a:r>
                            <a:rPr lang="ru-RU" sz="1800" dirty="0" smtClean="0"/>
                            <a:t>6.</a:t>
                          </a:r>
                          <a:endParaRPr lang="ru-RU" sz="1800" dirty="0"/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800" dirty="0" smtClean="0"/>
                            <a:t>№3 г. Нефтегорска</a:t>
                          </a:r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/>
                            <a:t>40</a:t>
                          </a:r>
                          <a:endParaRPr lang="ru-RU" sz="1600" dirty="0"/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91439" marR="91439" marT="45712" marB="45712">
                        <a:blipFill rotWithShape="1">
                          <a:blip r:embed="rId3"/>
                          <a:stretch>
                            <a:fillRect l="-309639" t="-670707" r="-459036" b="-1616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91439" marR="91439" marT="45712" marB="45712">
                        <a:blipFill rotWithShape="1">
                          <a:blip r:embed="rId3"/>
                          <a:stretch>
                            <a:fillRect l="-447368" t="-670707" r="-401316" b="-1616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91439" marR="91439" marT="45712" marB="45712">
                        <a:blipFill rotWithShape="1">
                          <a:blip r:embed="rId3"/>
                          <a:stretch>
                            <a:fillRect l="-416000" t="-670707" r="-205000" b="-1616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91439" marR="91439" marT="45712" marB="45712">
                        <a:blipFill rotWithShape="1">
                          <a:blip r:embed="rId3"/>
                          <a:stretch>
                            <a:fillRect l="-586364" t="-670707" r="-132955" b="-161616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ru-RU" sz="3600" dirty="0"/>
                        </a:p>
                      </a:txBody>
                      <a:tcPr/>
                    </a:tc>
                  </a:tr>
                  <a:tr h="365744">
                    <a:tc>
                      <a:txBody>
                        <a:bodyPr/>
                        <a:lstStyle/>
                        <a:p>
                          <a:r>
                            <a:rPr lang="ru-RU" sz="1800" dirty="0" smtClean="0"/>
                            <a:t>7.</a:t>
                          </a:r>
                          <a:endParaRPr lang="ru-RU" sz="1800" dirty="0"/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r>
                            <a:rPr lang="ru-RU" sz="1800" dirty="0" smtClean="0"/>
                            <a:t>с</a:t>
                          </a:r>
                          <a:r>
                            <a:rPr lang="ru-RU" sz="1800" baseline="0" dirty="0" smtClean="0"/>
                            <a:t>. Покровка</a:t>
                          </a:r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solidFill>
                                <a:srgbClr val="FF0000"/>
                              </a:solidFill>
                            </a:rPr>
                            <a:t>1*</a:t>
                          </a:r>
                          <a:r>
                            <a:rPr lang="ru-RU" sz="1600" dirty="0" smtClean="0"/>
                            <a:t>/1</a:t>
                          </a:r>
                          <a:endParaRPr lang="ru-RU" sz="1600" dirty="0"/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sz="1600" dirty="0"/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sz="1600" dirty="0"/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solidFill>
                                <a:srgbClr val="FF0000"/>
                              </a:solidFill>
                            </a:rPr>
                            <a:t>1*</a:t>
                          </a:r>
                          <a:r>
                            <a:rPr lang="ru-RU" sz="1600" dirty="0" smtClean="0"/>
                            <a:t>/1</a:t>
                          </a:r>
                          <a:endParaRPr lang="ru-RU" sz="1600" dirty="0"/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sz="1600" dirty="0"/>
                        </a:p>
                      </a:txBody>
                      <a:tcPr marL="91439" marR="91439" marT="45712" marB="45712"/>
                    </a:tc>
                    <a:tc vMerge="1">
                      <a:txBody>
                        <a:bodyPr/>
                        <a:lstStyle/>
                        <a:p>
                          <a:endParaRPr lang="ru-RU" sz="500" dirty="0"/>
                        </a:p>
                      </a:txBody>
                      <a:tcPr marL="91439" marR="91439" marT="45715" marB="45715"/>
                    </a:tc>
                  </a:tr>
                  <a:tr h="604620">
                    <a:tc>
                      <a:txBody>
                        <a:bodyPr/>
                        <a:lstStyle/>
                        <a:p>
                          <a:r>
                            <a:rPr lang="ru-RU" sz="1800" dirty="0" smtClean="0"/>
                            <a:t>8.</a:t>
                          </a:r>
                          <a:endParaRPr lang="ru-RU" sz="1800" dirty="0"/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800" dirty="0" smtClean="0"/>
                            <a:t>с.</a:t>
                          </a:r>
                          <a:r>
                            <a:rPr lang="ru-RU" sz="1800" baseline="0" dirty="0" smtClean="0"/>
                            <a:t> </a:t>
                          </a:r>
                          <a:r>
                            <a:rPr lang="ru-RU" sz="1800" baseline="0" dirty="0" err="1" smtClean="0"/>
                            <a:t>Утёвка</a:t>
                          </a:r>
                          <a:endParaRPr lang="ru-RU" sz="1800" dirty="0" smtClean="0"/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91439" marR="91439" marT="45712" marB="45712">
                        <a:blipFill rotWithShape="1">
                          <a:blip r:embed="rId3"/>
                          <a:stretch>
                            <a:fillRect l="-335593" t="-831313" r="-786441" b="-10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solidFill>
                                <a:srgbClr val="FF0000"/>
                              </a:solidFill>
                            </a:rPr>
                            <a:t>3*</a:t>
                          </a:r>
                          <a:endParaRPr lang="ru-RU" sz="16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L="91439" marR="91439" marT="45712" marB="45712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91439" marR="91439" marT="45712" marB="45712">
                        <a:blipFill rotWithShape="1">
                          <a:blip r:embed="rId3"/>
                          <a:stretch>
                            <a:fillRect l="-447368" t="-831313" r="-401316" b="-10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91439" marR="91439" marT="45712" marB="45712">
                        <a:blipFill rotWithShape="1">
                          <a:blip r:embed="rId3"/>
                          <a:stretch>
                            <a:fillRect l="-416000" t="-831313" r="-205000" b="-10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ru-RU" sz="1600" dirty="0" smtClean="0">
                              <a:solidFill>
                                <a:srgbClr val="00B050"/>
                              </a:solidFill>
                            </a:rPr>
                            <a:t>2</a:t>
                          </a:r>
                          <a:endParaRPr lang="ru-RU" sz="160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marL="91439" marR="91439" marT="45712" marB="45712"/>
                    </a:tc>
                    <a:tc vMerge="1">
                      <a:txBody>
                        <a:bodyPr/>
                        <a:lstStyle/>
                        <a:p>
                          <a:endParaRPr lang="ru-RU" sz="500" dirty="0"/>
                        </a:p>
                      </a:txBody>
                      <a:tcPr marL="91439" marR="91439" marT="45715" marB="45715"/>
                    </a:tc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537"/>
          </a:xfrm>
          <a:solidFill>
            <a:schemeClr val="accent1"/>
          </a:solidFill>
          <a:ln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altLang="ru-RU" i="1" smtClean="0">
                <a:latin typeface="Times New Roman" pitchFamily="18" charset="0"/>
                <a:cs typeface="Times New Roman" pitchFamily="18" charset="0"/>
              </a:rPr>
              <a:t>Средний балл по школам округа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Содержимое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149052866"/>
                  </p:ext>
                </p:extLst>
              </p:nvPr>
            </p:nvGraphicFramePr>
            <p:xfrm>
              <a:off x="457200" y="1125538"/>
              <a:ext cx="8229600" cy="5506855"/>
            </p:xfrm>
            <a:graphic>
              <a:graphicData uri="http://schemas.openxmlformats.org/drawingml/2006/table">
                <a:tbl>
                  <a:tblPr/>
                  <a:tblGrid>
                    <a:gridCol w="3034680"/>
                    <a:gridCol w="2451720"/>
                    <a:gridCol w="2743200"/>
                  </a:tblGrid>
                  <a:tr h="365722">
                    <a:tc gridSpan="3">
                      <a:txBody>
                        <a:bodyPr/>
                        <a:lstStyle>
                          <a:lvl1pPr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8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1pPr>
                          <a:lvl2pPr marL="742950" indent="-28575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4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2pPr>
                          <a:lvl3pPr marL="11430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0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3pPr>
                          <a:lvl4pPr marL="16002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4pPr>
                          <a:lvl5pPr marL="20574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5pPr>
                          <a:lvl6pPr marL="25146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6pPr>
                          <a:lvl7pPr marL="29718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7pPr>
                          <a:lvl8pPr marL="34290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8pPr>
                          <a:lvl9pPr marL="38862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8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                                                              </a:t>
                          </a:r>
                          <a:r>
                            <a:rPr kumimoji="0" lang="ru-RU" sz="18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Алексеевский район</a:t>
                          </a:r>
                        </a:p>
                      </a:txBody>
                      <a:tcPr marT="45709" marB="45709" horzOverflow="overflow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accent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</a:tr>
                  <a:tr h="315449">
                    <a:tc>
                      <a:txBody>
                        <a:bodyPr/>
                        <a:lstStyle>
                          <a:lvl1pPr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8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1pPr>
                          <a:lvl2pPr marL="742950" indent="-28575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4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2pPr>
                          <a:lvl3pPr marL="11430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0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3pPr>
                          <a:lvl4pPr marL="16002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4pPr>
                          <a:lvl5pPr marL="20574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5pPr>
                          <a:lvl6pPr marL="25146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6pPr>
                          <a:lvl7pPr marL="29718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7pPr>
                          <a:lvl8pPr marL="34290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8pPr>
                          <a:lvl9pPr marL="38862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800" b="0" i="1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                Название </a:t>
                          </a:r>
                        </a:p>
                      </a:txBody>
                      <a:tcPr marL="68580" marR="68580" marT="0" marB="0" horzOverflow="overflow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800" b="0" i="1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    Кол-во учащихся </a:t>
                          </a:r>
                        </a:p>
                      </a:txBody>
                      <a:tcPr marL="68580" marR="68580" marT="0" marB="0" horzOverflow="overflow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>
                          <a:lvl1pPr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8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1pPr>
                          <a:lvl2pPr marL="742950" indent="-28575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4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2pPr>
                          <a:lvl3pPr marL="11430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0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3pPr>
                          <a:lvl4pPr marL="16002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4pPr>
                          <a:lvl5pPr marL="20574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5pPr>
                          <a:lvl6pPr marL="25146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6pPr>
                          <a:lvl7pPr marL="29718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7pPr>
                          <a:lvl8pPr marL="34290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8pPr>
                          <a:lvl9pPr marL="38862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800" b="0" i="1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          Балл по школе</a:t>
                          </a:r>
                        </a:p>
                      </a:txBody>
                      <a:tcPr marL="68580" marR="68580" marT="0" marB="0" horzOverflow="overflow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269777">
                    <a:tc>
                      <a:txBody>
                        <a:bodyPr/>
                        <a:lstStyle>
                          <a:lvl1pPr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8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1pPr>
                          <a:lvl2pPr marL="742950" indent="-28575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4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2pPr>
                          <a:lvl3pPr marL="11430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0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3pPr>
                          <a:lvl4pPr marL="16002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4pPr>
                          <a:lvl5pPr marL="20574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5pPr>
                          <a:lvl6pPr marL="25146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6pPr>
                          <a:lvl7pPr marL="29718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7pPr>
                          <a:lvl8pPr marL="34290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8pPr>
                          <a:lvl9pPr marL="38862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ГБОУ СОШ с. </a:t>
                          </a:r>
                          <a:r>
                            <a:rPr kumimoji="0" lang="ru-RU" sz="1400" b="1" i="0" u="none" strike="noStrike" cap="none" normalizeH="0" baseline="0" dirty="0" err="1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Летниково</a:t>
                          </a:r>
                          <a:endParaRPr kumimoji="0" lang="ru-RU" sz="14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horzOverflow="overflow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E9EDF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14:m>
                            <m:oMath xmlns:m="http://schemas.openxmlformats.org/officeDocument/2006/math">
                              <m:r>
                                <a:rPr lang="ru-RU" sz="1400" b="1" i="0" dirty="0" smtClean="0">
                                  <a:latin typeface="Cambria Math"/>
                                </a:rPr>
                                <m:t> </m:t>
                              </m:r>
                              <m:r>
                                <a:rPr lang="ru-RU" sz="1400" i="1" dirty="0" smtClean="0">
                                  <a:latin typeface="Cambria Math"/>
                                </a:rPr>
                                <m:t>→</m:t>
                              </m:r>
                              <m:r>
                                <a:rPr lang="ru-RU" sz="1400" b="0" i="1" dirty="0" smtClean="0">
                                  <a:latin typeface="Cambria Math"/>
                                </a:rPr>
                                <m:t> </m:t>
                              </m:r>
                            </m:oMath>
                          </a14:m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  <a:endParaRPr kumimoji="0" lang="ru-RU" sz="14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horzOverflow="overflow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E9EDF4"/>
                        </a:solidFill>
                      </a:tcPr>
                    </a:tc>
                    <a:tc>
                      <a:txBody>
                        <a:bodyPr/>
                        <a:lstStyle>
                          <a:lvl1pPr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8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1pPr>
                          <a:lvl2pPr marL="742950" indent="-28575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4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2pPr>
                          <a:lvl3pPr marL="11430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0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3pPr>
                          <a:lvl4pPr marL="16002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4pPr>
                          <a:lvl5pPr marL="20574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5pPr>
                          <a:lvl6pPr marL="25146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6pPr>
                          <a:lvl7pPr marL="29718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7pPr>
                          <a:lvl8pPr marL="34290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8pPr>
                          <a:lvl9pPr marL="38862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24</a:t>
                          </a:r>
                          <a14:m>
                            <m:oMath xmlns:m="http://schemas.openxmlformats.org/officeDocument/2006/math">
                              <m:r>
                                <a:rPr lang="ru-RU" sz="1400" b="1" i="0" dirty="0" smtClean="0">
                                  <a:latin typeface="Cambria Math"/>
                                </a:rPr>
                                <m:t> </m:t>
                              </m:r>
                              <m:r>
                                <a:rPr lang="ru-RU" sz="1400" i="1" dirty="0" smtClean="0">
                                  <a:latin typeface="Cambria Math"/>
                                </a:rPr>
                                <m:t>→</m:t>
                              </m:r>
                            </m:oMath>
                          </a14:m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29,7</a:t>
                          </a:r>
                        </a:p>
                      </a:txBody>
                      <a:tcPr marL="68580" marR="68580" marT="0" marB="0" horzOverflow="overflow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E9EDF4"/>
                        </a:solidFill>
                      </a:tcPr>
                    </a:tc>
                  </a:tr>
                  <a:tr h="736047">
                    <a:tc>
                      <a:txBody>
                        <a:bodyPr/>
                        <a:lstStyle>
                          <a:lvl1pPr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8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1pPr>
                          <a:lvl2pPr marL="742950" indent="-28575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4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2pPr>
                          <a:lvl3pPr marL="11430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0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3pPr>
                          <a:lvl4pPr marL="16002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4pPr>
                          <a:lvl5pPr marL="20574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5pPr>
                          <a:lvl6pPr marL="25146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6pPr>
                          <a:lvl7pPr marL="29718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7pPr>
                          <a:lvl8pPr marL="34290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8pPr>
                          <a:lvl9pPr marL="38862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ГБОУ СОШ с. </a:t>
                          </a:r>
                          <a:r>
                            <a:rPr kumimoji="0" lang="ru-RU" sz="1400" b="1" i="0" u="none" strike="noStrike" cap="none" normalizeH="0" baseline="0" dirty="0" err="1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Патровка</a:t>
                          </a: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</a:t>
                          </a:r>
                        </a:p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ГБОУ СОШ с. </a:t>
                          </a: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Алексеевка</a:t>
                          </a:r>
                        </a:p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ГБОУ ООШ </a:t>
                          </a:r>
                          <a:r>
                            <a:rPr kumimoji="0" lang="ru-RU" sz="1400" b="1" i="0" u="none" strike="noStrike" cap="none" normalizeH="0" baseline="0" dirty="0" err="1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пос.Ильичёвский</a:t>
                          </a:r>
                          <a:endParaRPr kumimoji="0" lang="ru-RU" sz="14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horzOverflow="overflow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D0D8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1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11 </a:t>
                          </a:r>
                          <a14:m>
                            <m:oMath xmlns:m="http://schemas.openxmlformats.org/officeDocument/2006/math">
                              <m:r>
                                <a:rPr lang="ru-RU" sz="1400" i="1" dirty="0" smtClean="0">
                                  <a:latin typeface="Cambria Math"/>
                                </a:rPr>
                                <m:t>→</m:t>
                              </m:r>
                              <m:r>
                                <a:rPr lang="ru-RU" sz="1400" b="0" i="1" dirty="0" smtClean="0">
                                  <a:latin typeface="Cambria Math"/>
                                </a:rPr>
                                <m:t> </m:t>
                              </m:r>
                            </m:oMath>
                          </a14:m>
                          <a:r>
                            <a:rPr kumimoji="0" lang="ru-RU" sz="1400" b="1" i="1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</a:t>
                          </a:r>
                          <a:endParaRPr kumimoji="0" lang="ru-RU" sz="1400" b="1" i="1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32</a:t>
                          </a:r>
                          <a14:m>
                            <m:oMath xmlns:m="http://schemas.openxmlformats.org/officeDocument/2006/math">
                              <m:r>
                                <a:rPr lang="ru-RU" sz="1400" b="1" i="0" dirty="0" smtClean="0">
                                  <a:latin typeface="Cambria Math"/>
                                </a:rPr>
                                <m:t> </m:t>
                              </m:r>
                              <m:r>
                                <a:rPr lang="ru-RU" sz="1400" i="1" dirty="0" smtClean="0">
                                  <a:latin typeface="Cambria Math"/>
                                </a:rPr>
                                <m:t>→</m:t>
                              </m:r>
                            </m:oMath>
                          </a14:m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32</a:t>
                          </a:r>
                        </a:p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</a:t>
                          </a:r>
                          <a:endParaRPr kumimoji="0" lang="ru-RU" sz="14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horzOverflow="overflow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D0D8E8"/>
                        </a:solidFill>
                      </a:tcPr>
                    </a:tc>
                    <a:tc>
                      <a:txBody>
                        <a:bodyPr/>
                        <a:lstStyle>
                          <a:lvl1pPr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8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1pPr>
                          <a:lvl2pPr marL="742950" indent="-28575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4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2pPr>
                          <a:lvl3pPr marL="11430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0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3pPr>
                          <a:lvl4pPr marL="16002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4pPr>
                          <a:lvl5pPr marL="20574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5pPr>
                          <a:lvl6pPr marL="25146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6pPr>
                          <a:lvl7pPr marL="29718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7pPr>
                          <a:lvl8pPr marL="34290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8pPr>
                          <a:lvl9pPr marL="38862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1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19,7</a:t>
                          </a:r>
                          <a14:m>
                            <m:oMath xmlns:m="http://schemas.openxmlformats.org/officeDocument/2006/math">
                              <m:r>
                                <a:rPr lang="ru-RU" sz="1400" b="1" i="1" dirty="0" smtClean="0">
                                  <a:latin typeface="Cambria Math"/>
                                </a:rPr>
                                <m:t> </m:t>
                              </m:r>
                              <m:r>
                                <a:rPr lang="ru-RU" sz="1400" i="1" dirty="0" smtClean="0">
                                  <a:latin typeface="Cambria Math"/>
                                </a:rPr>
                                <m:t>→</m:t>
                              </m:r>
                            </m:oMath>
                          </a14:m>
                          <a:r>
                            <a:rPr kumimoji="0" lang="ru-RU" sz="1400" b="1" i="1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21,5</a:t>
                          </a:r>
                        </a:p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24,6</a:t>
                          </a:r>
                          <a14:m>
                            <m:oMath xmlns:m="http://schemas.openxmlformats.org/officeDocument/2006/math">
                              <m:r>
                                <a:rPr lang="ru-RU" sz="1400" b="1" i="0" dirty="0" smtClean="0">
                                  <a:latin typeface="Cambria Math"/>
                                </a:rPr>
                                <m:t> </m:t>
                              </m:r>
                              <m:r>
                                <a:rPr lang="ru-RU" sz="1400" i="1" dirty="0" smtClean="0">
                                  <a:latin typeface="Cambria Math"/>
                                </a:rPr>
                                <m:t>→</m:t>
                              </m:r>
                              <m:r>
                                <a:rPr lang="ru-RU" sz="1400" b="0" i="1" dirty="0" smtClean="0">
                                  <a:latin typeface="Cambria Math"/>
                                </a:rPr>
                                <m:t> </m:t>
                              </m:r>
                            </m:oMath>
                          </a14:m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27,1</a:t>
                          </a:r>
                        </a:p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21,8</a:t>
                          </a:r>
                          <a:endParaRPr kumimoji="0" lang="ru-RU" sz="14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horzOverflow="overflow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D0D8E8"/>
                        </a:solidFill>
                      </a:tcPr>
                    </a:tc>
                  </a:tr>
                  <a:tr h="304765">
                    <a:tc gridSpan="3">
                      <a:txBody>
                        <a:bodyPr/>
                        <a:lstStyle>
                          <a:lvl1pPr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8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1pPr>
                          <a:lvl2pPr marL="742950" indent="-28575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4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2pPr>
                          <a:lvl3pPr marL="11430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0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3pPr>
                          <a:lvl4pPr marL="16002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4pPr>
                          <a:lvl5pPr marL="20574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5pPr>
                          <a:lvl6pPr marL="25146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6pPr>
                          <a:lvl7pPr marL="29718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7pPr>
                          <a:lvl8pPr marL="34290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8pPr>
                          <a:lvl9pPr marL="38862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0" i="1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                                                             </a:t>
                          </a:r>
                          <a:r>
                            <a:rPr kumimoji="0" lang="ru-RU" sz="1400" b="1" i="1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Борский район</a:t>
                          </a:r>
                        </a:p>
                      </a:txBody>
                      <a:tcPr marT="45709" marB="45709" horzOverflow="overflow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E9EDF4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</a:tr>
                  <a:tr h="313070">
                    <a:tc>
                      <a:txBody>
                        <a:bodyPr/>
                        <a:lstStyle>
                          <a:lvl1pPr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8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1pPr>
                          <a:lvl2pPr marL="742950" indent="-28575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4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2pPr>
                          <a:lvl3pPr marL="11430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0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3pPr>
                          <a:lvl4pPr marL="16002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4pPr>
                          <a:lvl5pPr marL="20574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5pPr>
                          <a:lvl6pPr marL="25146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6pPr>
                          <a:lvl7pPr marL="29718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7pPr>
                          <a:lvl8pPr marL="34290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8pPr>
                          <a:lvl9pPr marL="38862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 «ОЦ» Борское</a:t>
                          </a:r>
                        </a:p>
                      </a:txBody>
                      <a:tcPr marL="68580" marR="68580" marT="0" marB="0" anchor="b" horzOverflow="overflow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D0D8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38</a:t>
                          </a:r>
                          <a14:m>
                            <m:oMath xmlns:m="http://schemas.openxmlformats.org/officeDocument/2006/math">
                              <m:r>
                                <a:rPr lang="ru-RU" sz="1400" b="1" i="0" dirty="0" smtClean="0">
                                  <a:latin typeface="Cambria Math"/>
                                </a:rPr>
                                <m:t> </m:t>
                              </m:r>
                              <m:r>
                                <a:rPr lang="ru-RU" sz="1400" i="1" dirty="0" smtClean="0">
                                  <a:latin typeface="Cambria Math"/>
                                </a:rPr>
                                <m:t>→</m:t>
                              </m:r>
                              <m:r>
                                <a:rPr lang="ru-RU" sz="1400" b="0" i="1" dirty="0" smtClean="0">
                                  <a:latin typeface="Cambria Math"/>
                                </a:rPr>
                                <m:t> </m:t>
                              </m:r>
                            </m:oMath>
                          </a14:m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28</a:t>
                          </a:r>
                          <a:endParaRPr kumimoji="0" lang="ru-RU" sz="14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horzOverflow="overflow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D0D8E8"/>
                        </a:solidFill>
                      </a:tcPr>
                    </a:tc>
                    <a:tc>
                      <a:txBody>
                        <a:bodyPr/>
                        <a:lstStyle>
                          <a:lvl1pPr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8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1pPr>
                          <a:lvl2pPr marL="742950" indent="-28575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4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2pPr>
                          <a:lvl3pPr marL="11430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0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3pPr>
                          <a:lvl4pPr marL="16002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4pPr>
                          <a:lvl5pPr marL="20574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5pPr>
                          <a:lvl6pPr marL="25146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6pPr>
                          <a:lvl7pPr marL="29718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7pPr>
                          <a:lvl8pPr marL="34290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8pPr>
                          <a:lvl9pPr marL="38862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28</a:t>
                          </a:r>
                          <a14:m>
                            <m:oMath xmlns:m="http://schemas.openxmlformats.org/officeDocument/2006/math">
                              <m:r>
                                <a:rPr lang="ru-RU" sz="1400" b="1" i="0" dirty="0" smtClean="0">
                                  <a:latin typeface="Cambria Math"/>
                                </a:rPr>
                                <m:t> </m:t>
                              </m:r>
                              <m:r>
                                <a:rPr lang="ru-RU" sz="1400" i="1" dirty="0" smtClean="0">
                                  <a:latin typeface="Cambria Math"/>
                                </a:rPr>
                                <m:t>→</m:t>
                              </m:r>
                            </m:oMath>
                          </a14:m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28,7</a:t>
                          </a:r>
                          <a:endParaRPr kumimoji="0" lang="ru-RU" sz="14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horzOverflow="overflow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D0D8E8"/>
                        </a:solidFill>
                      </a:tcPr>
                    </a:tc>
                  </a:tr>
                  <a:tr h="490698">
                    <a:tc>
                      <a:txBody>
                        <a:bodyPr/>
                        <a:lstStyle>
                          <a:lvl1pPr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8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1pPr>
                          <a:lvl2pPr marL="742950" indent="-28575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4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2pPr>
                          <a:lvl3pPr marL="11430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0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3pPr>
                          <a:lvl4pPr marL="16002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4pPr>
                          <a:lvl5pPr marL="20574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5pPr>
                          <a:lvl6pPr marL="25146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6pPr>
                          <a:lvl7pPr marL="29718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7pPr>
                          <a:lvl8pPr marL="34290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8pPr>
                          <a:lvl9pPr marL="38862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 «ОЦ» Борское</a:t>
                          </a:r>
                        </a:p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ГБОУ СОШ с. </a:t>
                          </a: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Петровка</a:t>
                          </a:r>
                        </a:p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ГБОУ ООШ .Гвардейцы</a:t>
                          </a:r>
                        </a:p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ГБОУ ООШ с. </a:t>
                          </a:r>
                          <a:r>
                            <a:rPr kumimoji="0" lang="ru-RU" sz="1400" b="1" i="0" u="none" strike="noStrike" cap="none" normalizeH="0" baseline="0" dirty="0" err="1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Заплавное</a:t>
                          </a:r>
                          <a:endParaRPr kumimoji="0" lang="ru-RU" sz="14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 horzOverflow="overflow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E9EDF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47</a:t>
                          </a:r>
                          <a14:m>
                            <m:oMath xmlns:m="http://schemas.openxmlformats.org/officeDocument/2006/math">
                              <m:r>
                                <a:rPr lang="ru-RU" sz="1400" b="1" i="0" dirty="0" smtClean="0">
                                  <a:latin typeface="Cambria Math"/>
                                </a:rPr>
                                <m:t> </m:t>
                              </m:r>
                              <m:r>
                                <a:rPr lang="ru-RU" sz="1400" i="1" dirty="0" smtClean="0">
                                  <a:latin typeface="Cambria Math"/>
                                </a:rPr>
                                <m:t>→</m:t>
                              </m:r>
                              <m:r>
                                <a:rPr lang="ru-RU" sz="1400" b="0" i="1" dirty="0" smtClean="0">
                                  <a:latin typeface="Cambria Math"/>
                                </a:rPr>
                                <m:t> </m:t>
                              </m:r>
                            </m:oMath>
                          </a14:m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40</a:t>
                          </a:r>
                          <a:endParaRPr kumimoji="0" lang="ru-RU" sz="14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14</a:t>
                          </a: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ru-RU" sz="1400" i="1" dirty="0" smtClean="0">
                                  <a:latin typeface="Cambria Math"/>
                                </a:rPr>
                                <m:t>→</m:t>
                              </m:r>
                              <m:r>
                                <a:rPr lang="ru-RU" sz="1400" b="0" i="1" dirty="0" smtClean="0">
                                  <a:latin typeface="Cambria Math"/>
                                </a:rPr>
                                <m:t> </m:t>
                              </m:r>
                            </m:oMath>
                          </a14:m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</a:p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</a:p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</a:t>
                          </a:r>
                          <a:endParaRPr kumimoji="0" lang="ru-RU" sz="14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horzOverflow="overflow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E9EDF4"/>
                        </a:solidFill>
                      </a:tcPr>
                    </a:tc>
                    <a:tc>
                      <a:txBody>
                        <a:bodyPr/>
                        <a:lstStyle>
                          <a:lvl1pPr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8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1pPr>
                          <a:lvl2pPr marL="742950" indent="-28575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4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2pPr>
                          <a:lvl3pPr marL="11430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0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3pPr>
                          <a:lvl4pPr marL="16002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4pPr>
                          <a:lvl5pPr marL="20574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5pPr>
                          <a:lvl6pPr marL="25146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6pPr>
                          <a:lvl7pPr marL="29718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7pPr>
                          <a:lvl8pPr marL="34290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8pPr>
                          <a:lvl9pPr marL="38862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22,8</a:t>
                          </a:r>
                          <a14:m>
                            <m:oMath xmlns:m="http://schemas.openxmlformats.org/officeDocument/2006/math">
                              <m:r>
                                <a:rPr lang="ru-RU" sz="1400" b="1" i="0" dirty="0" smtClean="0">
                                  <a:latin typeface="Cambria Math"/>
                                </a:rPr>
                                <m:t> </m:t>
                              </m:r>
                              <m:r>
                                <a:rPr lang="ru-RU" sz="1400" i="1" dirty="0" smtClean="0">
                                  <a:latin typeface="Cambria Math"/>
                                </a:rPr>
                                <m:t>→</m:t>
                              </m:r>
                            </m:oMath>
                          </a14:m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22,9</a:t>
                          </a:r>
                          <a:endParaRPr kumimoji="0" lang="ru-RU" sz="14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19,4 </a:t>
                          </a:r>
                          <a14:m>
                            <m:oMath xmlns:m="http://schemas.openxmlformats.org/officeDocument/2006/math">
                              <m:r>
                                <a:rPr lang="ru-RU" sz="1400" i="1" dirty="0" smtClean="0">
                                  <a:latin typeface="Cambria Math"/>
                                </a:rPr>
                                <m:t>→</m:t>
                              </m:r>
                            </m:oMath>
                          </a14:m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24,3</a:t>
                          </a:r>
                        </a:p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23</a:t>
                          </a:r>
                        </a:p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27,5</a:t>
                          </a:r>
                          <a:endParaRPr kumimoji="0" lang="ru-RU" sz="14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horzOverflow="overflow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E9EDF4"/>
                        </a:solidFill>
                      </a:tcPr>
                    </a:tc>
                  </a:tr>
                  <a:tr h="277230">
                    <a:tc gridSpan="3">
                      <a:txBody>
                        <a:bodyPr/>
                        <a:lstStyle>
                          <a:lvl1pPr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8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1pPr>
                          <a:lvl2pPr marL="742950" indent="-28575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4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2pPr>
                          <a:lvl3pPr marL="11430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0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3pPr>
                          <a:lvl4pPr marL="16002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4pPr>
                          <a:lvl5pPr marL="20574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5pPr>
                          <a:lvl6pPr marL="25146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6pPr>
                          <a:lvl7pPr marL="29718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7pPr>
                          <a:lvl8pPr marL="34290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8pPr>
                          <a:lvl9pPr marL="38862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1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                                                   </a:t>
                          </a:r>
                          <a:r>
                            <a:rPr kumimoji="0" lang="ru-RU" sz="1400" b="1" i="1" u="none" strike="noStrike" cap="none" normalizeH="0" baseline="0" dirty="0" err="1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Нефтегорский</a:t>
                          </a:r>
                          <a:r>
                            <a:rPr kumimoji="0" lang="ru-RU" sz="1400" b="1" i="1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район </a:t>
                          </a:r>
                          <a:endParaRPr kumimoji="0" lang="ru-RU" sz="1400" b="0" i="1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 horzOverflow="overflow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D0D8E8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</a:tr>
                  <a:tr h="1226745">
                    <a:tc>
                      <a:txBody>
                        <a:bodyPr/>
                        <a:lstStyle>
                          <a:lvl1pPr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8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1pPr>
                          <a:lvl2pPr marL="742950" indent="-28575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4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2pPr>
                          <a:lvl3pPr marL="11430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0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3pPr>
                          <a:lvl4pPr marL="16002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4pPr>
                          <a:lvl5pPr marL="20574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5pPr>
                          <a:lvl6pPr marL="25146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6pPr>
                          <a:lvl7pPr marL="29718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7pPr>
                          <a:lvl8pPr marL="34290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8pPr>
                          <a:lvl9pPr marL="38862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ГБОУ СОШ </a:t>
                          </a:r>
                          <a:r>
                            <a:rPr kumimoji="0" lang="en-US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c</a:t>
                          </a: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. Богдановка</a:t>
                          </a:r>
                        </a:p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400" b="1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ГБОУ СОШ с. Дмитриевка</a:t>
                          </a:r>
                        </a:p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ГБОУ СОШ с. Зуевка</a:t>
                          </a:r>
                        </a:p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ГБОУ СОШ 1 г. Нефтегорска</a:t>
                          </a:r>
                          <a:endParaRPr kumimoji="0" lang="en-US" sz="14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ГБОУ СОШ 2 г. Нефтегорска </a:t>
                          </a:r>
                        </a:p>
                      </a:txBody>
                      <a:tcPr marL="68580" marR="68580" marT="0" marB="0" anchor="b" horzOverflow="overflow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E9EDF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13</a:t>
                          </a: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ru-RU" sz="1400" i="1" dirty="0" smtClean="0">
                                  <a:latin typeface="Cambria Math"/>
                                </a:rPr>
                                <m:t>→</m:t>
                              </m:r>
                              <m:r>
                                <a:rPr lang="ru-RU" sz="1400" b="0" i="1" dirty="0" smtClean="0">
                                  <a:latin typeface="Cambria Math"/>
                                </a:rPr>
                                <m:t> </m:t>
                              </m:r>
                            </m:oMath>
                          </a14:m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</a:t>
                          </a:r>
                          <a:endParaRPr kumimoji="0" lang="ru-RU" sz="14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 </a:t>
                          </a:r>
                          <a14:m>
                            <m:oMath xmlns:m="http://schemas.openxmlformats.org/officeDocument/2006/math">
                              <m:r>
                                <a:rPr lang="ru-RU" sz="1400" i="1" dirty="0" smtClean="0">
                                  <a:latin typeface="Cambria Math"/>
                                </a:rPr>
                                <m:t>→</m:t>
                              </m:r>
                              <m:r>
                                <a:rPr lang="ru-RU" sz="1400" b="0" i="1" dirty="0" smtClean="0">
                                  <a:latin typeface="Cambria Math"/>
                                </a:rPr>
                                <m:t> </m:t>
                              </m:r>
                            </m:oMath>
                          </a14:m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kumimoji="0" lang="ru-RU" sz="14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</a:t>
                          </a:r>
                        </a:p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28</a:t>
                          </a: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ru-RU" sz="1400" i="1" dirty="0" smtClean="0">
                                  <a:latin typeface="Cambria Math"/>
                                </a:rPr>
                                <m:t>→</m:t>
                              </m:r>
                              <m:r>
                                <a:rPr lang="ru-RU" sz="1400" b="0" i="1" dirty="0" smtClean="0">
                                  <a:latin typeface="Cambria Math"/>
                                </a:rPr>
                                <m:t> </m:t>
                              </m:r>
                            </m:oMath>
                          </a14:m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32</a:t>
                          </a:r>
                          <a:endParaRPr kumimoji="0" lang="ru-RU" sz="14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24</a:t>
                          </a: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ru-RU" sz="1400" i="1" dirty="0" smtClean="0">
                                  <a:latin typeface="Cambria Math"/>
                                </a:rPr>
                                <m:t>→</m:t>
                              </m:r>
                              <m:r>
                                <a:rPr lang="ru-RU" sz="1400" b="0" i="1" dirty="0" smtClean="0">
                                  <a:latin typeface="Cambria Math"/>
                                </a:rPr>
                                <m:t> </m:t>
                              </m:r>
                            </m:oMath>
                          </a14:m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28</a:t>
                          </a:r>
                          <a:endParaRPr kumimoji="0" lang="ru-RU" sz="14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horzOverflow="overflow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E9EDF4"/>
                        </a:solidFill>
                      </a:tcPr>
                    </a:tc>
                    <a:tc>
                      <a:txBody>
                        <a:bodyPr/>
                        <a:lstStyle>
                          <a:lvl1pPr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8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1pPr>
                          <a:lvl2pPr marL="742950" indent="-28575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4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2pPr>
                          <a:lvl3pPr marL="11430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0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3pPr>
                          <a:lvl4pPr marL="16002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4pPr>
                          <a:lvl5pPr marL="20574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5pPr>
                          <a:lvl6pPr marL="25146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6pPr>
                          <a:lvl7pPr marL="29718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7pPr>
                          <a:lvl8pPr marL="34290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8pPr>
                          <a:lvl9pPr marL="38862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22 </a:t>
                          </a:r>
                          <a14:m>
                            <m:oMath xmlns:m="http://schemas.openxmlformats.org/officeDocument/2006/math">
                              <m:r>
                                <a:rPr lang="ru-RU" sz="1400" i="1" dirty="0" smtClean="0">
                                  <a:latin typeface="Cambria Math"/>
                                </a:rPr>
                                <m:t>→</m:t>
                              </m:r>
                              <m:r>
                                <a:rPr lang="ru-RU" sz="1400" b="0" i="1" dirty="0" smtClean="0">
                                  <a:latin typeface="Cambria Math"/>
                                </a:rPr>
                                <m:t> </m:t>
                              </m:r>
                            </m:oMath>
                          </a14:m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23,1</a:t>
                          </a:r>
                          <a:endParaRPr kumimoji="0" lang="ru-RU" sz="14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20,2</a:t>
                          </a: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ru-RU" sz="1400" i="1" dirty="0" smtClean="0">
                                  <a:latin typeface="Cambria Math"/>
                                </a:rPr>
                                <m:t>→</m:t>
                              </m:r>
                              <m:r>
                                <a:rPr lang="ru-RU" sz="1400" b="0" i="1" dirty="0" smtClean="0">
                                  <a:latin typeface="Cambria Math"/>
                                </a:rPr>
                                <m:t> </m:t>
                              </m:r>
                            </m:oMath>
                          </a14:m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35</a:t>
                          </a:r>
                          <a:endParaRPr kumimoji="0" lang="ru-RU" sz="14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30</a:t>
                          </a: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ru-RU" sz="1400" i="1" dirty="0" smtClean="0">
                                  <a:latin typeface="Cambria Math"/>
                                </a:rPr>
                                <m:t>→</m:t>
                              </m:r>
                              <m:r>
                                <a:rPr lang="ru-RU" sz="1400" b="0" i="1" dirty="0" smtClean="0">
                                  <a:latin typeface="Cambria Math"/>
                                </a:rPr>
                                <m:t> </m:t>
                              </m:r>
                            </m:oMath>
                          </a14:m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29,2</a:t>
                          </a:r>
                          <a:endParaRPr kumimoji="0" lang="ru-RU" sz="14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23,9</a:t>
                          </a: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ru-RU" sz="1400" i="1" dirty="0" smtClean="0">
                                  <a:latin typeface="Cambria Math"/>
                                </a:rPr>
                                <m:t>→</m:t>
                              </m:r>
                              <m:r>
                                <a:rPr lang="ru-RU" sz="1400" b="0" i="1" dirty="0" smtClean="0">
                                  <a:latin typeface="Cambria Math"/>
                                </a:rPr>
                                <m:t> </m:t>
                              </m:r>
                            </m:oMath>
                          </a14:m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26,1</a:t>
                          </a:r>
                          <a:endParaRPr kumimoji="0" lang="ru-RU" sz="14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25,6 </a:t>
                          </a:r>
                          <a14:m>
                            <m:oMath xmlns:m="http://schemas.openxmlformats.org/officeDocument/2006/math">
                              <m:r>
                                <a:rPr lang="ru-RU" sz="1400" i="1" dirty="0" smtClean="0">
                                  <a:latin typeface="Cambria Math"/>
                                </a:rPr>
                                <m:t>→</m:t>
                              </m:r>
                              <m:r>
                                <a:rPr lang="ru-RU" sz="1400" b="0" i="1" dirty="0" smtClean="0">
                                  <a:latin typeface="Cambria Math"/>
                                </a:rPr>
                                <m:t> </m:t>
                              </m:r>
                            </m:oMath>
                          </a14:m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24,3</a:t>
                          </a:r>
                          <a:endParaRPr kumimoji="0" lang="ru-RU" sz="14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horzOverflow="overflow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E9EDF4"/>
                        </a:solidFill>
                      </a:tcPr>
                    </a:tc>
                  </a:tr>
                  <a:tr h="736047">
                    <a:tc>
                      <a:txBody>
                        <a:bodyPr/>
                        <a:lstStyle>
                          <a:lvl1pPr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8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1pPr>
                          <a:lvl2pPr marL="742950" indent="-28575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4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2pPr>
                          <a:lvl3pPr marL="11430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0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3pPr>
                          <a:lvl4pPr marL="16002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4pPr>
                          <a:lvl5pPr marL="20574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5pPr>
                          <a:lvl6pPr marL="25146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6pPr>
                          <a:lvl7pPr marL="29718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7pPr>
                          <a:lvl8pPr marL="34290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8pPr>
                          <a:lvl9pPr marL="38862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ГБОУ СОШ 3 г. Нефтегорска</a:t>
                          </a:r>
                        </a:p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ГБОУ ООШ с. Покровка</a:t>
                          </a:r>
                        </a:p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ГБОУ СОШ с. </a:t>
                          </a:r>
                          <a:r>
                            <a:rPr kumimoji="0" lang="ru-RU" sz="1400" b="1" i="0" u="none" strike="noStrike" cap="none" normalizeH="0" baseline="0" dirty="0" err="1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Утёвка</a:t>
                          </a:r>
                          <a:endParaRPr kumimoji="0" lang="ru-RU" sz="14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 horzOverflow="overflow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D0D8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40</a:t>
                          </a:r>
                        </a:p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</a:p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9</a:t>
                          </a: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ru-RU" sz="1400" i="1" dirty="0" smtClean="0">
                                  <a:latin typeface="Cambria Math"/>
                                </a:rPr>
                                <m:t>→</m:t>
                              </m:r>
                              <m:r>
                                <a:rPr lang="ru-RU" sz="1400" b="0" i="1" dirty="0" smtClean="0">
                                  <a:latin typeface="Cambria Math"/>
                                </a:rPr>
                                <m:t> </m:t>
                              </m:r>
                            </m:oMath>
                          </a14:m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kumimoji="0" lang="ru-RU" sz="14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horzOverflow="overflow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D0D8E8"/>
                        </a:solidFill>
                      </a:tcPr>
                    </a:tc>
                    <a:tc>
                      <a:txBody>
                        <a:bodyPr/>
                        <a:lstStyle>
                          <a:lvl1pPr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8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1pPr>
                          <a:lvl2pPr marL="742950" indent="-28575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4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2pPr>
                          <a:lvl3pPr marL="11430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0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3pPr>
                          <a:lvl4pPr marL="16002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4pPr>
                          <a:lvl5pPr marL="20574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5pPr>
                          <a:lvl6pPr marL="25146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6pPr>
                          <a:lvl7pPr marL="29718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7pPr>
                          <a:lvl8pPr marL="34290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8pPr>
                          <a:lvl9pPr marL="38862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21,8</a:t>
                          </a: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ru-RU" sz="1400" i="1" dirty="0" smtClean="0">
                                  <a:latin typeface="Cambria Math"/>
                                </a:rPr>
                                <m:t>→</m:t>
                              </m:r>
                              <m:r>
                                <a:rPr lang="ru-RU" sz="1400" b="0" i="1" dirty="0" smtClean="0">
                                  <a:latin typeface="Cambria Math"/>
                                </a:rPr>
                                <m:t> </m:t>
                              </m:r>
                            </m:oMath>
                          </a14:m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26,5</a:t>
                          </a:r>
                          <a:endParaRPr kumimoji="0" lang="ru-RU" sz="14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25 </a:t>
                          </a:r>
                          <a14:m>
                            <m:oMath xmlns:m="http://schemas.openxmlformats.org/officeDocument/2006/math">
                              <m:r>
                                <a:rPr lang="ru-RU" sz="1400" i="1" dirty="0" smtClean="0">
                                  <a:latin typeface="Cambria Math"/>
                                </a:rPr>
                                <m:t>→</m:t>
                              </m:r>
                              <m:r>
                                <a:rPr lang="ru-RU" sz="1400" b="0" i="1" dirty="0" smtClean="0">
                                  <a:latin typeface="Cambria Math"/>
                                </a:rPr>
                                <m:t> </m:t>
                              </m:r>
                            </m:oMath>
                          </a14:m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27</a:t>
                          </a:r>
                          <a:endParaRPr kumimoji="0" lang="ru-RU" sz="14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19,1 </a:t>
                          </a:r>
                          <a14:m>
                            <m:oMath xmlns:m="http://schemas.openxmlformats.org/officeDocument/2006/math">
                              <m:r>
                                <a:rPr lang="ru-RU" sz="1400" i="1" dirty="0" smtClean="0">
                                  <a:latin typeface="Cambria Math"/>
                                </a:rPr>
                                <m:t>→</m:t>
                              </m:r>
                              <m:r>
                                <a:rPr lang="ru-RU" sz="1400" b="0" i="1" dirty="0" smtClean="0">
                                  <a:latin typeface="Cambria Math"/>
                                </a:rPr>
                                <m:t> </m:t>
                              </m:r>
                            </m:oMath>
                          </a14:m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26,8</a:t>
                          </a:r>
                          <a:endParaRPr kumimoji="0" lang="ru-RU" sz="14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horzOverflow="overflow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D0D8E8"/>
                        </a:solidFill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Содержимое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149052866"/>
                  </p:ext>
                </p:extLst>
              </p:nvPr>
            </p:nvGraphicFramePr>
            <p:xfrm>
              <a:off x="457200" y="1125538"/>
              <a:ext cx="8229600" cy="5506855"/>
            </p:xfrm>
            <a:graphic>
              <a:graphicData uri="http://schemas.openxmlformats.org/drawingml/2006/table">
                <a:tbl>
                  <a:tblPr/>
                  <a:tblGrid>
                    <a:gridCol w="3034680"/>
                    <a:gridCol w="2451720"/>
                    <a:gridCol w="2743200"/>
                  </a:tblGrid>
                  <a:tr h="365738">
                    <a:tc gridSpan="3">
                      <a:txBody>
                        <a:bodyPr/>
                        <a:lstStyle>
                          <a:lvl1pPr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8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1pPr>
                          <a:lvl2pPr marL="742950" indent="-28575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4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2pPr>
                          <a:lvl3pPr marL="11430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0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3pPr>
                          <a:lvl4pPr marL="16002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4pPr>
                          <a:lvl5pPr marL="20574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5pPr>
                          <a:lvl6pPr marL="25146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6pPr>
                          <a:lvl7pPr marL="29718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7pPr>
                          <a:lvl8pPr marL="34290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8pPr>
                          <a:lvl9pPr marL="38862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8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                                                              </a:t>
                          </a:r>
                          <a:r>
                            <a:rPr kumimoji="0" lang="ru-RU" sz="18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Алексеевский район</a:t>
                          </a:r>
                        </a:p>
                      </a:txBody>
                      <a:tcPr marT="45709" marB="45709" horzOverflow="overflow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accent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</a:tr>
                  <a:tr h="315468">
                    <a:tc>
                      <a:txBody>
                        <a:bodyPr/>
                        <a:lstStyle>
                          <a:lvl1pPr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8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1pPr>
                          <a:lvl2pPr marL="742950" indent="-28575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4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2pPr>
                          <a:lvl3pPr marL="11430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0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3pPr>
                          <a:lvl4pPr marL="16002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4pPr>
                          <a:lvl5pPr marL="20574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5pPr>
                          <a:lvl6pPr marL="25146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6pPr>
                          <a:lvl7pPr marL="29718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7pPr>
                          <a:lvl8pPr marL="34290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8pPr>
                          <a:lvl9pPr marL="38862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800" b="0" i="1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                Название </a:t>
                          </a:r>
                        </a:p>
                      </a:txBody>
                      <a:tcPr marL="68580" marR="68580" marT="0" marB="0" horzOverflow="overflow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800" b="0" i="1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    Кол-во учащихся </a:t>
                          </a:r>
                        </a:p>
                      </a:txBody>
                      <a:tcPr marL="68580" marR="68580" marT="0" marB="0" horzOverflow="overflow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>
                          <a:lvl1pPr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8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1pPr>
                          <a:lvl2pPr marL="742950" indent="-28575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4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2pPr>
                          <a:lvl3pPr marL="11430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0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3pPr>
                          <a:lvl4pPr marL="16002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4pPr>
                          <a:lvl5pPr marL="20574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5pPr>
                          <a:lvl6pPr marL="25146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6pPr>
                          <a:lvl7pPr marL="29718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7pPr>
                          <a:lvl8pPr marL="34290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8pPr>
                          <a:lvl9pPr marL="38862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800" b="0" i="1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          Балл по школе</a:t>
                          </a:r>
                        </a:p>
                      </a:txBody>
                      <a:tcPr marL="68580" marR="68580" marT="0" marB="0" horzOverflow="overflow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chemeClr val="bg1"/>
                        </a:solidFill>
                      </a:tcPr>
                    </a:tc>
                  </a:tr>
                  <a:tr h="269777">
                    <a:tc>
                      <a:txBody>
                        <a:bodyPr/>
                        <a:lstStyle>
                          <a:lvl1pPr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8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1pPr>
                          <a:lvl2pPr marL="742950" indent="-28575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4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2pPr>
                          <a:lvl3pPr marL="11430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0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3pPr>
                          <a:lvl4pPr marL="16002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4pPr>
                          <a:lvl5pPr marL="20574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5pPr>
                          <a:lvl6pPr marL="25146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6pPr>
                          <a:lvl7pPr marL="29718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7pPr>
                          <a:lvl8pPr marL="34290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8pPr>
                          <a:lvl9pPr marL="38862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ГБОУ СОШ с. </a:t>
                          </a:r>
                          <a:r>
                            <a:rPr kumimoji="0" lang="ru-RU" sz="1400" b="1" i="0" u="none" strike="noStrike" cap="none" normalizeH="0" baseline="0" dirty="0" err="1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Летниково</a:t>
                          </a:r>
                          <a:endParaRPr kumimoji="0" lang="ru-RU" sz="14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horzOverflow="overflow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E9EDF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 horzOverflow="overflow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3"/>
                          <a:stretch>
                            <a:fillRect l="-125373" t="-268182" r="-111940" b="-173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 horzOverflow="overflow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3"/>
                          <a:stretch>
                            <a:fillRect l="-201333" t="-268182" b="-1731818"/>
                          </a:stretch>
                        </a:blipFill>
                      </a:tcPr>
                    </a:tc>
                  </a:tr>
                  <a:tr h="736047">
                    <a:tc>
                      <a:txBody>
                        <a:bodyPr/>
                        <a:lstStyle>
                          <a:lvl1pPr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8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1pPr>
                          <a:lvl2pPr marL="742950" indent="-28575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4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2pPr>
                          <a:lvl3pPr marL="11430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0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3pPr>
                          <a:lvl4pPr marL="16002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4pPr>
                          <a:lvl5pPr marL="20574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5pPr>
                          <a:lvl6pPr marL="25146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6pPr>
                          <a:lvl7pPr marL="29718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7pPr>
                          <a:lvl8pPr marL="34290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8pPr>
                          <a:lvl9pPr marL="38862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ГБОУ СОШ с. </a:t>
                          </a:r>
                          <a:r>
                            <a:rPr kumimoji="0" lang="ru-RU" sz="1400" b="1" i="0" u="none" strike="noStrike" cap="none" normalizeH="0" baseline="0" dirty="0" err="1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Патровка</a:t>
                          </a: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</a:t>
                          </a:r>
                        </a:p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ГБОУ СОШ с. </a:t>
                          </a: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Алексеевка</a:t>
                          </a:r>
                        </a:p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ГБОУ ООШ </a:t>
                          </a:r>
                          <a:r>
                            <a:rPr kumimoji="0" lang="ru-RU" sz="1400" b="1" i="0" u="none" strike="noStrike" cap="none" normalizeH="0" baseline="0" dirty="0" err="1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пос.Ильичёвский</a:t>
                          </a:r>
                          <a:endParaRPr kumimoji="0" lang="ru-RU" sz="14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horzOverflow="overflow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D0D8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 horzOverflow="overflow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3"/>
                          <a:stretch>
                            <a:fillRect l="-125373" t="-133884" r="-111940" b="-5297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 horzOverflow="overflow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3"/>
                          <a:stretch>
                            <a:fillRect l="-201333" t="-133884" b="-529752"/>
                          </a:stretch>
                        </a:blipFill>
                      </a:tcPr>
                    </a:tc>
                  </a:tr>
                  <a:tr h="304778">
                    <a:tc gridSpan="3">
                      <a:txBody>
                        <a:bodyPr/>
                        <a:lstStyle>
                          <a:lvl1pPr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8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1pPr>
                          <a:lvl2pPr marL="742950" indent="-28575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4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2pPr>
                          <a:lvl3pPr marL="11430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0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3pPr>
                          <a:lvl4pPr marL="16002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4pPr>
                          <a:lvl5pPr marL="20574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5pPr>
                          <a:lvl6pPr marL="25146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6pPr>
                          <a:lvl7pPr marL="29718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7pPr>
                          <a:lvl8pPr marL="34290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8pPr>
                          <a:lvl9pPr marL="38862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0" i="1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                                                             </a:t>
                          </a:r>
                          <a:r>
                            <a:rPr kumimoji="0" lang="ru-RU" sz="1400" b="1" i="1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Борский район</a:t>
                          </a:r>
                        </a:p>
                      </a:txBody>
                      <a:tcPr marT="45709" marB="45709" horzOverflow="overflow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E9EDF4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</a:tr>
                  <a:tr h="313070">
                    <a:tc>
                      <a:txBody>
                        <a:bodyPr/>
                        <a:lstStyle>
                          <a:lvl1pPr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8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1pPr>
                          <a:lvl2pPr marL="742950" indent="-28575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4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2pPr>
                          <a:lvl3pPr marL="11430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0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3pPr>
                          <a:lvl4pPr marL="16002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4pPr>
                          <a:lvl5pPr marL="20574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5pPr>
                          <a:lvl6pPr marL="25146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6pPr>
                          <a:lvl7pPr marL="29718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7pPr>
                          <a:lvl8pPr marL="34290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8pPr>
                          <a:lvl9pPr marL="38862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 «ОЦ» Борское</a:t>
                          </a:r>
                        </a:p>
                      </a:txBody>
                      <a:tcPr marL="68580" marR="68580" marT="0" marB="0" anchor="b" horzOverflow="overflow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D0D8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 horzOverflow="overflow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3"/>
                          <a:stretch>
                            <a:fillRect l="-125373" t="-652941" r="-111940" b="-105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 horzOverflow="overflow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3"/>
                          <a:stretch>
                            <a:fillRect l="-201333" t="-652941" b="-1058824"/>
                          </a:stretch>
                        </a:blipFill>
                      </a:tcPr>
                    </a:tc>
                  </a:tr>
                  <a:tr h="961835">
                    <a:tc>
                      <a:txBody>
                        <a:bodyPr/>
                        <a:lstStyle>
                          <a:lvl1pPr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8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1pPr>
                          <a:lvl2pPr marL="742950" indent="-28575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4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2pPr>
                          <a:lvl3pPr marL="11430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0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3pPr>
                          <a:lvl4pPr marL="16002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4pPr>
                          <a:lvl5pPr marL="20574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5pPr>
                          <a:lvl6pPr marL="25146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6pPr>
                          <a:lvl7pPr marL="29718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7pPr>
                          <a:lvl8pPr marL="34290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8pPr>
                          <a:lvl9pPr marL="38862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 «ОЦ» Борское</a:t>
                          </a:r>
                        </a:p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ГБОУ СОШ с. </a:t>
                          </a: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Петровка</a:t>
                          </a:r>
                        </a:p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ГБОУ ООШ .Гвардейцы</a:t>
                          </a:r>
                        </a:p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ГБОУ ООШ с. </a:t>
                          </a:r>
                          <a:r>
                            <a:rPr kumimoji="0" lang="ru-RU" sz="1400" b="1" i="0" u="none" strike="noStrike" cap="none" normalizeH="0" baseline="0" dirty="0" err="1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Заплавное</a:t>
                          </a:r>
                          <a:endParaRPr kumimoji="0" lang="ru-RU" sz="14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 horzOverflow="overflow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E9EDF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 horzOverflow="overflow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3"/>
                          <a:stretch>
                            <a:fillRect l="-125373" t="-243038" r="-111940" b="-2417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 horzOverflow="overflow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3"/>
                          <a:stretch>
                            <a:fillRect l="-201333" t="-243038" b="-241772"/>
                          </a:stretch>
                        </a:blipFill>
                      </a:tcPr>
                    </a:tc>
                  </a:tr>
                  <a:tr h="277230">
                    <a:tc gridSpan="3">
                      <a:txBody>
                        <a:bodyPr/>
                        <a:lstStyle>
                          <a:lvl1pPr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8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1pPr>
                          <a:lvl2pPr marL="742950" indent="-28575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4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2pPr>
                          <a:lvl3pPr marL="11430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0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3pPr>
                          <a:lvl4pPr marL="16002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4pPr>
                          <a:lvl5pPr marL="20574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5pPr>
                          <a:lvl6pPr marL="25146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6pPr>
                          <a:lvl7pPr marL="29718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7pPr>
                          <a:lvl8pPr marL="34290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8pPr>
                          <a:lvl9pPr marL="38862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1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                                                   </a:t>
                          </a:r>
                          <a:r>
                            <a:rPr kumimoji="0" lang="ru-RU" sz="1400" b="1" i="1" u="none" strike="noStrike" cap="none" normalizeH="0" baseline="0" dirty="0" err="1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Нефтегорский</a:t>
                          </a:r>
                          <a:r>
                            <a:rPr kumimoji="0" lang="ru-RU" sz="1400" b="1" i="1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район </a:t>
                          </a:r>
                          <a:endParaRPr kumimoji="0" lang="ru-RU" sz="1400" b="0" i="1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 horzOverflow="overflow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D0D8E8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</a:tr>
                  <a:tr h="1226820">
                    <a:tc>
                      <a:txBody>
                        <a:bodyPr/>
                        <a:lstStyle>
                          <a:lvl1pPr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8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1pPr>
                          <a:lvl2pPr marL="742950" indent="-28575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4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2pPr>
                          <a:lvl3pPr marL="11430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0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3pPr>
                          <a:lvl4pPr marL="16002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4pPr>
                          <a:lvl5pPr marL="20574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5pPr>
                          <a:lvl6pPr marL="25146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6pPr>
                          <a:lvl7pPr marL="29718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7pPr>
                          <a:lvl8pPr marL="34290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8pPr>
                          <a:lvl9pPr marL="38862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ГБОУ СОШ </a:t>
                          </a:r>
                          <a:r>
                            <a:rPr kumimoji="0" lang="en-US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c</a:t>
                          </a: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. Богдановка</a:t>
                          </a:r>
                        </a:p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ru-RU" sz="1400" b="1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ГБОУ СОШ с. Дмитриевка</a:t>
                          </a:r>
                        </a:p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ГБОУ СОШ с. Зуевка</a:t>
                          </a:r>
                        </a:p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ГБОУ СОШ 1 г. Нефтегорска</a:t>
                          </a:r>
                          <a:endParaRPr kumimoji="0" lang="en-US" sz="14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ГБОУ СОШ 2 г. Нефтегорска </a:t>
                          </a:r>
                        </a:p>
                      </a:txBody>
                      <a:tcPr marL="68580" marR="68580" marT="0" marB="0" anchor="b" horzOverflow="overflow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E9EDF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 horzOverflow="overflow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3"/>
                          <a:stretch>
                            <a:fillRect l="-125373" t="-292040" r="-111940" b="-676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 horzOverflow="overflow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3"/>
                          <a:stretch>
                            <a:fillRect l="-201333" t="-292040" b="-67662"/>
                          </a:stretch>
                        </a:blipFill>
                      </a:tcPr>
                    </a:tc>
                  </a:tr>
                  <a:tr h="736092">
                    <a:tc>
                      <a:txBody>
                        <a:bodyPr/>
                        <a:lstStyle>
                          <a:lvl1pPr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8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1pPr>
                          <a:lvl2pPr marL="742950" indent="-28575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4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2pPr>
                          <a:lvl3pPr marL="11430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 sz="200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3pPr>
                          <a:lvl4pPr marL="16002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4pPr>
                          <a:lvl5pPr marL="2057400" indent="-228600">
                            <a:spcBef>
                              <a:spcPct val="20000"/>
                            </a:spcBef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5pPr>
                          <a:lvl6pPr marL="25146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6pPr>
                          <a:lvl7pPr marL="29718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7pPr>
                          <a:lvl8pPr marL="34290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8pPr>
                          <a:lvl9pPr marL="3886200" indent="-228600" fontAlgn="base"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Font typeface="Arial" panose="020B0604020202020204" pitchFamily="34" charset="0"/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ГБОУ СОШ 3 г. Нефтегорска</a:t>
                          </a:r>
                        </a:p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ГБОУ ООШ с. Покровка</a:t>
                          </a:r>
                        </a:p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15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ru-RU" sz="1400" b="1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ГБОУ СОШ с. </a:t>
                          </a:r>
                          <a:r>
                            <a:rPr kumimoji="0" lang="ru-RU" sz="1400" b="1" i="0" u="none" strike="noStrike" cap="none" normalizeH="0" baseline="0" dirty="0" err="1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Утёвка</a:t>
                          </a:r>
                          <a:endParaRPr kumimoji="0" lang="ru-RU" sz="1400" b="1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 horzOverflow="overflow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D0D8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 horzOverflow="overflow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3"/>
                          <a:stretch>
                            <a:fillRect l="-125373" t="-651240" r="-111940" b="-123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 horzOverflow="overflow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3"/>
                          <a:stretch>
                            <a:fillRect l="-201333" t="-651240" b="-12397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58261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«Минные поля» наших надежд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9532277"/>
              </p:ext>
            </p:extLst>
          </p:nvPr>
        </p:nvGraphicFramePr>
        <p:xfrm>
          <a:off x="142875" y="764704"/>
          <a:ext cx="8821613" cy="5957655"/>
        </p:xfrm>
        <a:graphic>
          <a:graphicData uri="http://schemas.openxmlformats.org/drawingml/2006/table">
            <a:tbl>
              <a:tblPr/>
              <a:tblGrid>
                <a:gridCol w="1448326"/>
                <a:gridCol w="7373287"/>
              </a:tblGrid>
              <a:tr h="38303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  Задания 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Описание 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5510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Соотношение понятий и их определения 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15698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Овладение приёмами поиска и извлечения социальной информации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(текстовой, графической, аудиовизуальной) по заданной теме из различных адаптированных источников (в том числе учебных материалов) и публикаций СМИ (задание на анализ фотоизображения)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Умение оценивать собственные поступки и поведение других людей с точки зрения их соответствия моральным, правовым и иным видам социальных норм, экономической рациональности / Умение анализировать, обобщать, систематизировать, конкретизировать и критически оценивать социальную информацию, включая экономико-статистическую, из адаптированных источников (в том числе учебных материалов) и публикаций СМИ, соотносить её с собственными знаниями о моральном и правовом регулировании поведения человека, личным социальным опытом; используя обществоведческие знания, формулировать выводы, подкрепляя их аргументами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10533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r>
                        <a:rPr lang="ru-RU" sz="1200" b="0" i="0" u="none" strike="noStrike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овладение приёмами поиска и извлечения </a:t>
                      </a:r>
                      <a:r>
                        <a:rPr lang="ru-RU" sz="1200" b="0" i="0" u="none" strike="noStrike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социальной информации </a:t>
                      </a:r>
                      <a:r>
                        <a:rPr lang="ru-RU" sz="1200" b="0" i="0" u="none" strike="noStrike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(текстовой, графической, аудиовизуальной) по заданной теме из различных адаптированных источников </a:t>
                      </a:r>
                      <a:r>
                        <a:rPr lang="ru-RU" sz="12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публикаций СМИ, а также умение анализировать, обобщать, систематизировать, конкретизировать и критически оценивать социальную информацию, включая экономико-статистическую, из адаптированных источников и публикаций СМИ, соотносить её с собственными знаниями; используя обществоведческие знания, формулировать выводы, подкрепляя их аргументами.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7869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r>
                        <a:rPr lang="ru-RU" sz="1200" b="0" i="0" u="none" strike="noStrike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умение классифицировать по разным признакам (в том</a:t>
                      </a:r>
                    </a:p>
                    <a:p>
                      <a:r>
                        <a:rPr lang="ru-RU" sz="1200" b="0" i="0" u="none" strike="noStrike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числе устанавливать существенный признак классификации) социальные объекты, явления, процессы, относящиеся к различным сферам общественной жизни, их существенные признаки, элементы и основные</a:t>
                      </a:r>
                    </a:p>
                    <a:p>
                      <a:r>
                        <a:rPr lang="ru-RU" sz="1200" b="0" i="0" u="none" strike="noStrike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функции.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104927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r>
                        <a:rPr lang="ru-RU" sz="1200" b="0" i="0" u="none" strike="noStrike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Умение приводить примеры (в том числе моделировать ситуации) деятельности людей, социальных объектов, явлений, процессов определённого типа в различных сферах общественной жизни, их структурных элементов и проявлений основных функций / </a:t>
                      </a:r>
                    </a:p>
                    <a:p>
                      <a:r>
                        <a:rPr lang="ru-RU" sz="1200" b="0" i="0" u="none" strike="noStrike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Умение решать в рамках изученного материала познавательные и практические задачи, отражающие выполнение типичных для несовершеннолетнего социальных ролей, типичные социальные взаимодействия в различных сферах общественной жизни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4996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r>
                        <a:rPr lang="ru-RU" sz="1200" b="0" i="0" u="none" strike="noStrike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Умение с опорой на обществоведческие знания, факты общественной жизни и личный социальный опыт определять и аргументировать с точки зрения социальных ценностей и норм своё отношение к явлениям, процессам социальной действительности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Объективные трудности  </a:t>
            </a:r>
            <a:b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при подготовке к ОГЭ-ЕГЭ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Разный уровень подготовки и устойчивости учащихся.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Нехватка времени при значительном объеме работ.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Особенности восприятия и передачи  информации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обучающимися.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Скудный словарный запас и низкий уровень читательской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культуры  обучающихся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ru-RU" altLang="ru-RU" smtClean="0">
                <a:latin typeface="Times New Roman" pitchFamily="18" charset="0"/>
                <a:cs typeface="Times New Roman" pitchFamily="18" charset="0"/>
              </a:rPr>
              <a:t>Рекомендации  учителям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7738"/>
          </a:xfrm>
        </p:spPr>
        <p:txBody>
          <a:bodyPr rtlCol="0">
            <a:normAutofit fontScale="62500" lnSpcReduction="20000"/>
          </a:bodyPr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57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Качественная проработка  теоретического и проверочного материала при подготовке к ОГЭ.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57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Разнообразие  видов  проверочных и контрольных работ.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57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Использование информационных технологий  и образовательных ресурсов при подготовке  к экзамену.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57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1161</TotalTime>
  <Words>1157</Words>
  <Application>Microsoft Office PowerPoint</Application>
  <PresentationFormat>Экран (4:3)</PresentationFormat>
  <Paragraphs>295</Paragraphs>
  <Slides>11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Calibri</vt:lpstr>
      <vt:lpstr>Arial</vt:lpstr>
      <vt:lpstr>Times New Roman</vt:lpstr>
      <vt:lpstr>Wingdings</vt:lpstr>
      <vt:lpstr>Тема Office</vt:lpstr>
      <vt:lpstr>АНАЛИЗ ГИА по обществознанию  в 9-х классах</vt:lpstr>
      <vt:lpstr>Особенности ОГЭ-2026</vt:lpstr>
      <vt:lpstr> Структура КИМ  ОГЭ-2026 по Обществознанию</vt:lpstr>
      <vt:lpstr>Общие статистические  данные ОГЭ-2026 по обществознанию</vt:lpstr>
      <vt:lpstr>Алексеевский район</vt:lpstr>
      <vt:lpstr>Борский район</vt:lpstr>
      <vt:lpstr>Нефтегорский район</vt:lpstr>
      <vt:lpstr>Средний балл по школам округа </vt:lpstr>
      <vt:lpstr>«Минные поля» наших надежд</vt:lpstr>
      <vt:lpstr>Объективные трудности   при подготовке к ОГЭ-ЕГЭ</vt:lpstr>
      <vt:lpstr>Рекомендации  учителям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АНАЛИЗ ГИА по истории  в 9 классах</dc:title>
  <dc:creator>admin</dc:creator>
  <cp:lastModifiedBy>Пользователь</cp:lastModifiedBy>
  <cp:revision>98</cp:revision>
  <dcterms:created xsi:type="dcterms:W3CDTF">2020-02-04T14:28:52Z</dcterms:created>
  <dcterms:modified xsi:type="dcterms:W3CDTF">2026-08-24T14:51:46Z</dcterms:modified>
</cp:coreProperties>
</file>