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1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8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D0115B0F-FDFB-494B-AC0A-E04A5EC234DA}">
      <dgm:prSet phldrT="[Text]"/>
      <dgm:spPr>
        <a:solidFill>
          <a:srgbClr val="FF0000"/>
        </a:solidFill>
      </dgm:spPr>
      <dgm:t>
        <a:bodyPr rtlCol="0"/>
        <a:lstStyle/>
        <a:p>
          <a:pPr rtl="0"/>
          <a:r>
            <a:rPr lang="ru-RU" noProof="0" dirty="0" smtClean="0">
              <a:solidFill>
                <a:schemeClr val="tx2"/>
              </a:solidFill>
            </a:rPr>
            <a:t>Смелее</a:t>
          </a:r>
          <a:endParaRPr lang="ru-RU" noProof="0" dirty="0">
            <a:solidFill>
              <a:schemeClr val="tx2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F3ECE90F-7A47-4472-9560-98DC857F992F}" type="parTrans" cxnId="{CD5AA65A-6000-4F48-85D3-EB084B6F41D0}">
      <dgm:prSet/>
      <dgm:spPr/>
      <dgm:t>
        <a:bodyPr rtlCol="0"/>
        <a:lstStyle/>
        <a:p>
          <a:pPr rtl="0"/>
          <a:endParaRPr lang="en-US"/>
        </a:p>
      </dgm:t>
    </dgm:pt>
    <dgm:pt modelId="{39A3B9F5-08CD-49EE-B590-A9FA60312E8F}" type="sibTrans" cxnId="{CD5AA65A-6000-4F48-85D3-EB084B6F41D0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Arrow pointing in clockwise direction for step 3"/>
        </a:ext>
      </dgm:extLst>
    </dgm:pt>
    <dgm:pt modelId="{B294A45F-A097-47D5-8F55-FC668EB3C982}">
      <dgm:prSet phldrT="[Text]"/>
      <dgm:spPr>
        <a:solidFill>
          <a:schemeClr val="accent3"/>
        </a:solidFill>
      </dgm:spPr>
      <dgm:t>
        <a:bodyPr rtlCol="0"/>
        <a:lstStyle/>
        <a:p>
          <a:pPr rtl="0"/>
          <a:r>
            <a:rPr lang="ru-RU" noProof="0" dirty="0" smtClean="0">
              <a:solidFill>
                <a:schemeClr val="tx2"/>
              </a:solidFill>
            </a:rPr>
            <a:t>Ловчее</a:t>
          </a:r>
          <a:endParaRPr lang="ru-RU" noProof="0" dirty="0">
            <a:solidFill>
              <a:schemeClr val="tx2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ACBA6356-2F80-466D-9121-489D204B80B8}" type="parTrans" cxnId="{38A955D8-3C8B-463D-BA25-2C9E34FDDEBB}">
      <dgm:prSet/>
      <dgm:spPr/>
      <dgm:t>
        <a:bodyPr rtlCol="0"/>
        <a:lstStyle/>
        <a:p>
          <a:pPr rtl="0"/>
          <a:endParaRPr lang="en-US"/>
        </a:p>
      </dgm:t>
    </dgm:pt>
    <dgm:pt modelId="{881A9571-C437-40E4-90E1-61734033862D}" type="sibTrans" cxnId="{38A955D8-3C8B-463D-BA25-2C9E34FDDEBB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Arrow pointing in counterclockwise direction for step 2"/>
        </a:ext>
      </dgm:extLst>
    </dgm:pt>
    <dgm:pt modelId="{A72F579A-815F-4730-AEB0-052A4E2EADB2}">
      <dgm:prSet phldrT="[Text]"/>
      <dgm:spPr/>
      <dgm:t>
        <a:bodyPr rtlCol="0"/>
        <a:lstStyle/>
        <a:p>
          <a:pPr rtl="0"/>
          <a:r>
            <a:rPr lang="ru-RU" noProof="0" dirty="0" smtClean="0">
              <a:solidFill>
                <a:schemeClr val="tx2"/>
              </a:solidFill>
            </a:rPr>
            <a:t>Сильнее</a:t>
          </a:r>
          <a:endParaRPr lang="ru-RU" noProof="0" dirty="0">
            <a:solidFill>
              <a:schemeClr val="tx2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EA6516C-EB3A-4FC0-BB44-265A3652D4BC}" type="parTrans" cxnId="{D2ECF758-131A-41EE-A789-9D6FDC186481}">
      <dgm:prSet/>
      <dgm:spPr/>
      <dgm:t>
        <a:bodyPr rtlCol="0"/>
        <a:lstStyle/>
        <a:p>
          <a:pPr rtl="0"/>
          <a:endParaRPr lang="en-US"/>
        </a:p>
      </dgm:t>
    </dgm:pt>
    <dgm:pt modelId="{6B184F14-5261-4D1F-8701-947EAF068BB3}" type="sibTrans" cxnId="{D2ECF758-131A-41EE-A789-9D6FDC186481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Arrow pointing in clockwise direction for step 1"/>
        </a:ext>
      </dgm:extLs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 rtlCol="0"/>
        <a:lstStyle/>
        <a:p>
          <a:pPr rtl="0"/>
          <a:endParaRPr lang="en-US"/>
        </a:p>
      </dgm:t>
    </dgm:pt>
    <dgm:pt modelId="{1CA3202A-9CD1-47F7-9D42-23E46A72BBFC}" type="pres">
      <dgm:prSet presAssocID="{B294A45F-A097-47D5-8F55-FC668EB3C982}" presName="gear2" presStyleLbl="node1" presStyleIdx="1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42EE68D-5808-445A-B73B-CEFF75A2773F}" type="pres">
      <dgm:prSet presAssocID="{B294A45F-A097-47D5-8F55-FC668EB3C982}" presName="gear2srcNode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706E9A05-70AC-494E-B29F-F414922DE00D}" type="pres">
      <dgm:prSet presAssocID="{B294A45F-A097-47D5-8F55-FC668EB3C982}" presName="gear2dstNode" presStyleLbl="node1" presStyleIdx="1" presStyleCnt="3"/>
      <dgm:spPr/>
      <dgm:t>
        <a:bodyPr rtlCol="0"/>
        <a:lstStyle/>
        <a:p>
          <a:pPr rtl="0"/>
          <a:endParaRPr lang="en-US"/>
        </a:p>
      </dgm:t>
    </dgm:pt>
    <dgm:pt modelId="{11E70583-C9D9-4A1B-9215-04DC48DCBD8D}" type="pres">
      <dgm:prSet presAssocID="{A72F579A-815F-4730-AEB0-052A4E2EADB2}" presName="gear3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 rtlCol="0"/>
        <a:lstStyle/>
        <a:p>
          <a:pPr rtl="0"/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/>
      <dgm:spPr/>
      <dgm:t>
        <a:bodyPr rtlCol="0"/>
        <a:lstStyle/>
        <a:p>
          <a:pPr rtl="0"/>
          <a:endParaRPr lang="en-US"/>
        </a:p>
      </dgm:t>
    </dgm:pt>
    <dgm:pt modelId="{BE287C59-37F8-4A31-B5A2-F56A3CB15957}" type="pres">
      <dgm:prSet presAssocID="{881A9571-C437-40E4-90E1-61734033862D}" presName="connector2" presStyleLbl="sibTrans2D1" presStyleIdx="1" presStyleCnt="3"/>
      <dgm:spPr/>
      <dgm:t>
        <a:bodyPr rtlCol="0"/>
        <a:lstStyle/>
        <a:p>
          <a:pPr rtl="0"/>
          <a:endParaRPr lang="en-US"/>
        </a:p>
      </dgm:t>
    </dgm:pt>
    <dgm:pt modelId="{2A80456C-D6A1-43C9-80B2-09334D6E033A}" type="pres">
      <dgm:prSet presAssocID="{6B184F14-5261-4D1F-8701-947EAF068BB3}" presName="connector3" presStyleLbl="sibTrans2D1" presStyleIdx="2" presStyleCnt="3"/>
      <dgm:spPr/>
      <dgm:t>
        <a:bodyPr rtlCol="0"/>
        <a:lstStyle/>
        <a:p>
          <a:pPr rtl="0"/>
          <a:endParaRPr lang="en-US"/>
        </a:p>
      </dgm:t>
    </dgm:pt>
  </dgm:ptLst>
  <dgm:cxnLst>
    <dgm:cxn modelId="{B9B0E059-D79B-4376-8D5C-22FF356A77D3}" type="presOf" srcId="{881A9571-C437-40E4-90E1-61734033862D}" destId="{BE287C59-37F8-4A31-B5A2-F56A3CB15957}" srcOrd="0" destOrd="0" presId="urn:microsoft.com/office/officeart/2005/8/layout/gear1"/>
    <dgm:cxn modelId="{723C8F22-4AB3-42CC-89EC-756A6438D4F8}" type="presOf" srcId="{B294A45F-A097-47D5-8F55-FC668EB3C982}" destId="{706E9A05-70AC-494E-B29F-F414922DE00D}" srcOrd="2" destOrd="0" presId="urn:microsoft.com/office/officeart/2005/8/layout/gear1"/>
    <dgm:cxn modelId="{5C012A6F-492C-4216-8D98-1C9CED36B44C}" type="presOf" srcId="{A72F579A-815F-4730-AEB0-052A4E2EADB2}" destId="{E9EE43DE-00F8-4019-BA85-9AFF0B3069A7}" srcOrd="2" destOrd="0" presId="urn:microsoft.com/office/officeart/2005/8/layout/gear1"/>
    <dgm:cxn modelId="{5642BDE9-C21A-403B-9DBE-C06C15AD6197}" type="presOf" srcId="{A72F579A-815F-4730-AEB0-052A4E2EADB2}" destId="{F86AD8D8-4A96-48C0-A843-3A718641AD56}" srcOrd="3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A67BBC1F-E27A-45A3-97D8-DB5273212B10}" type="presOf" srcId="{B294A45F-A097-47D5-8F55-FC668EB3C982}" destId="{1CA3202A-9CD1-47F7-9D42-23E46A72BBFC}" srcOrd="0" destOrd="0" presId="urn:microsoft.com/office/officeart/2005/8/layout/gear1"/>
    <dgm:cxn modelId="{F00F5FF9-8EEF-4575-883E-9FECBCDECA1B}" type="presOf" srcId="{39A3B9F5-08CD-49EE-B590-A9FA60312E8F}" destId="{1E72715E-7366-4E78-A512-24F37F5D23DC}" srcOrd="0" destOrd="0" presId="urn:microsoft.com/office/officeart/2005/8/layout/gear1"/>
    <dgm:cxn modelId="{C2825D01-7009-4C7A-9735-E3DA9B56907F}" type="presOf" srcId="{F1469E50-24C6-4156-8DAA-6DD0C1079C89}" destId="{DF72D2A9-E721-47DF-A758-78A445E0F3CE}" srcOrd="0" destOrd="0" presId="urn:microsoft.com/office/officeart/2005/8/layout/gear1"/>
    <dgm:cxn modelId="{64245054-BF6B-45A8-B6B4-5E3294B19593}" type="presOf" srcId="{A72F579A-815F-4730-AEB0-052A4E2EADB2}" destId="{11E70583-C9D9-4A1B-9215-04DC48DCBD8D}" srcOrd="0" destOrd="0" presId="urn:microsoft.com/office/officeart/2005/8/layout/gear1"/>
    <dgm:cxn modelId="{05A23107-95A6-48BA-9C15-320B2C8DBD9C}" type="presOf" srcId="{D0115B0F-FDFB-494B-AC0A-E04A5EC234DA}" destId="{A8AE7A62-856E-43C0-A01E-AB2F291FD15A}" srcOrd="2" destOrd="0" presId="urn:microsoft.com/office/officeart/2005/8/layout/gear1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E0F29509-14D9-447A-A12F-C58EB915A87F}" type="presOf" srcId="{D0115B0F-FDFB-494B-AC0A-E04A5EC234DA}" destId="{519C9BB9-1ADD-4304-93EC-C9FE618B8492}" srcOrd="0" destOrd="0" presId="urn:microsoft.com/office/officeart/2005/8/layout/gear1"/>
    <dgm:cxn modelId="{78D93DA3-71DA-4B27-AF7D-4F6F06818383}" type="presOf" srcId="{6B184F14-5261-4D1F-8701-947EAF068BB3}" destId="{2A80456C-D6A1-43C9-80B2-09334D6E033A}" srcOrd="0" destOrd="0" presId="urn:microsoft.com/office/officeart/2005/8/layout/gear1"/>
    <dgm:cxn modelId="{F848FB20-E105-42B8-A2CB-C9B380751AC8}" type="presOf" srcId="{B294A45F-A097-47D5-8F55-FC668EB3C982}" destId="{142EE68D-5808-445A-B73B-CEFF75A2773F}" srcOrd="1" destOrd="0" presId="urn:microsoft.com/office/officeart/2005/8/layout/gear1"/>
    <dgm:cxn modelId="{EBF6C241-6C40-4A2E-84BC-B52B0944EC7E}" type="presOf" srcId="{A72F579A-815F-4730-AEB0-052A4E2EADB2}" destId="{1DC90457-DB2A-4C95-A36F-0563F25B6D53}" srcOrd="1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D3CAA15F-809B-449B-B4C7-F52EC4A84ECE}" type="presOf" srcId="{D0115B0F-FDFB-494B-AC0A-E04A5EC234DA}" destId="{491B49C7-064E-438E-A5AF-D06F604607BC}" srcOrd="1" destOrd="0" presId="urn:microsoft.com/office/officeart/2005/8/layout/gear1"/>
    <dgm:cxn modelId="{AD820DF2-DF49-4404-8EB2-21B39A3FB116}" type="presParOf" srcId="{DF72D2A9-E721-47DF-A758-78A445E0F3CE}" destId="{519C9BB9-1ADD-4304-93EC-C9FE618B8492}" srcOrd="0" destOrd="0" presId="urn:microsoft.com/office/officeart/2005/8/layout/gear1"/>
    <dgm:cxn modelId="{5FCC70D7-F25D-4F83-B73B-CC9743E22AA2}" type="presParOf" srcId="{DF72D2A9-E721-47DF-A758-78A445E0F3CE}" destId="{491B49C7-064E-438E-A5AF-D06F604607BC}" srcOrd="1" destOrd="0" presId="urn:microsoft.com/office/officeart/2005/8/layout/gear1"/>
    <dgm:cxn modelId="{99063BC2-9488-46FC-8DF6-8441C24C3965}" type="presParOf" srcId="{DF72D2A9-E721-47DF-A758-78A445E0F3CE}" destId="{A8AE7A62-856E-43C0-A01E-AB2F291FD15A}" srcOrd="2" destOrd="0" presId="urn:microsoft.com/office/officeart/2005/8/layout/gear1"/>
    <dgm:cxn modelId="{A0BC6D19-907A-47D7-A08F-5D179F64EECA}" type="presParOf" srcId="{DF72D2A9-E721-47DF-A758-78A445E0F3CE}" destId="{1CA3202A-9CD1-47F7-9D42-23E46A72BBFC}" srcOrd="3" destOrd="0" presId="urn:microsoft.com/office/officeart/2005/8/layout/gear1"/>
    <dgm:cxn modelId="{A3B8BF3C-AC9A-49CC-B2EF-B4679D8DF0C6}" type="presParOf" srcId="{DF72D2A9-E721-47DF-A758-78A445E0F3CE}" destId="{142EE68D-5808-445A-B73B-CEFF75A2773F}" srcOrd="4" destOrd="0" presId="urn:microsoft.com/office/officeart/2005/8/layout/gear1"/>
    <dgm:cxn modelId="{F5C1E3F4-99F8-4BD4-BD0B-C5FE69FE5223}" type="presParOf" srcId="{DF72D2A9-E721-47DF-A758-78A445E0F3CE}" destId="{706E9A05-70AC-494E-B29F-F414922DE00D}" srcOrd="5" destOrd="0" presId="urn:microsoft.com/office/officeart/2005/8/layout/gear1"/>
    <dgm:cxn modelId="{FCC3D189-BC5D-47B0-92BA-5A107E436E22}" type="presParOf" srcId="{DF72D2A9-E721-47DF-A758-78A445E0F3CE}" destId="{11E70583-C9D9-4A1B-9215-04DC48DCBD8D}" srcOrd="6" destOrd="0" presId="urn:microsoft.com/office/officeart/2005/8/layout/gear1"/>
    <dgm:cxn modelId="{DFFA59B1-FFDD-46BE-8FA1-73C7504494F7}" type="presParOf" srcId="{DF72D2A9-E721-47DF-A758-78A445E0F3CE}" destId="{1DC90457-DB2A-4C95-A36F-0563F25B6D53}" srcOrd="7" destOrd="0" presId="urn:microsoft.com/office/officeart/2005/8/layout/gear1"/>
    <dgm:cxn modelId="{FB52C3EF-7F00-44BF-9DC3-4F3DB8AE4938}" type="presParOf" srcId="{DF72D2A9-E721-47DF-A758-78A445E0F3CE}" destId="{E9EE43DE-00F8-4019-BA85-9AFF0B3069A7}" srcOrd="8" destOrd="0" presId="urn:microsoft.com/office/officeart/2005/8/layout/gear1"/>
    <dgm:cxn modelId="{A0EEF6B1-DF0D-4309-97B7-44A898FB6001}" type="presParOf" srcId="{DF72D2A9-E721-47DF-A758-78A445E0F3CE}" destId="{F86AD8D8-4A96-48C0-A843-3A718641AD56}" srcOrd="9" destOrd="0" presId="urn:microsoft.com/office/officeart/2005/8/layout/gear1"/>
    <dgm:cxn modelId="{2B9DD819-AFC3-413F-B930-1FC87889253A}" type="presParOf" srcId="{DF72D2A9-E721-47DF-A758-78A445E0F3CE}" destId="{1E72715E-7366-4E78-A512-24F37F5D23DC}" srcOrd="10" destOrd="0" presId="urn:microsoft.com/office/officeart/2005/8/layout/gear1"/>
    <dgm:cxn modelId="{E12A6285-B30D-4A0B-9086-69D1D9BB4F11}" type="presParOf" srcId="{DF72D2A9-E721-47DF-A758-78A445E0F3CE}" destId="{BE287C59-37F8-4A31-B5A2-F56A3CB15957}" srcOrd="11" destOrd="0" presId="urn:microsoft.com/office/officeart/2005/8/layout/gear1"/>
    <dgm:cxn modelId="{AE1DDF6A-5091-4106-9D09-6702BC865C7A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>
          <a:off x="2024776" y="2008108"/>
          <a:ext cx="2454354" cy="2454354"/>
        </a:xfrm>
        <a:prstGeom prst="gear9">
          <a:avLst/>
        </a:prstGeom>
        <a:solidFill>
          <a:srgbClr val="FF000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Смелее</a:t>
          </a:r>
          <a:endParaRPr lang="ru-RU" sz="2000" kern="1200" noProof="0" dirty="0">
            <a:solidFill>
              <a:schemeClr val="tx2"/>
            </a:solidFill>
          </a:endParaRPr>
        </a:p>
      </dsp:txBody>
      <dsp:txXfrm>
        <a:off x="2518210" y="2583029"/>
        <a:ext cx="1467486" cy="1261588"/>
      </dsp:txXfrm>
    </dsp:sp>
    <dsp:sp modelId="{1CA3202A-9CD1-47F7-9D42-23E46A72BBFC}">
      <dsp:nvSpPr>
        <dsp:cNvPr id="0" name=""/>
        <dsp:cNvSpPr/>
      </dsp:nvSpPr>
      <dsp:spPr>
        <a:xfrm>
          <a:off x="596788" y="1427988"/>
          <a:ext cx="1784985" cy="1784985"/>
        </a:xfrm>
        <a:prstGeom prst="gear6">
          <a:avLst/>
        </a:prstGeom>
        <a:solidFill>
          <a:schemeClr val="accent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Ловчее</a:t>
          </a:r>
          <a:endParaRPr lang="ru-RU" sz="2000" kern="1200" noProof="0" dirty="0">
            <a:solidFill>
              <a:schemeClr val="tx2"/>
            </a:solidFill>
          </a:endParaRPr>
        </a:p>
      </dsp:txBody>
      <dsp:txXfrm>
        <a:off x="1046163" y="1880079"/>
        <a:ext cx="886235" cy="880803"/>
      </dsp:txXfrm>
    </dsp:sp>
    <dsp:sp modelId="{11E70583-C9D9-4A1B-9215-04DC48DCBD8D}">
      <dsp:nvSpPr>
        <dsp:cNvPr id="0" name=""/>
        <dsp:cNvSpPr/>
      </dsp:nvSpPr>
      <dsp:spPr>
        <a:xfrm rot="20700000">
          <a:off x="1596562" y="196530"/>
          <a:ext cx="1748921" cy="174892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>
              <a:solidFill>
                <a:schemeClr val="tx2"/>
              </a:solidFill>
            </a:rPr>
            <a:t>Сильнее</a:t>
          </a:r>
          <a:endParaRPr lang="ru-RU" sz="2000" kern="1200" noProof="0" dirty="0">
            <a:solidFill>
              <a:schemeClr val="tx2"/>
            </a:solidFill>
          </a:endParaRPr>
        </a:p>
      </dsp:txBody>
      <dsp:txXfrm rot="-20700000">
        <a:off x="1980152" y="580120"/>
        <a:ext cx="981741" cy="981741"/>
      </dsp:txXfrm>
    </dsp:sp>
    <dsp:sp modelId="{1E72715E-7366-4E78-A512-24F37F5D23DC}">
      <dsp:nvSpPr>
        <dsp:cNvPr id="0" name=""/>
        <dsp:cNvSpPr/>
      </dsp:nvSpPr>
      <dsp:spPr>
        <a:xfrm>
          <a:off x="1839004" y="1636070"/>
          <a:ext cx="3141573" cy="3141573"/>
        </a:xfrm>
        <a:prstGeom prst="circularArrow">
          <a:avLst>
            <a:gd name="adj1" fmla="val 4688"/>
            <a:gd name="adj2" fmla="val 299029"/>
            <a:gd name="adj3" fmla="val 2522244"/>
            <a:gd name="adj4" fmla="val 158482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7C59-37F8-4A31-B5A2-F56A3CB15957}">
      <dsp:nvSpPr>
        <dsp:cNvPr id="0" name=""/>
        <dsp:cNvSpPr/>
      </dsp:nvSpPr>
      <dsp:spPr>
        <a:xfrm>
          <a:off x="280671" y="1031887"/>
          <a:ext cx="2282549" cy="22825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>
          <a:off x="1192019" y="-187699"/>
          <a:ext cx="2461048" cy="2461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t>26.08.2024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26.08.2024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9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939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78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6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66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50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05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36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4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125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10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4AFD0-002F-45DA-AC56-FBB26B710A6C}" type="datetime1">
              <a:rPr lang="ru-RU" noProof="0" smtClean="0"/>
              <a:t>26.08.2024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00846C-E0CD-48AC-BF46-58816D3205F0}" type="datetime1">
              <a:rPr lang="ru-RU" noProof="0" smtClean="0"/>
              <a:t>26.08.2024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рису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BA994C-0A68-4F64-BDAE-B675475366AA}" type="datetime1">
              <a:rPr lang="ru-RU" noProof="0" smtClean="0"/>
              <a:t>26.08.2024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90051-B0A1-488B-A3B4-8D15CA6D5AAE}" type="datetime1">
              <a:rPr lang="ru-RU" noProof="0" smtClean="0"/>
              <a:t>26.08.2024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7DE9B7-D70E-414D-98EC-FF5CEC2FC761}" type="datetime1">
              <a:rPr lang="ru-RU" noProof="0" smtClean="0"/>
              <a:t>26.08.2024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50200-3392-431B-A64D-FCB9FCA2AA58}" type="datetime1">
              <a:rPr lang="ru-RU" noProof="0" smtClean="0"/>
              <a:t>26.08.2024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t>26.08.2024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t>26.08.2024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5442" y="4848224"/>
            <a:ext cx="11125200" cy="1000377"/>
          </a:xfrm>
        </p:spPr>
        <p:txBody>
          <a:bodyPr rtlCol="0">
            <a:noAutofit/>
          </a:bodyPr>
          <a:lstStyle/>
          <a:p>
            <a:r>
              <a:rPr lang="ru-RU" sz="3200" b="1" dirty="0">
                <a:latin typeface="Arial Black" panose="020B0A04020102020204" pitchFamily="34" charset="0"/>
              </a:rPr>
              <a:t>Применение игры тэг–регби на уроках физической культуры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 b="7678"/>
          <a:stretch>
            <a:fillRect/>
          </a:stretch>
        </p:blipFill>
        <p:spPr>
          <a:xfrm>
            <a:off x="4352925" y="619125"/>
            <a:ext cx="3480436" cy="41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7" b="9187"/>
          <a:stretch>
            <a:fillRect/>
          </a:stretch>
        </p:blipFill>
        <p:spPr>
          <a:xfrm>
            <a:off x="494672" y="628649"/>
            <a:ext cx="3528053" cy="421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2" b="5712"/>
          <a:stretch>
            <a:fillRect/>
          </a:stretch>
        </p:blipFill>
        <p:spPr>
          <a:xfrm>
            <a:off x="8168640" y="622301"/>
            <a:ext cx="3472002" cy="414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042160" y="-27206"/>
            <a:ext cx="834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Юго-Восточное управление министерство образования Самарской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№2 «ОЦ» с. Борское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10450" y="5848601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учитель физической культуры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№2 «ОЦ» с.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Борское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Евменов Семён Юрьевич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0352" y="457200"/>
            <a:ext cx="11299698" cy="5715000"/>
          </a:xfrm>
        </p:spPr>
        <p:txBody>
          <a:bodyPr rtlCol="0"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 тэг-регби должна приносить удовольствие всем вовлечённым. Чтобы помочь создать атмосферу для этого, очень важно запомнить несколько базовых принципов спортивной этики: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Осознавайте важность удовольствия и наслаждения для всех вовлечённых.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Играйте честно и по правилам игры.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Будьте позитивны с судьями и развивайте уважение команды к ним. Не спорьте с ними и не спрашивайте постоянно об их решениях.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Будьте хорошими спортсменами — аплодируйте хорошей игре, как своих товарищей, так и соперников.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Помогайте создавать атмосферу удовольствия, в которой проходят игры.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Не подшучивайте и не кричите на игроков, которые имеют меньше возможностей или совершают ошибки.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Цените усилия, не результат.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Поддерживайте все усилия для удаления любого словесного или физического оскорбления из игры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53425" y="1683327"/>
            <a:ext cx="3629025" cy="2877260"/>
          </a:xfrm>
        </p:spPr>
        <p:txBody>
          <a:bodyPr rtlCol="0">
            <a:normAutofit/>
          </a:bodyPr>
          <a:lstStyle/>
          <a:p>
            <a:pPr rtl="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 b="3588"/>
          <a:stretch>
            <a:fillRect/>
          </a:stretch>
        </p:blipFill>
        <p:spPr>
          <a:xfrm>
            <a:off x="-1" y="0"/>
            <a:ext cx="8162925" cy="6857999"/>
          </a:xfrm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313" y="85724"/>
            <a:ext cx="6529388" cy="581025"/>
          </a:xfrm>
        </p:spPr>
        <p:txBody>
          <a:bodyPr rtlCol="0">
            <a:normAutofit fontScale="90000"/>
          </a:bodyPr>
          <a:lstStyle/>
          <a:p>
            <a:r>
              <a:rPr lang="ru-RU" b="1" cap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семинаре по тэг-регби</a:t>
            </a:r>
            <a:endParaRPr lang="ru-RU" b="1" cap="non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1" b="1"/>
          <a:stretch/>
        </p:blipFill>
        <p:spPr>
          <a:xfrm>
            <a:off x="4114801" y="847724"/>
            <a:ext cx="7081875" cy="3635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0" t="-359" r="16846" b="359"/>
          <a:stretch/>
        </p:blipFill>
        <p:spPr>
          <a:xfrm>
            <a:off x="171450" y="1057275"/>
            <a:ext cx="3905251" cy="5311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6"/>
          <a:stretch/>
        </p:blipFill>
        <p:spPr>
          <a:xfrm>
            <a:off x="5831641" y="3390900"/>
            <a:ext cx="6273105" cy="3064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4" y="561975"/>
            <a:ext cx="5200651" cy="5381625"/>
          </a:xfrm>
        </p:spPr>
        <p:txBody>
          <a:bodyPr rtlCol="0"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Тэг-регби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разновидность бесконтактного регби с использованием дополнительного спортивного инвентаря – 2-х ленточек на липучках (тэгов).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561975"/>
            <a:ext cx="5705475" cy="5705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" y="1524000"/>
            <a:ext cx="2809876" cy="4410075"/>
          </a:xfrm>
        </p:spPr>
        <p:txBody>
          <a:bodyPr rtlCol="0">
            <a:normAutofit fontScale="90000"/>
          </a:bodyPr>
          <a:lstStyle/>
          <a:p>
            <a:r>
              <a:rPr lang="ru-RU" b="1" cap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тэг-регби играют не только начинающие, дети и подростки, так как он более безопасный, но и взрослые, в бизнес-лигах. </a:t>
            </a:r>
            <a:endParaRPr lang="ru-RU" b="1" cap="non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82" y="552450"/>
            <a:ext cx="8605448" cy="5744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457200"/>
            <a:ext cx="11182350" cy="1143000"/>
          </a:xfrm>
        </p:spPr>
        <p:txBody>
          <a:bodyPr rtlCol="0">
            <a:normAutofit fontScale="90000"/>
          </a:bodyPr>
          <a:lstStyle/>
          <a:p>
            <a:r>
              <a:rPr lang="ru-RU" b="1" cap="non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кажущейся простоте игра очень интересная, за счет применения тактического мышления игроков, здесь применяется не сила, а ловкость.</a:t>
            </a:r>
            <a:endParaRPr lang="ru-RU" b="1" cap="non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3450" y="1781175"/>
            <a:ext cx="6477000" cy="447675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2"/>
                </a:solidFill>
              </a:rPr>
              <a:t>Игра помогает детям стать сильнее, ловчее и смелее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</p:txBody>
      </p:sp>
      <p:graphicFrame>
        <p:nvGraphicFramePr>
          <p:cNvPr id="6" name="Объект 5" descr="Схема в виде шестерни с последовательностью из 3 шагов для отображения взаимосвязанных идей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6004340"/>
              </p:ext>
            </p:extLst>
          </p:nvPr>
        </p:nvGraphicFramePr>
        <p:xfrm>
          <a:off x="-180975" y="2047875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42" y="2305051"/>
            <a:ext cx="6749979" cy="420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168" y="1225260"/>
            <a:ext cx="11496675" cy="51955"/>
          </a:xfrm>
        </p:spPr>
        <p:txBody>
          <a:bodyPr rtlCol="0">
            <a:noAutofit/>
          </a:bodyPr>
          <a:lstStyle/>
          <a:p>
            <a:pPr algn="l"/>
            <a:r>
              <a:rPr lang="ru-RU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игра одобрена министерством просвещения РФ и рекомендована к изучению на занятиях по физической культуре.</a:t>
            </a:r>
            <a:r>
              <a:rPr lang="ru-RU" sz="3200" cap="none" dirty="0" smtClean="0"/>
              <a:t> </a:t>
            </a:r>
            <a:endParaRPr lang="ru-RU" sz="3200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72" y="1457323"/>
            <a:ext cx="3631355" cy="4928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64" y="1457323"/>
            <a:ext cx="3638934" cy="492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4" y="1457325"/>
            <a:ext cx="3582850" cy="495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968952"/>
            <a:ext cx="11344275" cy="802698"/>
          </a:xfrm>
        </p:spPr>
        <p:txBody>
          <a:bodyPr rtlCol="0">
            <a:noAutofit/>
          </a:bodyPr>
          <a:lstStyle/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игры в тэг – регби подходит стандартная спортивная площадка, отвечающая требованиям безопасности работы с обучающимися. Размеры площадки зависят от количества участников. Игровое покрытие поля должно быть безопасным. Игры можно проводить на траве, искусственной траве, песке, снегу, в спортивном зале.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37" y="1866900"/>
            <a:ext cx="7522050" cy="45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1001" y="419101"/>
            <a:ext cx="11458574" cy="589597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u="sng" dirty="0">
                <a:solidFill>
                  <a:schemeClr val="tx2"/>
                </a:solidFill>
              </a:rPr>
              <a:t>Цель модуля </a:t>
            </a:r>
            <a:r>
              <a:rPr lang="ru-RU" b="1" dirty="0">
                <a:solidFill>
                  <a:schemeClr val="tx2"/>
                </a:solidFill>
              </a:rPr>
              <a:t>- формирование физически развитой личности, готовой к активной творческой самореализации с использованием средств регби для укрепления и сохранения собственного здоровья, профессионального самоопределения в соответствии с индивидуальными способностями.</a:t>
            </a:r>
          </a:p>
          <a:p>
            <a:pPr marL="45720" indent="0">
              <a:buNone/>
            </a:pPr>
            <a:r>
              <a:rPr lang="ru-RU" b="1" i="1" u="sng" dirty="0">
                <a:solidFill>
                  <a:schemeClr val="tx2"/>
                </a:solidFill>
              </a:rPr>
              <a:t>Задачи модуля:</a:t>
            </a:r>
          </a:p>
          <a:p>
            <a:r>
              <a:rPr lang="ru-RU" b="1" dirty="0">
                <a:solidFill>
                  <a:schemeClr val="tx2"/>
                </a:solidFill>
              </a:rPr>
              <a:t>1. Формирование навыков здорового образа жизни средствами тег-регби.</a:t>
            </a:r>
          </a:p>
          <a:p>
            <a:r>
              <a:rPr lang="ru-RU" b="1" dirty="0">
                <a:solidFill>
                  <a:schemeClr val="tx2"/>
                </a:solidFill>
              </a:rPr>
              <a:t>2. Развитие основных физических качеств, формирование жизненно важных двигательных умений и навыков для игры в тэг-регби.</a:t>
            </a:r>
          </a:p>
          <a:p>
            <a:r>
              <a:rPr lang="ru-RU" b="1" dirty="0">
                <a:solidFill>
                  <a:schemeClr val="tx2"/>
                </a:solidFill>
              </a:rPr>
              <a:t>3. Укрепление и сохранение здоровья, совершенствование телосложения и воспитание гармонично развитой личности, нацеленной на многолетнее сохранение высокого уровня общей работоспособности.</a:t>
            </a:r>
          </a:p>
          <a:p>
            <a:r>
              <a:rPr lang="ru-RU" b="1" dirty="0">
                <a:solidFill>
                  <a:schemeClr val="tx2"/>
                </a:solidFill>
              </a:rPr>
              <a:t>4. Воспитание положительных качеств личности, коллективного взаимодействия и сотрудничества в учебной и соревновательной деятельности средствами тэг-регби.</a:t>
            </a:r>
          </a:p>
          <a:p>
            <a:r>
              <a:rPr lang="ru-RU" b="1" dirty="0">
                <a:solidFill>
                  <a:schemeClr val="tx2"/>
                </a:solidFill>
              </a:rPr>
              <a:t>5. Популяризация вида спорта тег-регби среди детей и молодежи.</a:t>
            </a:r>
          </a:p>
          <a:p>
            <a:r>
              <a:rPr lang="ru-RU" b="1" dirty="0">
                <a:solidFill>
                  <a:schemeClr val="tx2"/>
                </a:solidFill>
              </a:rPr>
              <a:t>6. Вовлечение большого количества занимающихся тэг-регби.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" y="0"/>
            <a:ext cx="11420475" cy="6448425"/>
          </a:xfrm>
        </p:spPr>
        <p:txBody>
          <a:bodyPr rtlCol="0">
            <a:noAutofit/>
          </a:bodyPr>
          <a:lstStyle/>
          <a:p>
            <a:r>
              <a:rPr lang="ru-RU" b="1" i="1" u="sng" cap="none" dirty="0" smtClean="0">
                <a:solidFill>
                  <a:schemeClr val="tx2"/>
                </a:solidFill>
              </a:rPr>
              <a:t>Подвижные игры</a:t>
            </a:r>
            <a:r>
              <a:rPr lang="ru-RU" b="1" cap="none" dirty="0" smtClean="0">
                <a:solidFill>
                  <a:schemeClr val="tx2"/>
                </a:solidFill>
              </a:rPr>
              <a:t> (без мяча и с мячом): </a:t>
            </a:r>
            <a:br>
              <a:rPr lang="ru-RU" b="1" cap="none" dirty="0" smtClean="0">
                <a:solidFill>
                  <a:schemeClr val="tx2"/>
                </a:solidFill>
              </a:rPr>
            </a:br>
            <a:r>
              <a:rPr lang="ru-RU" b="1" cap="none" dirty="0" smtClean="0">
                <a:solidFill>
                  <a:schemeClr val="tx2"/>
                </a:solidFill>
              </a:rPr>
              <a:t>«</a:t>
            </a:r>
            <a:r>
              <a:rPr lang="ru-RU" b="1" cap="none" dirty="0" smtClean="0">
                <a:solidFill>
                  <a:schemeClr val="tx2"/>
                </a:solidFill>
              </a:rPr>
              <a:t>веселые старты», «регбийные салки», «салки с передачей мяча между водящими», «салки вдвоем», «салки втроем», «салки в четверках», «салки-пятнашки», «пятнашки с городом», «</a:t>
            </a:r>
            <a:r>
              <a:rPr lang="ru-RU" b="1" cap="none" dirty="0" err="1" smtClean="0">
                <a:solidFill>
                  <a:schemeClr val="tx2"/>
                </a:solidFill>
              </a:rPr>
              <a:t>колдунчики</a:t>
            </a:r>
            <a:r>
              <a:rPr lang="ru-RU" b="1" cap="none" dirty="0" smtClean="0">
                <a:solidFill>
                  <a:schemeClr val="tx2"/>
                </a:solidFill>
              </a:rPr>
              <a:t>», «собачки», «собачки в квадрате», «собачки 4 против 2» «осалить конкретного игрока», «осаль в цепи последнего», «</a:t>
            </a:r>
            <a:r>
              <a:rPr lang="ru-RU" b="1" cap="none" dirty="0" err="1" smtClean="0">
                <a:solidFill>
                  <a:schemeClr val="tx2"/>
                </a:solidFill>
              </a:rPr>
              <a:t>штандр</a:t>
            </a:r>
            <a:r>
              <a:rPr lang="ru-RU" b="1" cap="none" dirty="0" smtClean="0">
                <a:solidFill>
                  <a:schemeClr val="tx2"/>
                </a:solidFill>
              </a:rPr>
              <a:t> регбийным мячом», «закрой игрока и перехвати передачу», «пионербол двумя регбийными мячами», «выполни заданное количество передач», «ботва», «регбийные рыбаки и рыбки», «тэг-регби 3х3 по упрощенным правилам», «атака города», «атака города по выбору</a:t>
            </a:r>
            <a:r>
              <a:rPr lang="ru-RU" b="1" cap="none" dirty="0" smtClean="0">
                <a:solidFill>
                  <a:schemeClr val="tx2"/>
                </a:solidFill>
              </a:rPr>
              <a:t>»</a:t>
            </a:r>
            <a:r>
              <a:rPr lang="ru-RU" b="1" cap="none" dirty="0">
                <a:solidFill>
                  <a:schemeClr val="tx2"/>
                </a:solidFill>
              </a:rPr>
              <a:t> , </a:t>
            </a:r>
            <a:r>
              <a:rPr lang="ru-RU" b="1" cap="none" dirty="0" smtClean="0">
                <a:solidFill>
                  <a:schemeClr val="tx2"/>
                </a:solidFill>
              </a:rPr>
              <a:t>«</a:t>
            </a:r>
            <a:r>
              <a:rPr lang="ru-RU" b="1" cap="none" dirty="0">
                <a:solidFill>
                  <a:schemeClr val="tx2"/>
                </a:solidFill>
              </a:rPr>
              <a:t>перестрелка».</a:t>
            </a:r>
            <a:r>
              <a:rPr lang="ru-RU" sz="2000" b="1" cap="none" dirty="0" smtClean="0">
                <a:solidFill>
                  <a:schemeClr val="tx2"/>
                </a:solidFill>
              </a:rPr>
              <a:t/>
            </a:r>
            <a:br>
              <a:rPr lang="ru-RU" sz="2000" b="1" cap="none" dirty="0" smtClean="0">
                <a:solidFill>
                  <a:schemeClr val="tx2"/>
                </a:solidFill>
              </a:rPr>
            </a:br>
            <a:endParaRPr lang="ru-RU" sz="2000" b="1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доровье и фитнес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7_TF02922391.potx" id="{A01CCDD4-86D4-469D-9B92-9533C8D2D88C}" vid="{065B6106-88C3-4925-B0B7-B0F5EEE8E987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здоровье и фитнесе (широкоэкранный формат)</Template>
  <TotalTime>377</TotalTime>
  <Words>337</Words>
  <Application>Microsoft Office PowerPoint</Application>
  <PresentationFormat>Широкоэкранный</PresentationFormat>
  <Paragraphs>46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Здоровье и фитнес 16x9</vt:lpstr>
      <vt:lpstr>Применение игры тэг–регби на уроках физической культуры</vt:lpstr>
      <vt:lpstr>Областной семинаре по тэг-регби</vt:lpstr>
      <vt:lpstr>Тэг-регби - разновидность бесконтактного регби с использованием дополнительного спортивного инвентаря – 2-х ленточек на липучках (тэгов).</vt:lpstr>
      <vt:lpstr>В тэг-регби играют не только начинающие, дети и подростки, так как он более безопасный, но и взрослые, в бизнес-лигах. </vt:lpstr>
      <vt:lpstr>При кажущейся простоте игра очень интересная, за счет применения тактического мышления игроков, здесь применяется не сила, а ловкость.</vt:lpstr>
      <vt:lpstr>Эта игра одобрена министерством просвещения РФ и рекомендована к изучению на занятиях по физической культуре. </vt:lpstr>
      <vt:lpstr>Для игры в тэг – регби подходит стандартная спортивная площадка, отвечающая требованиям безопасности работы с обучающимися. Размеры площадки зависят от количества участников. Игровое покрытие поля должно быть безопасным. Игры можно проводить на траве, искусственной траве, песке, снегу, в спортивном зале.</vt:lpstr>
      <vt:lpstr>Презентация PowerPoint</vt:lpstr>
      <vt:lpstr>Подвижные игры (без мяча и с мячом):  «веселые старты», «регбийные салки», «салки с передачей мяча между водящими», «салки вдвоем», «салки втроем», «салки в четверках», «салки-пятнашки», «пятнашки с городом», «колдунчики», «собачки», «собачки в квадрате», «собачки 4 против 2» «осалить конкретного игрока», «осаль в цепи последнего», «штандр регбийным мячом», «закрой игрока и перехвати передачу», «пионербол двумя регбийными мячами», «выполни заданное количество передач», «ботва», «регбийные рыбаки и рыбки», «тэг-регби 3х3 по упрощенным правилам», «атака города», «атака города по выбору» , «перестрелка». 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игры тэг–регби на уроках физической культуры</dc:title>
  <dc:creator>Пользователь Windows</dc:creator>
  <cp:lastModifiedBy>Пользователь Windows</cp:lastModifiedBy>
  <cp:revision>20</cp:revision>
  <dcterms:created xsi:type="dcterms:W3CDTF">2024-08-25T13:31:48Z</dcterms:created>
  <dcterms:modified xsi:type="dcterms:W3CDTF">2024-08-26T17:21:45Z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