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73" r:id="rId5"/>
    <p:sldId id="263" r:id="rId6"/>
    <p:sldId id="264" r:id="rId7"/>
    <p:sldId id="272" r:id="rId8"/>
    <p:sldId id="271" r:id="rId9"/>
    <p:sldId id="274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23.02.2025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Подготовка к оценочным процедурам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 ОГЭ: структура, методика подготовки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57224" y="4286256"/>
            <a:ext cx="8043874" cy="2143140"/>
          </a:xfrm>
        </p:spPr>
        <p:txBody>
          <a:bodyPr>
            <a:normAutofit fontScale="92500" lnSpcReduction="10000"/>
          </a:bodyPr>
          <a:lstStyle/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</a:t>
            </a:r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Подготовил Долгих П.А.</a:t>
            </a:r>
          </a:p>
          <a:p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Учитель истории и обществознания </a:t>
            </a:r>
          </a:p>
          <a:p>
            <a:r>
              <a:rPr lang="ru-RU" sz="15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ГБОУ СОШ № 1 г.Нефтегорска</a:t>
            </a:r>
          </a:p>
          <a:p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Нефтегорск </a:t>
            </a:r>
          </a:p>
          <a:p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2025г</a:t>
            </a:r>
            <a:r>
              <a:rPr lang="ru-RU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Особенности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ОГЭ-2025  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285860"/>
            <a:ext cx="8401080" cy="5072098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Усиление  «культурного» компонента в текущей модели КИМ(а).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Усложнение  модели КИМ(а). Добавление заданий связанных с проверкой навыков и умений работы с текстами, картами, графическими материалами.</a:t>
            </a:r>
          </a:p>
          <a:p>
            <a:pPr marL="514350" indent="-514350">
              <a:buFont typeface="Wingdings" pitchFamily="2" charset="2"/>
              <a:buChar char="ü"/>
            </a:pP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Приближение по форме и содержанию </a:t>
            </a:r>
            <a:r>
              <a:rPr lang="ru-RU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КИМа</a:t>
            </a:r>
            <a:r>
              <a:rPr lang="ru-RU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ОГЭ к стандартам ЕГЭ.</a:t>
            </a:r>
          </a:p>
          <a:p>
            <a:pPr marL="514350" indent="-514350">
              <a:buFont typeface="Wingdings" pitchFamily="2" charset="2"/>
              <a:buChar char="ü"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Структура КИМ 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ОГЭ-2025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 Истории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600200"/>
          <a:ext cx="8786874" cy="475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2928958"/>
                <a:gridCol w="2928958"/>
              </a:tblGrid>
              <a:tr h="1621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Уровень сложности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 заданий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Максимальный балл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Базовый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Calibri"/>
                          <a:cs typeface="Times New Roman"/>
                        </a:rPr>
                        <a:t>16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Повышенный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Высокий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Структура КИМ 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ОГЭ-2025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по </a:t>
            </a:r>
            <a:r>
              <a:rPr lang="ru-RU" b="1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Обществознанию 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214281" y="1600200"/>
          <a:ext cx="8786874" cy="475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8958"/>
                <a:gridCol w="2928958"/>
                <a:gridCol w="2928958"/>
              </a:tblGrid>
              <a:tr h="162130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Уровень сложности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Количество  заданий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Максимальный балл 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latin typeface="Times New Roman"/>
                          <a:ea typeface="Calibri"/>
                          <a:cs typeface="Times New Roman"/>
                        </a:rPr>
                        <a:t>Базовый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19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Повышенный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8</a:t>
                      </a:r>
                      <a:endParaRPr lang="ru-RU" sz="2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13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b="1">
                          <a:latin typeface="Times New Roman"/>
                          <a:ea typeface="Calibri"/>
                          <a:cs typeface="Times New Roman"/>
                        </a:rPr>
                        <a:t>Высокий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411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latin typeface="Times New Roman"/>
                          <a:ea typeface="Calibri"/>
                          <a:cs typeface="Times New Roman"/>
                        </a:rPr>
                        <a:t>Итого: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24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 smtClean="0">
                          <a:latin typeface="Times New Roman"/>
                          <a:ea typeface="Calibri"/>
                          <a:cs typeface="Times New Roman"/>
                        </a:rPr>
                        <a:t>37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Объективные трудности  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при подготовке к ОГЭ-ЕГЭ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Разный уровень подготовки и устойчивости учащихся.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Нехватка времени при значительном объеме работ.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Особенности восприятия и передачи  информации поколением 2000-х.</a:t>
            </a:r>
          </a:p>
          <a:p>
            <a:pPr>
              <a:buFont typeface="Wingdings" pitchFamily="2" charset="2"/>
              <a:buChar char="ü"/>
            </a:pP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Низкий уровень исходных знаний   и читательской культуры  обучающихся </a:t>
            </a: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«Киты» подготовки к ОГЭ по истории</a:t>
            </a:r>
            <a:endParaRPr lang="ru-RU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1285860"/>
            <a:ext cx="3143272" cy="2357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Факты,</a:t>
            </a:r>
          </a:p>
          <a:p>
            <a:pPr algn="ctr"/>
            <a:r>
              <a:rPr lang="ru-RU" sz="4400" dirty="0" smtClean="0"/>
              <a:t>События</a:t>
            </a:r>
            <a:endParaRPr lang="ru-RU" sz="1100" dirty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00694" y="1285860"/>
            <a:ext cx="3357586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8000" dirty="0" smtClean="0"/>
              <a:t>Даты</a:t>
            </a:r>
            <a:endParaRPr lang="ru-RU" sz="8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4214818"/>
            <a:ext cx="3143272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Личности </a:t>
            </a:r>
            <a:endParaRPr lang="ru-RU" sz="44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29256" y="4143380"/>
            <a:ext cx="3500462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История  Культуры</a:t>
            </a:r>
            <a:endParaRPr lang="ru-RU" sz="4000" dirty="0"/>
          </a:p>
        </p:txBody>
      </p:sp>
      <p:sp>
        <p:nvSpPr>
          <p:cNvPr id="8" name="Овал 7"/>
          <p:cNvSpPr/>
          <p:nvPr/>
        </p:nvSpPr>
        <p:spPr>
          <a:xfrm>
            <a:off x="3357554" y="3000372"/>
            <a:ext cx="2000264" cy="19288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Причинно-следственные связи </a:t>
            </a:r>
            <a:endParaRPr lang="ru-RU" sz="16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3286116" y="4929198"/>
            <a:ext cx="642942" cy="5000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5143504" y="3000372"/>
            <a:ext cx="357190" cy="35719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5"/>
          </p:cNvCxnSpPr>
          <p:nvPr/>
        </p:nvCxnSpPr>
        <p:spPr>
          <a:xfrm rot="16200000" flipH="1">
            <a:off x="4998679" y="4712935"/>
            <a:ext cx="496784" cy="3643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3286116" y="2928934"/>
            <a:ext cx="357190" cy="35719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Киты» подготовки к ОГЭ по </a:t>
            </a:r>
            <a:r>
              <a:rPr lang="ru-RU" sz="32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обществознанию</a:t>
            </a:r>
            <a:endParaRPr lang="ru-RU" sz="3600" dirty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42844" y="1285860"/>
            <a:ext cx="3143272" cy="235745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400" dirty="0" smtClean="0"/>
              <a:t>Термины</a:t>
            </a:r>
            <a:endParaRPr lang="ru-RU" sz="4400" dirty="0" smtClean="0"/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5500694" y="1285860"/>
            <a:ext cx="3357586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Социальный опыт</a:t>
            </a:r>
            <a:endParaRPr lang="ru-RU" sz="40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42844" y="4214818"/>
            <a:ext cx="3143272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800" dirty="0" smtClean="0"/>
              <a:t> </a:t>
            </a:r>
            <a:r>
              <a:rPr lang="ru-RU" sz="4800" dirty="0" smtClean="0"/>
              <a:t>Анализ </a:t>
            </a:r>
            <a:r>
              <a:rPr lang="ru-RU" sz="3600" dirty="0" smtClean="0"/>
              <a:t>графической информации</a:t>
            </a:r>
            <a:endParaRPr lang="ru-RU" sz="4800" dirty="0"/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429256" y="4143380"/>
            <a:ext cx="3500462" cy="228601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dirty="0" smtClean="0"/>
              <a:t>История</a:t>
            </a:r>
            <a:endParaRPr lang="ru-RU" sz="4000" dirty="0"/>
          </a:p>
        </p:txBody>
      </p:sp>
      <p:sp>
        <p:nvSpPr>
          <p:cNvPr id="8" name="Овал 7"/>
          <p:cNvSpPr/>
          <p:nvPr/>
        </p:nvSpPr>
        <p:spPr>
          <a:xfrm>
            <a:off x="3357554" y="3000372"/>
            <a:ext cx="2000264" cy="1928826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Причинно-следственные связи </a:t>
            </a:r>
            <a:endParaRPr lang="ru-RU" sz="1600" dirty="0"/>
          </a:p>
        </p:txBody>
      </p:sp>
      <p:cxnSp>
        <p:nvCxnSpPr>
          <p:cNvPr id="10" name="Прямая со стрелкой 9"/>
          <p:cNvCxnSpPr/>
          <p:nvPr/>
        </p:nvCxnSpPr>
        <p:spPr>
          <a:xfrm rot="5400000">
            <a:off x="3286116" y="4929198"/>
            <a:ext cx="642942" cy="5000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rot="5400000" flipH="1" flipV="1">
            <a:off x="5143504" y="3000372"/>
            <a:ext cx="357190" cy="35719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/>
          <p:cNvCxnSpPr>
            <a:stCxn id="8" idx="5"/>
          </p:cNvCxnSpPr>
          <p:nvPr/>
        </p:nvCxnSpPr>
        <p:spPr>
          <a:xfrm rot="16200000" flipH="1">
            <a:off x="4998679" y="4712935"/>
            <a:ext cx="496784" cy="36437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 rot="16200000" flipH="1">
            <a:off x="3286116" y="2928934"/>
            <a:ext cx="357190" cy="35719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1"/>
          </a:solidFill>
        </p:spPr>
        <p:txBody>
          <a:bodyPr/>
          <a:lstStyle/>
          <a:p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Рекомендации  учителям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5017190"/>
          </a:xfrm>
        </p:spPr>
        <p:txBody>
          <a:bodyPr>
            <a:noAutofit/>
          </a:bodyPr>
          <a:lstStyle/>
          <a:p>
            <a:pPr>
              <a:buNone/>
            </a:pPr>
            <a:endParaRPr lang="ru-RU" sz="2400" dirty="0" smtClean="0">
              <a:solidFill>
                <a:schemeClr val="accent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Качественная 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проработка  теоретического и проверочного материала при подготовке к ОГЭ.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Разнообразие  видов  проверочных и контрольных работ.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Использование информационных технологий  и образовательных ресурсов 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ü"/>
            </a:pP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Духовная поддержка  учеников с учетом особенностей подросткового возраста </a:t>
            </a:r>
          </a:p>
          <a:p>
            <a:pPr>
              <a:buFont typeface="Wingdings" pitchFamily="2" charset="2"/>
              <a:buChar char="ü"/>
            </a:pPr>
            <a:r>
              <a:rPr lang="ru-RU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Контактирование</a:t>
            </a:r>
            <a:r>
              <a:rPr lang="ru-RU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с родителями и администрацией школы</a:t>
            </a:r>
            <a:endParaRPr lang="ru-RU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dirty="0" smtClean="0">
                <a:solidFill>
                  <a:srgbClr val="FF0000"/>
                </a:solidFill>
                <a:latin typeface="Arial Black" pitchFamily="34" charset="0"/>
              </a:rPr>
              <a:t>Главное мотивация!</a:t>
            </a:r>
            <a:endParaRPr lang="ru-RU" sz="5400" dirty="0">
              <a:solidFill>
                <a:srgbClr val="FF0000"/>
              </a:solidFill>
              <a:latin typeface="Arial Black" pitchFamily="34" charset="0"/>
            </a:endParaRPr>
          </a:p>
        </p:txBody>
      </p:sp>
      <p:pic>
        <p:nvPicPr>
          <p:cNvPr id="1026" name="Picture 2" descr="G:\ЕШП НОВАЯ СБОРКА\ЕШП НОВАЯ СБОРКА\УЧИТЕЛЬ-ПРЕДМЕТНИК\ЭКЗАМЕНЫ, АТТЕСТАЦИИ\ОГЭ, ЕГЭ, ВПР, РКР\МОТИВАЦИЯ\45.143.238.188_1636909097_pic.jpe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94774" y="1268412"/>
            <a:ext cx="3846535" cy="525693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509</TotalTime>
  <Words>234</Words>
  <Application>Microsoft Office PowerPoint</Application>
  <PresentationFormat>Экран (4:3)</PresentationFormat>
  <Paragraphs>72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Подготовка к оценочным процедурам  ОГЭ: структура, методика подготовки</vt:lpstr>
      <vt:lpstr>Особенности ОГЭ-2025  </vt:lpstr>
      <vt:lpstr> Структура КИМ  ОГЭ-2025 по Истории</vt:lpstr>
      <vt:lpstr> Структура КИМ  ОГЭ-2025 по Обществознанию </vt:lpstr>
      <vt:lpstr>Объективные трудности   при подготовке к ОГЭ-ЕГЭ</vt:lpstr>
      <vt:lpstr>«Киты» подготовки к ОГЭ по истории</vt:lpstr>
      <vt:lpstr>«Киты» подготовки к ОГЭ по обществознанию</vt:lpstr>
      <vt:lpstr>Рекомендации  учителям </vt:lpstr>
      <vt:lpstr>Главное мотивация!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АНАЛИЗ ГИА по истории  в 9 классах</dc:title>
  <dc:creator>admin</dc:creator>
  <cp:lastModifiedBy>admin</cp:lastModifiedBy>
  <cp:revision>56</cp:revision>
  <dcterms:created xsi:type="dcterms:W3CDTF">2020-02-04T14:28:52Z</dcterms:created>
  <dcterms:modified xsi:type="dcterms:W3CDTF">2025-02-23T15:09:32Z</dcterms:modified>
</cp:coreProperties>
</file>