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3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58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3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9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5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5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0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1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6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6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7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9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7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59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4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7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45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64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9174-53FD-44D9-9FB4-4D342662391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A7C9-4952-4349-A917-663DAF4A8F74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27584" y="2056656"/>
            <a:ext cx="7501474" cy="4463852"/>
          </a:xfrm>
          <a:prstGeom prst="rect"/>
          <a:noFill/>
          <a:ln>
            <a:noFill/>
          </a:ln>
          <a:effectLst/>
        </p:spPr>
      </p:pic>
      <p:sp>
        <p:nvSpPr>
          <p:cNvPr id="1048584" name="Прямоугольник 2"/>
          <p:cNvSpPr/>
          <p:nvPr/>
        </p:nvSpPr>
        <p:spPr>
          <a:xfrm>
            <a:off x="1979712" y="989752"/>
            <a:ext cx="4572000" cy="802640"/>
          </a:xfrm>
          <a:prstGeom prst="rect"/>
        </p:spPr>
        <p:txBody>
          <a:bodyPr>
            <a:spAutoFit/>
          </a:bodyPr>
          <a:p>
            <a:pPr algn="ctr"/>
            <a:r>
              <a:rPr b="1" dirty="0" sz="2400"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№5 </a:t>
            </a:r>
          </a:p>
          <a:p>
            <a:pPr algn="ctr"/>
            <a:r>
              <a:rPr b="1" dirty="0" sz="2400"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6" descr="https://polevskoy24.ru/wp-content/uploads/2021/04/89759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-1" r="46211" b="30094"/>
          <a:stretch>
            <a:fillRect/>
          </a:stretch>
        </p:blipFill>
        <p:spPr bwMode="auto">
          <a:xfrm>
            <a:off x="2104621" y="980728"/>
            <a:ext cx="5112568" cy="3662153"/>
          </a:xfrm>
          <a:prstGeom prst="rect"/>
          <a:noFill/>
        </p:spPr>
      </p:pic>
      <p:sp>
        <p:nvSpPr>
          <p:cNvPr id="1048616" name="Прямоугольник 1"/>
          <p:cNvSpPr/>
          <p:nvPr/>
        </p:nvSpPr>
        <p:spPr>
          <a:xfrm>
            <a:off x="3275856" y="473176"/>
            <a:ext cx="2989580" cy="358141"/>
          </a:xfrm>
          <a:prstGeom prst="rect"/>
        </p:spPr>
        <p:txBody>
          <a:bodyPr wrap="none">
            <a:spAutoFit/>
          </a:bodyPr>
          <a:p>
            <a:r>
              <a:rPr dirty="0" lang="ru-RU" smtClean="0"/>
              <a:t>Рассмотрите фотографию</a:t>
            </a:r>
            <a:endParaRPr dirty="0" lang="ru-RU"/>
          </a:p>
        </p:txBody>
      </p:sp>
      <p:sp>
        <p:nvSpPr>
          <p:cNvPr id="1048617" name="Прямоугольник 2"/>
          <p:cNvSpPr/>
          <p:nvPr/>
        </p:nvSpPr>
        <p:spPr>
          <a:xfrm>
            <a:off x="539552" y="4837802"/>
            <a:ext cx="8064895" cy="1158240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FF0000"/>
                </a:solidFill>
              </a:rPr>
              <a:t>Как называют учреждение культуры, изображенное на фотографии? </a:t>
            </a:r>
            <a:r>
              <a:rPr dirty="0" lang="ru-RU" smtClean="0">
                <a:solidFill>
                  <a:schemeClr val="tx2"/>
                </a:solidFill>
              </a:rPr>
              <a:t>Объясните, что отличает это учреждение культуры от других.</a:t>
            </a:r>
            <a:r>
              <a:rPr dirty="0" lang="ru-RU" smtClean="0"/>
              <a:t>? </a:t>
            </a:r>
            <a:r>
              <a:rPr dirty="0" lang="ru-RU" smtClean="0">
                <a:solidFill>
                  <a:srgbClr val="00B050"/>
                </a:solidFill>
              </a:rPr>
              <a:t>Почему посещение таких учреждений полезно для каждого человека? </a:t>
            </a:r>
            <a:r>
              <a:rPr dirty="0" lang="ru-RU" smtClean="0">
                <a:solidFill>
                  <a:srgbClr val="002060"/>
                </a:solidFill>
              </a:rPr>
              <a:t>Какие еще учреждения культуры вы знаете? (Назовите </a:t>
            </a:r>
            <a:r>
              <a:rPr b="1" dirty="0" lang="ru-RU" u="sng" smtClean="0">
                <a:solidFill>
                  <a:srgbClr val="002060"/>
                </a:solidFill>
              </a:rPr>
              <a:t>два </a:t>
            </a:r>
            <a:r>
              <a:rPr dirty="0" lang="ru-RU" smtClean="0">
                <a:solidFill>
                  <a:srgbClr val="002060"/>
                </a:solidFill>
              </a:rPr>
              <a:t>любых учреждения)</a:t>
            </a:r>
            <a:endParaRPr dirty="0"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6" descr="https://polevskoy24.ru/wp-content/uploads/2021/04/89759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-1" r="46211" b="30094"/>
          <a:stretch>
            <a:fillRect/>
          </a:stretch>
        </p:blipFill>
        <p:spPr bwMode="auto">
          <a:xfrm>
            <a:off x="323528" y="739163"/>
            <a:ext cx="4752528" cy="3121885"/>
          </a:xfrm>
          <a:prstGeom prst="rect"/>
          <a:noFill/>
        </p:spPr>
      </p:pic>
      <p:sp>
        <p:nvSpPr>
          <p:cNvPr id="1048618" name="Прямоугольник 1"/>
          <p:cNvSpPr/>
          <p:nvPr/>
        </p:nvSpPr>
        <p:spPr>
          <a:xfrm>
            <a:off x="2953496" y="292006"/>
            <a:ext cx="2989580" cy="358140"/>
          </a:xfrm>
          <a:prstGeom prst="rect"/>
        </p:spPr>
        <p:txBody>
          <a:bodyPr wrap="none">
            <a:spAutoFit/>
          </a:bodyPr>
          <a:p>
            <a:r>
              <a:rPr dirty="0" lang="ru-RU" smtClean="0"/>
              <a:t>Рассмотрите фотографию</a:t>
            </a:r>
            <a:endParaRPr dirty="0" lang="ru-RU"/>
          </a:p>
        </p:txBody>
      </p:sp>
      <p:sp>
        <p:nvSpPr>
          <p:cNvPr id="1048619" name="Прямоугольник 2"/>
          <p:cNvSpPr/>
          <p:nvPr/>
        </p:nvSpPr>
        <p:spPr>
          <a:xfrm>
            <a:off x="5652120" y="692696"/>
            <a:ext cx="3312368" cy="3025140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FF0000"/>
                </a:solidFill>
              </a:rPr>
              <a:t>Как называют учреждение культуры, изображенное на фотографии? </a:t>
            </a:r>
            <a:r>
              <a:rPr dirty="0" lang="ru-RU" smtClean="0">
                <a:solidFill>
                  <a:schemeClr val="tx2"/>
                </a:solidFill>
              </a:rPr>
              <a:t>Объясните, что отличает это учреждение культуры от других.</a:t>
            </a:r>
            <a:r>
              <a:rPr dirty="0" lang="ru-RU" smtClean="0"/>
              <a:t>? </a:t>
            </a:r>
            <a:r>
              <a:rPr dirty="0" lang="ru-RU" smtClean="0">
                <a:solidFill>
                  <a:srgbClr val="00B050"/>
                </a:solidFill>
              </a:rPr>
              <a:t>Почему посещение таких учреждений полезно для каждого человека? </a:t>
            </a:r>
            <a:r>
              <a:rPr dirty="0" lang="ru-RU" smtClean="0">
                <a:solidFill>
                  <a:srgbClr val="002060"/>
                </a:solidFill>
              </a:rPr>
              <a:t>Какие еще учреждения культуры вы знаете? (Назовите </a:t>
            </a:r>
            <a:r>
              <a:rPr b="1" dirty="0" lang="ru-RU" u="sng" smtClean="0">
                <a:solidFill>
                  <a:srgbClr val="002060"/>
                </a:solidFill>
              </a:rPr>
              <a:t>два </a:t>
            </a:r>
            <a:r>
              <a:rPr dirty="0" lang="ru-RU" smtClean="0">
                <a:solidFill>
                  <a:srgbClr val="002060"/>
                </a:solidFill>
              </a:rPr>
              <a:t>любых учреждения)</a:t>
            </a:r>
            <a:endParaRPr dirty="0" lang="ru-RU">
              <a:solidFill>
                <a:srgbClr val="002060"/>
              </a:solidFill>
            </a:endParaRPr>
          </a:p>
        </p:txBody>
      </p:sp>
      <p:sp>
        <p:nvSpPr>
          <p:cNvPr id="1048620" name="Прямоугольник 4"/>
          <p:cNvSpPr/>
          <p:nvPr/>
        </p:nvSpPr>
        <p:spPr>
          <a:xfrm>
            <a:off x="323528" y="3861048"/>
            <a:ext cx="8208912" cy="2834640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FF0000"/>
                </a:solidFill>
              </a:rPr>
              <a:t> </a:t>
            </a:r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Ответ на вопрос: </a:t>
            </a:r>
            <a:r>
              <a:rPr b="1" dirty="0" sz="2000" lang="ru-RU" smtClean="0">
                <a:latin typeface="Times New Roman" pitchFamily="18" charset="0"/>
                <a:cs typeface="Times New Roman" pitchFamily="18" charset="0"/>
              </a:rPr>
              <a:t>МУЗЕЙ</a:t>
            </a:r>
          </a:p>
          <a:p>
            <a:r>
              <a:rPr dirty="0" sz="2000"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Объяснение,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например: занимается сбором, изучением, хранением и экспонированием памятников естественной истории, материальной и духовной культуры, а также просветительской и популяризаторской деятельностью.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 на второй вопрос: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человек получает новые знания, эстетические впечатления, развивается его личность, обогащается духовная жизнь.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 на третий вопрос,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например: библиотека, театр.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https://get.wallhere.com/photo/building-socks-books-reading-sweater-library-shelf-beanie-shelves-teen-geek-escape-cute-adorable-girl-book-teenager-indie-teenage-nerd-read-institution-kneehigh-librarian-library-science-76917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91680" y="1175266"/>
            <a:ext cx="5688632" cy="3456384"/>
          </a:xfrm>
          <a:prstGeom prst="rect"/>
          <a:noFill/>
        </p:spPr>
      </p:pic>
      <p:sp>
        <p:nvSpPr>
          <p:cNvPr id="1048626" name="Прямоугольник 3"/>
          <p:cNvSpPr/>
          <p:nvPr/>
        </p:nvSpPr>
        <p:spPr>
          <a:xfrm>
            <a:off x="3280970" y="620688"/>
            <a:ext cx="2989580" cy="358140"/>
          </a:xfrm>
          <a:prstGeom prst="rect"/>
        </p:spPr>
        <p:txBody>
          <a:bodyPr wrap="none">
            <a:spAutoFit/>
          </a:bodyPr>
          <a:p>
            <a:r>
              <a:rPr dirty="0" lang="ru-RU" smtClean="0"/>
              <a:t>Рассмотрите фотографию</a:t>
            </a:r>
            <a:endParaRPr dirty="0" lang="ru-RU"/>
          </a:p>
        </p:txBody>
      </p:sp>
      <p:sp>
        <p:nvSpPr>
          <p:cNvPr id="1048627" name="Прямоугольник 4"/>
          <p:cNvSpPr/>
          <p:nvPr/>
        </p:nvSpPr>
        <p:spPr>
          <a:xfrm>
            <a:off x="1115616" y="4293096"/>
            <a:ext cx="7344816" cy="338554"/>
          </a:xfrm>
          <a:prstGeom prst="rect"/>
        </p:spPr>
        <p:txBody>
          <a:bodyPr wrap="square">
            <a:spAutoFit/>
          </a:bodyPr>
          <a:p>
            <a:r>
              <a:rPr dirty="0" sz="1600" lang="ru-RU" smtClean="0">
                <a:solidFill>
                  <a:srgbClr val="FF0000"/>
                </a:solidFill>
              </a:rPr>
              <a:t>  </a:t>
            </a:r>
            <a:endParaRPr dirty="0" sz="1600" lang="ru-RU"/>
          </a:p>
        </p:txBody>
      </p:sp>
      <p:sp>
        <p:nvSpPr>
          <p:cNvPr id="1048628" name="Прямоугольник 2"/>
          <p:cNvSpPr/>
          <p:nvPr/>
        </p:nvSpPr>
        <p:spPr>
          <a:xfrm>
            <a:off x="772740" y="4893260"/>
            <a:ext cx="7704856" cy="1424939"/>
          </a:xfrm>
          <a:prstGeom prst="rect"/>
        </p:spPr>
        <p:txBody>
          <a:bodyPr wrap="square">
            <a:spAutoFit/>
          </a:bodyPr>
          <a:p>
            <a:r>
              <a:rPr dirty="0" lang="ru-RU">
                <a:solidFill>
                  <a:srgbClr val="FF0000"/>
                </a:solidFill>
              </a:rPr>
              <a:t>Как называют учреждение культуры, изображенное на фотографии? </a:t>
            </a:r>
            <a:r>
              <a:rPr dirty="0" lang="ru-RU">
                <a:solidFill>
                  <a:schemeClr val="tx2"/>
                </a:solidFill>
              </a:rPr>
              <a:t>Объясните, что отличает это учреждение культуры от других.</a:t>
            </a:r>
            <a:r>
              <a:rPr dirty="0" lang="ru-RU"/>
              <a:t>? </a:t>
            </a:r>
            <a:r>
              <a:rPr dirty="0" lang="ru-RU">
                <a:solidFill>
                  <a:srgbClr val="00B050"/>
                </a:solidFill>
              </a:rPr>
              <a:t>Почему посещение </a:t>
            </a:r>
            <a:r>
              <a:rPr dirty="0" lang="ru-RU" smtClean="0">
                <a:solidFill>
                  <a:srgbClr val="00B050"/>
                </a:solidFill>
              </a:rPr>
              <a:t>этого учреждения </a:t>
            </a:r>
            <a:r>
              <a:rPr dirty="0" lang="ru-RU">
                <a:solidFill>
                  <a:srgbClr val="00B050"/>
                </a:solidFill>
              </a:rPr>
              <a:t>полезно для </a:t>
            </a:r>
            <a:r>
              <a:rPr dirty="0" lang="ru-RU" smtClean="0">
                <a:solidFill>
                  <a:srgbClr val="00B050"/>
                </a:solidFill>
              </a:rPr>
              <a:t>школьников и студентов? </a:t>
            </a:r>
            <a:r>
              <a:rPr dirty="0" lang="ru-RU">
                <a:solidFill>
                  <a:srgbClr val="002060"/>
                </a:solidFill>
              </a:rPr>
              <a:t>Какие еще учреждения культуры вы знаете? (Назовите </a:t>
            </a:r>
            <a:r>
              <a:rPr b="1" dirty="0" lang="ru-RU" u="sng">
                <a:solidFill>
                  <a:srgbClr val="002060"/>
                </a:solidFill>
              </a:rPr>
              <a:t>два </a:t>
            </a:r>
            <a:r>
              <a:rPr dirty="0" lang="ru-RU">
                <a:solidFill>
                  <a:srgbClr val="002060"/>
                </a:solidFill>
              </a:rPr>
              <a:t>любых учреждения)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https://get.wallhere.com/photo/building-socks-books-reading-sweater-library-shelf-beanie-shelves-teen-geek-escape-cute-adorable-girl-book-teenager-indie-teenage-nerd-read-institution-kneehigh-librarian-library-science-76917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76463" y="1268760"/>
            <a:ext cx="3456384" cy="2100081"/>
          </a:xfrm>
          <a:prstGeom prst="rect"/>
          <a:noFill/>
        </p:spPr>
      </p:pic>
      <p:sp>
        <p:nvSpPr>
          <p:cNvPr id="1048629" name="Прямоугольник 3"/>
          <p:cNvSpPr/>
          <p:nvPr/>
        </p:nvSpPr>
        <p:spPr>
          <a:xfrm>
            <a:off x="3275856" y="692696"/>
            <a:ext cx="2989580" cy="358140"/>
          </a:xfrm>
          <a:prstGeom prst="rect"/>
        </p:spPr>
        <p:txBody>
          <a:bodyPr wrap="none">
            <a:spAutoFit/>
          </a:bodyPr>
          <a:p>
            <a:r>
              <a:rPr dirty="0" lang="ru-RU" smtClean="0"/>
              <a:t>Рассмотрите фотографию</a:t>
            </a:r>
            <a:endParaRPr dirty="0" lang="ru-RU"/>
          </a:p>
        </p:txBody>
      </p:sp>
      <p:sp>
        <p:nvSpPr>
          <p:cNvPr id="1048630" name="Прямоугольник 4"/>
          <p:cNvSpPr/>
          <p:nvPr/>
        </p:nvSpPr>
        <p:spPr>
          <a:xfrm>
            <a:off x="1115616" y="4293096"/>
            <a:ext cx="7344816" cy="338554"/>
          </a:xfrm>
          <a:prstGeom prst="rect"/>
        </p:spPr>
        <p:txBody>
          <a:bodyPr wrap="square">
            <a:spAutoFit/>
          </a:bodyPr>
          <a:p>
            <a:r>
              <a:rPr dirty="0" sz="1600" lang="ru-RU" smtClean="0">
                <a:solidFill>
                  <a:srgbClr val="FF0000"/>
                </a:solidFill>
              </a:rPr>
              <a:t>  </a:t>
            </a:r>
            <a:endParaRPr dirty="0" sz="1600" lang="ru-RU"/>
          </a:p>
        </p:txBody>
      </p:sp>
      <p:sp>
        <p:nvSpPr>
          <p:cNvPr id="1048631" name="Прямоугольник 2"/>
          <p:cNvSpPr/>
          <p:nvPr/>
        </p:nvSpPr>
        <p:spPr>
          <a:xfrm>
            <a:off x="4180625" y="1254874"/>
            <a:ext cx="4752528" cy="2225040"/>
          </a:xfrm>
          <a:prstGeom prst="rect"/>
        </p:spPr>
        <p:txBody>
          <a:bodyPr wrap="square">
            <a:spAutoFit/>
          </a:bodyPr>
          <a:p>
            <a:r>
              <a:rPr dirty="0" lang="ru-RU">
                <a:solidFill>
                  <a:srgbClr val="FF0000"/>
                </a:solidFill>
              </a:rPr>
              <a:t>Как называют учреждение культуры, изображенное на фотографии? </a:t>
            </a:r>
            <a:r>
              <a:rPr dirty="0" lang="ru-RU">
                <a:solidFill>
                  <a:schemeClr val="tx2"/>
                </a:solidFill>
              </a:rPr>
              <a:t>Объясните, что отличает это учреждение культуры от других.</a:t>
            </a:r>
            <a:r>
              <a:rPr dirty="0" lang="ru-RU"/>
              <a:t>? </a:t>
            </a:r>
            <a:r>
              <a:rPr dirty="0" lang="ru-RU">
                <a:solidFill>
                  <a:srgbClr val="00B050"/>
                </a:solidFill>
              </a:rPr>
              <a:t>Почему посещение </a:t>
            </a:r>
            <a:r>
              <a:rPr dirty="0" lang="ru-RU" smtClean="0">
                <a:solidFill>
                  <a:srgbClr val="00B050"/>
                </a:solidFill>
              </a:rPr>
              <a:t>этого учреждения </a:t>
            </a:r>
            <a:r>
              <a:rPr dirty="0" lang="ru-RU">
                <a:solidFill>
                  <a:srgbClr val="00B050"/>
                </a:solidFill>
              </a:rPr>
              <a:t>полезно для </a:t>
            </a:r>
            <a:r>
              <a:rPr dirty="0" lang="ru-RU" smtClean="0">
                <a:solidFill>
                  <a:srgbClr val="00B050"/>
                </a:solidFill>
              </a:rPr>
              <a:t>школьников и студентов? </a:t>
            </a:r>
            <a:r>
              <a:rPr dirty="0" lang="ru-RU">
                <a:solidFill>
                  <a:srgbClr val="002060"/>
                </a:solidFill>
              </a:rPr>
              <a:t>Какие еще учреждения культуры вы знаете? (Назовите </a:t>
            </a:r>
            <a:r>
              <a:rPr b="1" dirty="0" lang="ru-RU" u="sng">
                <a:solidFill>
                  <a:srgbClr val="002060"/>
                </a:solidFill>
              </a:rPr>
              <a:t>два </a:t>
            </a:r>
            <a:r>
              <a:rPr dirty="0" lang="ru-RU">
                <a:solidFill>
                  <a:srgbClr val="002060"/>
                </a:solidFill>
              </a:rPr>
              <a:t>любых учреждения)</a:t>
            </a:r>
          </a:p>
        </p:txBody>
      </p:sp>
      <p:sp>
        <p:nvSpPr>
          <p:cNvPr id="1048632" name="Прямоугольник 5"/>
          <p:cNvSpPr/>
          <p:nvPr/>
        </p:nvSpPr>
        <p:spPr>
          <a:xfrm>
            <a:off x="323528" y="3861048"/>
            <a:ext cx="8208912" cy="2225040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FF0000"/>
                </a:solidFill>
              </a:rPr>
              <a:t> </a:t>
            </a:r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Ответ на вопрос: </a:t>
            </a:r>
            <a:r>
              <a:rPr b="1" dirty="0" sz="2000" lang="ru-RU" smtClean="0">
                <a:latin typeface="Times New Roman" pitchFamily="18" charset="0"/>
                <a:cs typeface="Times New Roman" pitchFamily="18" charset="0"/>
              </a:rPr>
              <a:t>Библиотека</a:t>
            </a:r>
          </a:p>
          <a:p>
            <a:r>
              <a:rPr dirty="0" sz="2000"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Объяснение,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например:  собирают и хранят произведения печати и письменности для общественного пользования.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 на второй вопрос: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школьники и студенты могут получить в библиотеке необходимые для обучения или досугового чтения книг.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 на третий вопрос,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например: музей, театр, цирк.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p>
            <a:pPr algn="l">
              <a:lnSpc>
                <a:spcPct val="150000"/>
              </a:lnSpc>
            </a:pPr>
            <a:r>
              <a:rPr dirty="0" sz="4800" lang="ru-RU" smtClean="0"/>
              <a:t>    Как решать задание №5?</a:t>
            </a:r>
            <a:br>
              <a:rPr dirty="0" sz="4800" lang="ru-RU" smtClean="0"/>
            </a:br>
            <a:r>
              <a:rPr dirty="0" sz="2400" lang="ru-RU" smtClean="0"/>
              <a:t>1. Изучайте теорию</a:t>
            </a:r>
            <a:br>
              <a:rPr dirty="0" sz="2400" lang="ru-RU" smtClean="0"/>
            </a:br>
            <a:r>
              <a:rPr dirty="0" sz="2400" lang="ru-RU" smtClean="0"/>
              <a:t>2. Изучайте критерии оценивания заданий</a:t>
            </a:r>
            <a:br>
              <a:rPr dirty="0" sz="2400" lang="ru-RU" smtClean="0"/>
            </a:br>
            <a:r>
              <a:rPr dirty="0" sz="2400" lang="ru-RU" smtClean="0"/>
              <a:t>3. Внимательно читайте вопросы и пересчитывайте их</a:t>
            </a:r>
            <a:br>
              <a:rPr dirty="0" sz="2400" lang="ru-RU" smtClean="0"/>
            </a:br>
            <a:r>
              <a:rPr dirty="0" sz="2400" lang="ru-RU" smtClean="0"/>
              <a:t>4. Бритва Оккамы – что видим, то и пишем (самый простой ответ будет верным) №5,12,23,24</a:t>
            </a:r>
            <a:br>
              <a:rPr dirty="0" sz="2400" lang="ru-RU" smtClean="0"/>
            </a:br>
            <a:r>
              <a:rPr dirty="0" sz="2400" lang="ru-RU" smtClean="0"/>
              <a:t>5. Пишем кратко, раскрываем самую суть.</a:t>
            </a:r>
            <a:br>
              <a:rPr dirty="0" sz="2400" lang="ru-RU" smtClean="0"/>
            </a:br>
            <a:r>
              <a:rPr dirty="0" sz="2400" lang="ru-RU" smtClean="0"/>
              <a:t>6. Набиваем руку- решаем тренировочные задания </a:t>
            </a:r>
            <a:br>
              <a:rPr dirty="0" sz="2400" lang="ru-RU" smtClean="0"/>
            </a:br>
            <a:endParaRPr dirty="0" sz="2400"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p>
            <a:r>
              <a:rPr dirty="0" lang="ru-RU"/>
              <a:t/>
            </a:r>
            <a:r>
              <a:rPr dirty="0" lang="ru-RU" smtClean="0"/>
              <a:t>Задание №12 – 4 балла</a:t>
            </a:r>
            <a:br>
              <a:rPr dirty="0" lang="ru-RU" smtClean="0"/>
            </a:br>
            <a:r>
              <a:rPr dirty="0" lang="ru-RU" smtClean="0">
                <a:solidFill>
                  <a:srgbClr val="FF0000"/>
                </a:solidFill>
              </a:rPr>
              <a:t>№5 – 3 балла</a:t>
            </a:r>
            <a:br>
              <a:rPr dirty="0" lang="ru-RU" smtClean="0">
                <a:solidFill>
                  <a:srgbClr val="FF0000"/>
                </a:solidFill>
              </a:rPr>
            </a:br>
            <a:r>
              <a:rPr dirty="0" lang="ru-RU" smtClean="0"/>
              <a:t>№23 – 3 балла</a:t>
            </a:r>
            <a:br>
              <a:rPr dirty="0" lang="ru-RU" smtClean="0"/>
            </a:br>
            <a:r>
              <a:rPr dirty="0" lang="ru-RU" smtClean="0"/>
              <a:t>№1,6,15,21,22,24 – 2 балла</a:t>
            </a:r>
            <a:endParaRPr dirty="0"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>
          <a:xfrm>
            <a:off x="377761" y="468036"/>
            <a:ext cx="8229600" cy="778098"/>
          </a:xfrm>
        </p:spPr>
        <p:txBody>
          <a:bodyPr>
            <a:noAutofit/>
          </a:bodyPr>
          <a:p>
            <a:r>
              <a:rPr dirty="0" sz="2800" lang="ru-RU" smtClean="0"/>
              <a:t>Задание №5</a:t>
            </a:r>
            <a:br>
              <a:rPr dirty="0" sz="2800" lang="ru-RU" smtClean="0"/>
            </a:br>
            <a:r>
              <a:rPr dirty="0" sz="2000" lang="ru-RU" smtClean="0"/>
              <a:t>Рассмотрите фотографию </a:t>
            </a:r>
            <a:endParaRPr dirty="0" sz="2800" lang="ru-RU"/>
          </a:p>
        </p:txBody>
      </p:sp>
      <p:pic>
        <p:nvPicPr>
          <p:cNvPr id="2097159" name="Picture 2" descr="https://soc-oge.sdamgia.ru/get_file?id=3268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92696" y="1246134"/>
            <a:ext cx="7668852" cy="3767042"/>
          </a:xfrm>
          <a:prstGeom prst="rect"/>
          <a:noFill/>
        </p:spPr>
      </p:pic>
      <p:sp>
        <p:nvSpPr>
          <p:cNvPr id="1048603" name="Rectangle 1"/>
          <p:cNvSpPr>
            <a:spLocks noChangeArrowheads="1"/>
          </p:cNvSpPr>
          <p:nvPr/>
        </p:nvSpPr>
        <p:spPr bwMode="auto">
          <a:xfrm>
            <a:off x="899592" y="5153441"/>
            <a:ext cx="7704856" cy="1412241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Low" defTabSz="914400" eaLnBrk="1" fontAlgn="base" hangingPunct="1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8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9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Какой вид деятельности осуществляют дети, изображенные на иллюстрации?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Используя обществоведческие знания, факты социальной жизни и личный социальный опыт,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сформулируйте </a:t>
            </a:r>
            <a:r>
              <a:rPr baseline="0" cap="none" dirty="0" sz="1600" i="0" kumimoji="0" lang="ru-RU" normalizeH="0" strike="noStrike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два правила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, которым следует придерживаться в ходе подобной деятельности, </a:t>
            </a:r>
            <a:r>
              <a:rPr baseline="0" cap="none" dirty="0" sz="1600" i="0" kumimoji="0" lang="ru-RU" normalizeH="0" strike="noStrike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cs typeface="Arial" pitchFamily="34" charset="0"/>
              </a:rPr>
              <a:t>кратко поясните их.</a:t>
            </a:r>
            <a:endParaRPr baseline="0" cap="none" dirty="0" sz="1400" i="0" kumimoji="0" lang="ru-RU" normalizeH="0" strike="noStrike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endParaRPr baseline="0" b="0" cap="none" dirty="0" sz="59300" i="0" kumimoji="0" lang="ru-RU" normalizeH="0" strike="noStrike" u="none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539819" y="692696"/>
            <a:ext cx="8229600" cy="778098"/>
          </a:xfrm>
        </p:spPr>
        <p:txBody>
          <a:bodyPr>
            <a:noAutofit/>
          </a:bodyPr>
          <a:p>
            <a:r>
              <a:rPr dirty="0" sz="2800" lang="ru-RU" smtClean="0"/>
              <a:t>Задание №5 </a:t>
            </a:r>
            <a:r>
              <a:rPr dirty="0" sz="1800" lang="ru-RU" smtClean="0">
                <a:solidFill>
                  <a:srgbClr val="FF0000"/>
                </a:solidFill>
              </a:rPr>
              <a:t>(ЗНАНИЕ-ТЕОРИЯ-ЖЗНЬ)</a:t>
            </a:r>
            <a:br>
              <a:rPr dirty="0" sz="1800" lang="ru-RU" smtClean="0">
                <a:solidFill>
                  <a:srgbClr val="FF0000"/>
                </a:solidFill>
              </a:rPr>
            </a:br>
            <a:r>
              <a:rPr dirty="0" sz="2000" lang="ru-RU" smtClean="0"/>
              <a:t>Рассмотрите фотографию </a:t>
            </a:r>
            <a:endParaRPr dirty="0" sz="2800" lang="ru-RU"/>
          </a:p>
        </p:txBody>
      </p:sp>
      <p:pic>
        <p:nvPicPr>
          <p:cNvPr id="2097160" name="Picture 2" descr="https://soc-oge.sdamgia.ru/get_file?id=3268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73177" y="1705117"/>
            <a:ext cx="5076564" cy="3118969"/>
          </a:xfrm>
          <a:prstGeom prst="rect"/>
          <a:noFill/>
        </p:spPr>
      </p:pic>
      <p:sp>
        <p:nvSpPr>
          <p:cNvPr id="1048605" name="Rectangle 1"/>
          <p:cNvSpPr>
            <a:spLocks noChangeArrowheads="1"/>
          </p:cNvSpPr>
          <p:nvPr/>
        </p:nvSpPr>
        <p:spPr bwMode="auto">
          <a:xfrm>
            <a:off x="573177" y="4816767"/>
            <a:ext cx="7704856" cy="1653541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Low" defTabSz="914400" eaLnBrk="1" fontAlgn="base" hangingPunct="1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8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9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Какой вид деятельности осуществляют дети, изображенные на иллюстрации?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Используя обществоведческие знания, факты социальной жизни и личный социальный опыт,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сформулируйте </a:t>
            </a:r>
            <a:r>
              <a:rPr baseline="0" b="1" cap="none" dirty="0" sz="1600" i="0" kumimoji="0" lang="ru-RU" normalizeH="0" strike="noStrike" u="sng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два правила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, которым следует придерживаться в ходе подобной деятельности, </a:t>
            </a:r>
            <a:r>
              <a:rPr baseline="0" b="1" cap="none" dirty="0" sz="1600" i="0" kumimoji="0" lang="ru-RU" normalizeH="0" strike="noStrike" u="sng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cs typeface="Arial" pitchFamily="34" charset="0"/>
              </a:rPr>
              <a:t>кратко поясните их </a:t>
            </a:r>
            <a:r>
              <a:rPr baseline="0" cap="none" dirty="0" sz="1600" i="0" kumimoji="0" lang="ru-RU" normalizeH="0" strike="noStrike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cs typeface="Arial" pitchFamily="34" charset="0"/>
              </a:rPr>
              <a:t>(каждое из правил).</a:t>
            </a:r>
            <a:endParaRPr baseline="0" cap="none" dirty="0" sz="1400" i="0" kumimoji="0" lang="ru-RU" normalizeH="0" strike="noStrike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endParaRPr baseline="0" b="0" cap="none" dirty="0" sz="59300" i="0" kumimoji="0" lang="ru-RU" normalizeH="0" strike="noStrike" u="none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048606" name="Прямоугольник 3"/>
          <p:cNvSpPr/>
          <p:nvPr/>
        </p:nvSpPr>
        <p:spPr>
          <a:xfrm>
            <a:off x="6314120" y="1642402"/>
            <a:ext cx="2087880" cy="358141"/>
          </a:xfrm>
          <a:prstGeom prst="rect"/>
        </p:spPr>
        <p:txBody>
          <a:bodyPr wrap="none">
            <a:spAutoFit/>
          </a:bodyPr>
          <a:p>
            <a:r>
              <a:rPr dirty="0" lang="ru-RU">
                <a:solidFill>
                  <a:srgbClr val="FF0000"/>
                </a:solidFill>
              </a:rPr>
              <a:t>Структура ответа</a:t>
            </a:r>
          </a:p>
        </p:txBody>
      </p:sp>
      <p:sp>
        <p:nvSpPr>
          <p:cNvPr id="1048607" name="Прямоугольник 5"/>
          <p:cNvSpPr/>
          <p:nvPr/>
        </p:nvSpPr>
        <p:spPr>
          <a:xfrm>
            <a:off x="5652120" y="2326851"/>
            <a:ext cx="3168352" cy="891540"/>
          </a:xfrm>
          <a:prstGeom prst="rect"/>
        </p:spPr>
        <p:txBody>
          <a:bodyPr wrap="square">
            <a:spAutoFit/>
          </a:bodyPr>
          <a:p>
            <a:pPr indent="-342900" marL="342900">
              <a:buAutoNum type="arabicPeriod"/>
            </a:pPr>
            <a:r>
              <a:rPr dirty="0" lang="ru-RU" smtClean="0"/>
              <a:t>Ответ</a:t>
            </a:r>
          </a:p>
          <a:p>
            <a:pPr indent="-342900" marL="342900">
              <a:buAutoNum type="arabicPeriod"/>
            </a:pPr>
            <a:r>
              <a:rPr dirty="0" lang="ru-RU" smtClean="0"/>
              <a:t>А) правило (пояснение)</a:t>
            </a:r>
          </a:p>
          <a:p>
            <a:r>
              <a:rPr dirty="0" lang="ru-RU"/>
              <a:t> </a:t>
            </a:r>
            <a:r>
              <a:rPr dirty="0" lang="ru-RU" smtClean="0"/>
              <a:t>      Б) правило (пояснение)</a:t>
            </a:r>
            <a:endParaRPr dirty="0"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Прямоугольник 1"/>
          <p:cNvSpPr/>
          <p:nvPr/>
        </p:nvSpPr>
        <p:spPr>
          <a:xfrm>
            <a:off x="683568" y="862873"/>
            <a:ext cx="7704856" cy="5920740"/>
          </a:xfrm>
          <a:prstGeom prst="rect"/>
        </p:spPr>
        <p:txBody>
          <a:bodyPr wrap="square">
            <a:spAutoFit/>
          </a:bodyPr>
          <a:p>
            <a:r>
              <a:rPr dirty="0" lang="ru-RU"/>
              <a:t> </a:t>
            </a:r>
            <a:r>
              <a:rPr dirty="0" sz="2000" lang="ru-RU">
                <a:solidFill>
                  <a:srgbClr val="FF0000"/>
                </a:solidFill>
              </a:rPr>
              <a:t>Дан правильный ответ на вопрос, сформулированы и пояснены два правила (всего пять элементов) </a:t>
            </a:r>
            <a:r>
              <a:rPr dirty="0" sz="2000" lang="ru-RU"/>
              <a:t>3 </a:t>
            </a:r>
            <a:r>
              <a:rPr dirty="0" sz="2000" lang="ru-RU" smtClean="0"/>
              <a:t>БАЛЛА</a:t>
            </a:r>
          </a:p>
          <a:p>
            <a:endParaRPr dirty="0" sz="2000" lang="ru-RU"/>
          </a:p>
          <a:p>
            <a:r>
              <a:rPr dirty="0" sz="2000" lang="ru-RU" smtClean="0">
                <a:solidFill>
                  <a:srgbClr val="FF0000"/>
                </a:solidFill>
              </a:rPr>
              <a:t>Дан </a:t>
            </a:r>
            <a:r>
              <a:rPr dirty="0" sz="2000" lang="ru-RU">
                <a:solidFill>
                  <a:srgbClr val="FF0000"/>
                </a:solidFill>
              </a:rPr>
              <a:t>правильный ответ на вопрос, приведены только два-три любых элемента </a:t>
            </a:r>
            <a:r>
              <a:rPr dirty="0" sz="2000" lang="ru-RU" smtClean="0"/>
              <a:t>2 БАЛЛА</a:t>
            </a:r>
          </a:p>
          <a:p>
            <a:endParaRPr dirty="0" sz="2000" lang="ru-RU"/>
          </a:p>
          <a:p>
            <a:r>
              <a:rPr dirty="0" sz="2000" lang="ru-RU">
                <a:solidFill>
                  <a:srgbClr val="FF0000"/>
                </a:solidFill>
              </a:rPr>
              <a:t>Дан правильный ответ на вопрос, приведён только один другой </a:t>
            </a:r>
            <a:endParaRPr dirty="0" sz="2000" lang="ru-RU" smtClean="0">
              <a:solidFill>
                <a:srgbClr val="FF0000"/>
              </a:solidFill>
            </a:endParaRPr>
          </a:p>
          <a:p>
            <a:r>
              <a:rPr dirty="0" sz="2000" lang="ru-RU" smtClean="0">
                <a:solidFill>
                  <a:srgbClr val="FF0000"/>
                </a:solidFill>
              </a:rPr>
              <a:t>элемент </a:t>
            </a:r>
            <a:r>
              <a:rPr dirty="0" sz="2000" lang="ru-RU" smtClean="0"/>
              <a:t>1 БАЛЛ</a:t>
            </a:r>
          </a:p>
          <a:p>
            <a:endParaRPr dirty="0" sz="2000" lang="ru-RU"/>
          </a:p>
          <a:p>
            <a:r>
              <a:rPr dirty="0" sz="2000" lang="ru-RU" smtClean="0">
                <a:solidFill>
                  <a:srgbClr val="FF0000"/>
                </a:solidFill>
              </a:rPr>
              <a:t>Дан </a:t>
            </a:r>
            <a:r>
              <a:rPr dirty="0" sz="2000" lang="ru-RU">
                <a:solidFill>
                  <a:srgbClr val="FF0000"/>
                </a:solidFill>
              </a:rPr>
              <a:t>только правильный ответ на вопрос. ИЛИ Дан неправильный ответ на вопрос (ответ на вопрос отсутствует) независимо от наличия других элементов. ИЛИ Приведены рассуждения общего характера, не соответствующие требованию задания. </a:t>
            </a:r>
            <a:endParaRPr dirty="0" sz="2000" lang="ru-RU" smtClean="0">
              <a:solidFill>
                <a:srgbClr val="FF0000"/>
              </a:solidFill>
            </a:endParaRPr>
          </a:p>
          <a:p>
            <a:r>
              <a:rPr dirty="0" sz="2000" lang="ru-RU" smtClean="0">
                <a:solidFill>
                  <a:srgbClr val="FF0000"/>
                </a:solidFill>
              </a:rPr>
              <a:t>ИЛИ </a:t>
            </a:r>
            <a:r>
              <a:rPr dirty="0" sz="2000" lang="ru-RU">
                <a:solidFill>
                  <a:srgbClr val="FF0000"/>
                </a:solidFill>
              </a:rPr>
              <a:t>Ответ неправильный </a:t>
            </a:r>
            <a:r>
              <a:rPr dirty="0" sz="2000" lang="ru-RU"/>
              <a:t>0 </a:t>
            </a:r>
            <a:r>
              <a:rPr dirty="0" sz="2000" lang="ru-RU" smtClean="0"/>
              <a:t>БАЛЛОВ</a:t>
            </a:r>
          </a:p>
          <a:p>
            <a:endParaRPr dirty="0" lang="ru-RU"/>
          </a:p>
          <a:p>
            <a:endParaRPr dirty="0" lang="ru-RU" smtClean="0"/>
          </a:p>
          <a:p>
            <a:r>
              <a:rPr b="1" dirty="0" sz="2800" lang="ru-RU" smtClean="0"/>
              <a:t>Максимальный </a:t>
            </a:r>
            <a:r>
              <a:rPr b="1" dirty="0" sz="2800" lang="ru-RU"/>
              <a:t>балл 3</a:t>
            </a:r>
          </a:p>
        </p:txBody>
      </p:sp>
      <p:sp>
        <p:nvSpPr>
          <p:cNvPr id="1048609" name="Прямоугольник 2"/>
          <p:cNvSpPr/>
          <p:nvPr/>
        </p:nvSpPr>
        <p:spPr>
          <a:xfrm>
            <a:off x="2517790" y="476672"/>
            <a:ext cx="4526280" cy="358141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ru-RU"/>
              <a:t>КРИТЕРИИ </a:t>
            </a:r>
            <a:r>
              <a:rPr b="1" dirty="0" lang="ru-RU" smtClean="0"/>
              <a:t>ОЦЕНИВАНИЯ ЗАДАНИЯ №5</a:t>
            </a:r>
            <a:endParaRPr b="1" dirty="0"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рямоугольник 1"/>
          <p:cNvSpPr/>
          <p:nvPr/>
        </p:nvSpPr>
        <p:spPr>
          <a:xfrm>
            <a:off x="179512" y="332656"/>
            <a:ext cx="8784976" cy="864852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lang="ru-RU" smtClean="0"/>
              <a:t>Содержание </a:t>
            </a:r>
            <a:r>
              <a:rPr b="1" dirty="0" lang="ru-RU"/>
              <a:t>верного ответа и указания по оцениванию </a:t>
            </a:r>
            <a:endParaRPr b="1" dirty="0" lang="ru-RU" smtClean="0"/>
          </a:p>
          <a:p>
            <a:pPr algn="ctr"/>
            <a:r>
              <a:rPr dirty="0" i="1" lang="ru-RU" u="sng" smtClean="0"/>
              <a:t>(</a:t>
            </a:r>
            <a:r>
              <a:rPr dirty="0" i="1" lang="ru-RU" u="sng"/>
              <a:t>допускаются иные формулировки ответа, не искажающие его смысла) </a:t>
            </a:r>
            <a:r>
              <a:rPr dirty="0" lang="ru-RU" smtClean="0"/>
              <a:t> </a:t>
            </a:r>
          </a:p>
          <a:p>
            <a:endParaRPr dirty="0" lang="ru-RU">
              <a:solidFill>
                <a:srgbClr val="FF0000"/>
              </a:solidFill>
            </a:endParaRPr>
          </a:p>
          <a:p>
            <a:r>
              <a:rPr dirty="0" sz="2000" lang="ru-RU" smtClean="0">
                <a:solidFill>
                  <a:srgbClr val="FF0000"/>
                </a:solidFill>
              </a:rPr>
              <a:t>В </a:t>
            </a:r>
            <a:r>
              <a:rPr dirty="0" sz="2000" lang="ru-RU">
                <a:solidFill>
                  <a:srgbClr val="FF0000"/>
                </a:solidFill>
              </a:rPr>
              <a:t>правильном ответе должны быть следующие элементы:</a:t>
            </a:r>
          </a:p>
          <a:p>
            <a:r>
              <a:rPr dirty="0" sz="2000" lang="ru-RU">
                <a:solidFill>
                  <a:schemeClr val="tx2"/>
                </a:solidFill>
              </a:rPr>
              <a:t>1) ответ на вопрос:</a:t>
            </a:r>
            <a:r>
              <a:rPr dirty="0" sz="2000" lang="ru-RU"/>
              <a:t> игра / игровая деятельность и т. п.;</a:t>
            </a:r>
          </a:p>
          <a:p>
            <a:r>
              <a:rPr dirty="0" sz="2000" i="1" lang="ru-RU"/>
              <a:t>(Может быть дан другой ответ на вопрос, не искажающий сущности изображённого на фотографии</a:t>
            </a:r>
            <a:r>
              <a:rPr dirty="0" sz="2000" i="1" lang="ru-RU" smtClean="0"/>
              <a:t>.)</a:t>
            </a:r>
          </a:p>
          <a:p>
            <a:endParaRPr dirty="0" sz="2000" i="1" lang="ru-RU"/>
          </a:p>
          <a:p>
            <a:r>
              <a:rPr dirty="0" sz="2000" lang="ru-RU">
                <a:solidFill>
                  <a:schemeClr val="tx2"/>
                </a:solidFill>
              </a:rPr>
              <a:t>2) два объяснения, допустим</a:t>
            </a:r>
            <a:r>
              <a:rPr dirty="0" sz="2000" lang="ru-RU" smtClean="0">
                <a:solidFill>
                  <a:schemeClr val="tx2"/>
                </a:solidFill>
              </a:rPr>
              <a:t>:</a:t>
            </a:r>
          </a:p>
          <a:p>
            <a:endParaRPr dirty="0" sz="2000" lang="ru-RU">
              <a:solidFill>
                <a:schemeClr val="tx2"/>
              </a:solidFill>
            </a:endParaRPr>
          </a:p>
          <a:p>
            <a:r>
              <a:rPr dirty="0" sz="2000" lang="ru-RU"/>
              <a:t>— </a:t>
            </a:r>
            <a:r>
              <a:rPr dirty="0" sz="2000" lang="ru-RU">
                <a:solidFill>
                  <a:schemeClr val="accent2">
                    <a:lumMod val="75000"/>
                  </a:schemeClr>
                </a:solidFill>
              </a:rPr>
              <a:t>уважать других участников игры, вежливо относиться к ним</a:t>
            </a:r>
            <a:r>
              <a:rPr dirty="0" sz="2000" lang="ru-RU"/>
              <a:t> (</a:t>
            </a:r>
            <a:r>
              <a:rPr dirty="0" sz="2000" i="1" lang="ru-RU" u="sng">
                <a:solidFill>
                  <a:schemeClr val="accent2">
                    <a:lumMod val="75000"/>
                  </a:schemeClr>
                </a:solidFill>
              </a:rPr>
              <a:t>это позволит избежать конфликтов и сделает игру интересной и веселой для всех ее участников</a:t>
            </a:r>
            <a:r>
              <a:rPr dirty="0" sz="2000" i="1" lang="ru-RU" u="sng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endParaRPr dirty="0" sz="2000" i="1" lang="ru-RU" u="sng">
              <a:solidFill>
                <a:schemeClr val="accent2">
                  <a:lumMod val="75000"/>
                </a:schemeClr>
              </a:solidFill>
            </a:endParaRPr>
          </a:p>
          <a:p>
            <a:r>
              <a:rPr dirty="0" sz="2000" lang="ru-RU"/>
              <a:t>— </a:t>
            </a:r>
            <a:r>
              <a:rPr dirty="0" sz="2000" lang="ru-RU">
                <a:solidFill>
                  <a:schemeClr val="accent4">
                    <a:lumMod val="50000"/>
                  </a:schemeClr>
                </a:solidFill>
              </a:rPr>
              <a:t>необходимо посвящать играм ограниченное время, не в ущерб учебной или трудовой деятельности (</a:t>
            </a:r>
            <a:r>
              <a:rPr dirty="0" sz="2000" i="1" lang="ru-RU" u="sng">
                <a:solidFill>
                  <a:schemeClr val="accent4">
                    <a:lumMod val="50000"/>
                  </a:schemeClr>
                </a:solidFill>
              </a:rPr>
              <a:t>иначе игра будет нести вред, так как будет занимать время, необходимое для познания или получения дохода).</a:t>
            </a:r>
          </a:p>
          <a:p>
            <a:r>
              <a:rPr dirty="0" sz="2000" lang="ru-RU"/>
              <a:t> </a:t>
            </a:r>
          </a:p>
          <a:p>
            <a:r>
              <a:rPr dirty="0" sz="2400" lang="ru-RU">
                <a:solidFill>
                  <a:srgbClr val="FF0000"/>
                </a:solidFill>
              </a:rPr>
              <a:t>Могут быть сформулированы другие правила, приведены другие пояснения.</a:t>
            </a:r>
          </a:p>
          <a:p>
            <a:endParaRPr dirty="0" sz="200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r>
              <a:rPr dirty="0" lang="ru-RU" smtClean="0"/>
              <a:t>   </a:t>
            </a:r>
            <a:endParaRPr dirty="0"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le 1"/>
          <p:cNvSpPr>
            <a:spLocks noChangeArrowheads="1"/>
          </p:cNvSpPr>
          <p:nvPr/>
        </p:nvSpPr>
        <p:spPr bwMode="auto">
          <a:xfrm>
            <a:off x="395278" y="4884730"/>
            <a:ext cx="7992887" cy="1297941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Low" defTabSz="914400" eaLnBrk="1" fontAlgn="base" hangingPunct="1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8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9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endParaRPr baseline="0" b="0" cap="none" dirty="0" sz="8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Какой вид экономической деятельности осуществляет изображенная на иллюстрации семья?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Используя обществоведческие знания, факты социальной жизни и личный социальный опыт,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cs typeface="Arial" pitchFamily="34" charset="0"/>
              </a:rPr>
              <a:t>сформулируйте два правила рационального осуществления этой деятельности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 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кратко поясните каждое из правил</a:t>
            </a:r>
            <a:r>
              <a:rPr baseline="0" b="0" cap="none" dirty="0" sz="16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 </a:t>
            </a:r>
            <a:endParaRPr baseline="0" b="0" cap="none" dirty="0" sz="53800" i="0" kumimoji="0" lang="ru-RU" normalizeH="0" strike="noStrike" u="none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97161" name="Picture 2" descr="https://soc-oge.sdamgia.ru/get_file?id=3263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99333" y="1052736"/>
            <a:ext cx="6984776" cy="3899619"/>
          </a:xfrm>
          <a:prstGeom prst="rect"/>
          <a:noFill/>
        </p:spPr>
      </p:pic>
      <p:sp>
        <p:nvSpPr>
          <p:cNvPr id="1048612" name="Прямоугольник 2"/>
          <p:cNvSpPr/>
          <p:nvPr/>
        </p:nvSpPr>
        <p:spPr>
          <a:xfrm>
            <a:off x="2676988" y="550770"/>
            <a:ext cx="3154680" cy="358141"/>
          </a:xfrm>
          <a:prstGeom prst="rect"/>
        </p:spPr>
        <p:txBody>
          <a:bodyPr wrap="none">
            <a:spAutoFit/>
          </a:bodyPr>
          <a:p>
            <a:pPr algn="justLow" eaLnBrk="0" fontAlgn="base" hangingPunct="0" indent="166688" lvl="0">
              <a:spcBef>
                <a:spcPct val="0"/>
              </a:spcBef>
              <a:spcAft>
                <a:spcPct val="0"/>
              </a:spcAft>
            </a:pPr>
            <a:r>
              <a:rPr dirty="0" lang="ru-RU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Рассмотрите фотографию</a:t>
            </a:r>
            <a:endParaRPr dirty="0" sz="36000" lang="ru-RU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1"/>
          <p:cNvSpPr>
            <a:spLocks noChangeArrowheads="1"/>
          </p:cNvSpPr>
          <p:nvPr/>
        </p:nvSpPr>
        <p:spPr bwMode="auto">
          <a:xfrm>
            <a:off x="4859778" y="952548"/>
            <a:ext cx="3996444" cy="2161541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Low" defTabSz="914400" eaLnBrk="1" fontAlgn="base" hangingPunct="1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8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9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endParaRPr baseline="0" b="0" cap="none" dirty="0" sz="8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defTabSz="914400" eaLnBrk="0" fontAlgn="base" hangingPunct="0" indent="166688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4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Какой вид экономической деятельности осуществляет изображенная на иллюстрации семья? </a:t>
            </a:r>
            <a:r>
              <a:rPr baseline="0" b="0" cap="none" dirty="0" sz="14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Используя обществоведческие знания, факты социальной жизни и личный социальный опыт, </a:t>
            </a:r>
            <a:r>
              <a:rPr baseline="0" b="0" cap="none" dirty="0" sz="1400" i="0" kumimoji="0" lang="ru-RU" normalizeH="0" strike="noStrike" u="none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cs typeface="Arial" pitchFamily="34" charset="0"/>
              </a:rPr>
              <a:t>сформулируйте два правила рационального осуществления этой деятельности </a:t>
            </a:r>
            <a:r>
              <a:rPr baseline="0" b="0" cap="none" dirty="0" sz="14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и </a:t>
            </a:r>
            <a:r>
              <a:rPr baseline="0" b="0" cap="none" dirty="0" sz="1400" i="0" kumimoji="0" lang="ru-RU" normalizeH="0" strike="noStrike" u="none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кратко поясните каждое из правил</a:t>
            </a:r>
            <a:r>
              <a:rPr baseline="0" b="0" cap="none" dirty="0" sz="1400" i="0" kumimoji="0" lang="ru-RU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 </a:t>
            </a:r>
            <a:endParaRPr baseline="0" b="0" cap="none" dirty="0" sz="44800" i="0" kumimoji="0" lang="ru-RU" normalizeH="0" strike="noStrike" u="none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97162" name="Picture 2" descr="https://soc-oge.sdamgia.ru/get_file?id=3263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76413" y="847288"/>
            <a:ext cx="4176205" cy="2331586"/>
          </a:xfrm>
          <a:prstGeom prst="rect"/>
          <a:noFill/>
        </p:spPr>
      </p:pic>
      <p:sp>
        <p:nvSpPr>
          <p:cNvPr id="1048614" name="Прямоугольник 2"/>
          <p:cNvSpPr/>
          <p:nvPr/>
        </p:nvSpPr>
        <p:spPr>
          <a:xfrm>
            <a:off x="2564515" y="366104"/>
            <a:ext cx="3154680" cy="358140"/>
          </a:xfrm>
          <a:prstGeom prst="rect"/>
        </p:spPr>
        <p:txBody>
          <a:bodyPr wrap="none">
            <a:spAutoFit/>
          </a:bodyPr>
          <a:p>
            <a:pPr algn="justLow" eaLnBrk="0" fontAlgn="base" hangingPunct="0" indent="166688" lvl="0">
              <a:spcBef>
                <a:spcPct val="0"/>
              </a:spcBef>
              <a:spcAft>
                <a:spcPct val="0"/>
              </a:spcAft>
            </a:pPr>
            <a:r>
              <a:rPr dirty="0" lang="ru-RU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Рассмотрите фотографию</a:t>
            </a:r>
            <a:endParaRPr dirty="0" sz="36000" lang="ru-RU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48615" name="Прямоугольник 3"/>
          <p:cNvSpPr/>
          <p:nvPr/>
        </p:nvSpPr>
        <p:spPr>
          <a:xfrm>
            <a:off x="458794" y="3212976"/>
            <a:ext cx="8370168" cy="3088640"/>
          </a:xfrm>
          <a:prstGeom prst="rect"/>
        </p:spPr>
        <p:txBody>
          <a:bodyPr wrap="square">
            <a:spAutoFit/>
          </a:bodyPr>
          <a:p>
            <a:r>
              <a:rPr b="1" dirty="0" lang="ru-RU" smtClean="0"/>
              <a:t>Пояснение</a:t>
            </a:r>
            <a:r>
              <a:rPr dirty="0" lang="ru-RU" smtClean="0"/>
              <a:t>:</a:t>
            </a:r>
            <a:endParaRPr dirty="0" lang="ru-RU"/>
          </a:p>
          <a:p>
            <a:r>
              <a:rPr dirty="0" lang="ru-RU">
                <a:solidFill>
                  <a:srgbClr val="FF0000"/>
                </a:solidFill>
              </a:rPr>
              <a:t>1) ответ на вопрос: </a:t>
            </a:r>
            <a:r>
              <a:rPr dirty="0" lang="ru-RU"/>
              <a:t>потребление продуктов питания / деятельность потребителя и т. п</a:t>
            </a:r>
            <a:r>
              <a:rPr dirty="0" lang="ru-RU" smtClean="0"/>
              <a:t>.; </a:t>
            </a:r>
            <a:r>
              <a:rPr dirty="0" sz="1600" i="1" lang="ru-RU" smtClean="0"/>
              <a:t>(</a:t>
            </a:r>
            <a:r>
              <a:rPr dirty="0" sz="1600" i="1" lang="ru-RU"/>
              <a:t>Может быть дан другой ответ на вопрос, не искажающий сущности изображённого на фотографии.)</a:t>
            </a:r>
          </a:p>
          <a:p>
            <a:r>
              <a:rPr dirty="0" lang="ru-RU">
                <a:solidFill>
                  <a:srgbClr val="FF0000"/>
                </a:solidFill>
              </a:rPr>
              <a:t>2) два правила с пояснениями,</a:t>
            </a:r>
            <a:r>
              <a:rPr dirty="0" lang="ru-RU"/>
              <a:t> допустим:</a:t>
            </a:r>
          </a:p>
          <a:p>
            <a:r>
              <a:rPr dirty="0" sz="1600" lang="ru-RU"/>
              <a:t>— потреблять продукты надлежащего качества (если экономить на качественных продуктах, то в последствии у членов семьи могут развиться различные заболевания</a:t>
            </a:r>
            <a:r>
              <a:rPr dirty="0" sz="1600" lang="ru-RU" smtClean="0"/>
              <a:t>);</a:t>
            </a:r>
          </a:p>
          <a:p>
            <a:endParaRPr dirty="0" sz="1600" lang="ru-RU"/>
          </a:p>
          <a:p>
            <a:r>
              <a:rPr dirty="0" sz="1600" lang="ru-RU"/>
              <a:t>— соотносить свои доходы и стоимость потребляемых благ (необоснованно высокие траты на товары потребления могут привести к тому, что семья будет вынуждена брать кредиты, с которыми не сможет расплатиться).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acer</dc:creator>
  <cp:lastModifiedBy>Юлия</cp:lastModifiedBy>
  <dcterms:created xsi:type="dcterms:W3CDTF">2022-03-22T22:35:13Z</dcterms:created>
  <dcterms:modified xsi:type="dcterms:W3CDTF">2025-03-23T10:32:44Z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ca44d51336b24c5da310646dee5860aa</vt:lpwstr>
  </property>
</Properties>
</file>