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sldIdLst>
    <p:sldId id="256" r:id="rId2"/>
    <p:sldId id="260" r:id="rId3"/>
    <p:sldId id="261" r:id="rId4"/>
    <p:sldId id="263" r:id="rId5"/>
    <p:sldId id="266" r:id="rId6"/>
    <p:sldId id="267" r:id="rId7"/>
    <p:sldId id="268" r:id="rId8"/>
    <p:sldId id="269" r:id="rId9"/>
    <p:sldId id="270" r:id="rId10"/>
    <p:sldId id="271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04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C4D68-5B66-4266-8346-39DD3C2F95EE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C6E69-30B0-4367-8352-89AEB1718D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47254996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C4D68-5B66-4266-8346-39DD3C2F95EE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C6E69-30B0-4367-8352-89AEB1718D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46346696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C4D68-5B66-4266-8346-39DD3C2F95EE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C6E69-30B0-4367-8352-89AEB1718D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53702799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C4D68-5B66-4266-8346-39DD3C2F95EE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C6E69-30B0-4367-8352-89AEB1718D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38905970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C4D68-5B66-4266-8346-39DD3C2F95EE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C6E69-30B0-4367-8352-89AEB1718D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97072465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C4D68-5B66-4266-8346-39DD3C2F95EE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C6E69-30B0-4367-8352-89AEB1718D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49189884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C4D68-5B66-4266-8346-39DD3C2F95EE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C6E69-30B0-4367-8352-89AEB1718D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0657930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C4D68-5B66-4266-8346-39DD3C2F95EE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C6E69-30B0-4367-8352-89AEB1718D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4218622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C4D68-5B66-4266-8346-39DD3C2F95EE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C6E69-30B0-4367-8352-89AEB1718D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62246590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C4D68-5B66-4266-8346-39DD3C2F95EE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C6E69-30B0-4367-8352-89AEB1718D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5115222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C4D68-5B66-4266-8346-39DD3C2F95EE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C6E69-30B0-4367-8352-89AEB1718D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16747656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C4D68-5B66-4266-8346-39DD3C2F95EE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2C6E69-30B0-4367-8352-89AEB1718D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67668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_________Microsoft_Office_Word2.doc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3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3888432"/>
          </a:xfrm>
        </p:spPr>
        <p:txBody>
          <a:bodyPr>
            <a:normAutofit/>
          </a:bodyPr>
          <a:lstStyle/>
          <a:p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МЕТОДИЧЕСКИЙ </a:t>
            </a:r>
            <a:r>
              <a:rPr lang="ru-RU" sz="3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АНАЛИЗ </a:t>
            </a:r>
            <a: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РЕЗУЛЬТАТОВ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ВЫПОЛНЕНИЯ ЗАДАНИЙ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КИМ ОГЭ ПО РУССКОМУ ЯЗЫКУ   </a:t>
            </a:r>
            <a:b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2026 ГОДУ В  ЮГО-ВОСТОЧНОМ ОКРУГЕ</a:t>
            </a:r>
            <a:r>
              <a:rPr lang="ru-RU" sz="2400" b="1" dirty="0"/>
              <a:t/>
            </a:r>
            <a:br>
              <a:rPr lang="ru-RU" sz="2400" b="1" dirty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293096"/>
            <a:ext cx="6400800" cy="1345704"/>
          </a:xfrm>
        </p:spPr>
        <p:txBody>
          <a:bodyPr>
            <a:normAutofit/>
          </a:bodyPr>
          <a:lstStyle/>
          <a:p>
            <a:pPr algn="r"/>
            <a:r>
              <a:rPr lang="ru-RU" sz="1800" b="1" dirty="0" smtClean="0">
                <a:solidFill>
                  <a:schemeClr val="tx1"/>
                </a:solidFill>
              </a:rPr>
              <a:t>Жебелева Лилия Геннадьевна,</a:t>
            </a:r>
          </a:p>
          <a:p>
            <a:pPr algn="r"/>
            <a:r>
              <a:rPr lang="ru-RU" sz="1800" b="1" dirty="0" smtClean="0">
                <a:solidFill>
                  <a:schemeClr val="tx1"/>
                </a:solidFill>
              </a:rPr>
              <a:t> учитель русского языка и литературы</a:t>
            </a:r>
          </a:p>
          <a:p>
            <a:pPr algn="r"/>
            <a:r>
              <a:rPr lang="ru-RU" sz="1800" b="1" dirty="0" smtClean="0">
                <a:solidFill>
                  <a:schemeClr val="tx1"/>
                </a:solidFill>
              </a:rPr>
              <a:t> ГБОУ СОШ с. </a:t>
            </a:r>
            <a:r>
              <a:rPr lang="ru-RU" sz="1800" b="1" dirty="0" err="1" smtClean="0">
                <a:solidFill>
                  <a:schemeClr val="tx1"/>
                </a:solidFill>
              </a:rPr>
              <a:t>Утёвка</a:t>
            </a:r>
            <a:endParaRPr lang="ru-RU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73835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39552" y="450582"/>
            <a:ext cx="7986341" cy="450565"/>
          </a:xfrm>
        </p:spPr>
        <p:txBody>
          <a:bodyPr>
            <a:normAutofit fontScale="90000"/>
          </a:bodyPr>
          <a:lstStyle/>
          <a:p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Статистический анализ выполнения заданий КИМ. Часть</a:t>
            </a:r>
            <a:r>
              <a:rPr kumimoji="0" lang="ru-RU" sz="2400" b="1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2.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971600" y="1412776"/>
            <a:ext cx="8172400" cy="5256584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03103716"/>
              </p:ext>
            </p:extLst>
          </p:nvPr>
        </p:nvGraphicFramePr>
        <p:xfrm>
          <a:off x="1477963" y="1768475"/>
          <a:ext cx="5853112" cy="4632325"/>
        </p:xfrm>
        <a:graphic>
          <a:graphicData uri="http://schemas.openxmlformats.org/presentationml/2006/ole">
            <p:oleObj spid="_x0000_s4107" name="Документ" r:id="rId3" imgW="9631846" imgH="7633716" progId="Word.Document.12">
              <p:embed/>
            </p:oleObj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03103716"/>
              </p:ext>
            </p:extLst>
          </p:nvPr>
        </p:nvGraphicFramePr>
        <p:xfrm>
          <a:off x="1475656" y="1772816"/>
          <a:ext cx="5853112" cy="4632325"/>
        </p:xfrm>
        <a:graphic>
          <a:graphicData uri="http://schemas.openxmlformats.org/presentationml/2006/ole">
            <p:oleObj spid="_x0000_s4108" name="Документ" r:id="rId4" imgW="9631846" imgH="7633716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8674534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432047"/>
          </a:xfrm>
        </p:spPr>
        <p:txBody>
          <a:bodyPr>
            <a:normAutofit fontScale="90000"/>
          </a:bodyPr>
          <a:lstStyle/>
          <a:p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Статистический анализ выполнения заданий КИМ. </a:t>
            </a:r>
            <a:r>
              <a:rPr lang="ru-RU" sz="2400" b="1" kern="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Из</a:t>
            </a:r>
            <a:r>
              <a:rPr lang="ru-RU" sz="2400" b="1" kern="0" noProof="0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ложение</a:t>
            </a:r>
            <a:r>
              <a:rPr lang="ru-RU" sz="2400" b="1" kern="0" noProof="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и сочинение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11503238"/>
              </p:ext>
            </p:extLst>
          </p:nvPr>
        </p:nvGraphicFramePr>
        <p:xfrm>
          <a:off x="1036638" y="1203325"/>
          <a:ext cx="6934200" cy="4587875"/>
        </p:xfrm>
        <a:graphic>
          <a:graphicData uri="http://schemas.openxmlformats.org/presentationml/2006/ole">
            <p:oleObj spid="_x0000_s5127" name="Документ" r:id="rId3" imgW="9220042" imgH="6105053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8150110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827584" y="260648"/>
            <a:ext cx="7920880" cy="648071"/>
          </a:xfrm>
        </p:spPr>
        <p:txBody>
          <a:bodyPr>
            <a:normAutofit fontScale="90000"/>
          </a:bodyPr>
          <a:lstStyle/>
          <a:p>
            <a:pPr marL="457200" lvl="1" algn="just" fontAlgn="base">
              <a:buSzPts val="1400"/>
            </a:pPr>
            <a:r>
              <a:rPr lang="ru-RU" b="1" dirty="0" smtClean="0">
                <a:effectLst/>
              </a:rPr>
              <a:t>Методический анализ выполнения заданий КИМ обучающимися</a:t>
            </a:r>
            <a:br>
              <a:rPr lang="ru-RU" b="1" dirty="0" smtClean="0">
                <a:effectLst/>
              </a:rPr>
            </a:br>
            <a:r>
              <a:rPr lang="ru-RU" b="1" dirty="0" smtClean="0">
                <a:effectLst/>
              </a:rPr>
              <a:t> </a:t>
            </a:r>
            <a:r>
              <a:rPr lang="ru-RU" b="1" dirty="0" smtClean="0">
                <a:solidFill>
                  <a:srgbClr val="FF0000"/>
                </a:solidFill>
                <a:effectLst/>
              </a:rPr>
              <a:t>с разными уровнями подготовки </a:t>
            </a:r>
            <a:r>
              <a:rPr lang="ru-RU" b="1" dirty="0" smtClean="0">
                <a:effectLst/>
              </a:rPr>
              <a:t>и рекомендации для учителей по совершенствованию преподавания учебного предмета</a:t>
            </a:r>
            <a:endParaRPr lang="ru-RU" dirty="0">
              <a:effectLst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683568" y="980728"/>
            <a:ext cx="7848872" cy="5544616"/>
          </a:xfrm>
        </p:spPr>
        <p:txBody>
          <a:bodyPr/>
          <a:lstStyle/>
          <a:p>
            <a:pPr lvl="2"/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1.Обучающиеся 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минимальным уровнем подготовки (получивших отметку «2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»)</a:t>
            </a:r>
          </a:p>
          <a:p>
            <a:pPr lvl="2"/>
            <a:r>
              <a:rPr lang="ru-RU" dirty="0"/>
              <a:t> 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9801" y="1927207"/>
            <a:ext cx="7848872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512969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От «2» к «3»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74782"/>
            <a:ext cx="8229600" cy="4376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944712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2.О</a:t>
            </a:r>
            <a:r>
              <a:rPr lang="ru-RU" sz="2000" b="1" dirty="0" smtClean="0"/>
              <a:t>бучающиеся </a:t>
            </a:r>
            <a:r>
              <a:rPr lang="ru-RU" sz="2000" b="1" dirty="0"/>
              <a:t>с </a:t>
            </a:r>
            <a:r>
              <a:rPr lang="ru-RU" sz="2000" b="1" dirty="0">
                <a:solidFill>
                  <a:srgbClr val="FF0000"/>
                </a:solidFill>
              </a:rPr>
              <a:t>низким уровнем подготовки </a:t>
            </a:r>
            <a:r>
              <a:rPr lang="ru-RU" sz="2000" b="1" dirty="0"/>
              <a:t>(группа получивших отметку «3»)</a:t>
            </a: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88840"/>
            <a:ext cx="8229600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488530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792087"/>
          </a:xfrm>
        </p:spPr>
        <p:txBody>
          <a:bodyPr>
            <a:normAutofit fontScale="90000"/>
          </a:bodyPr>
          <a:lstStyle/>
          <a:p>
            <a:pPr>
              <a:spcBef>
                <a:spcPts val="20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rgbClr val="FF0000"/>
                </a:solidFill>
                <a:effectLst/>
                <a:latin typeface="Cambria"/>
                <a:ea typeface="SimSun"/>
                <a:cs typeface="Times New Roman"/>
              </a:rPr>
              <a:t>Реалистичные «зоны роста» для уверенного получения отметки «4»</a:t>
            </a:r>
            <a:r>
              <a:rPr lang="ru-RU" b="1" dirty="0" smtClean="0">
                <a:solidFill>
                  <a:srgbClr val="365F91"/>
                </a:solidFill>
                <a:effectLst/>
                <a:latin typeface="Cambria"/>
                <a:ea typeface="SimSun"/>
                <a:cs typeface="Times New Roman"/>
              </a:rPr>
              <a:t/>
            </a:r>
            <a:br>
              <a:rPr lang="ru-RU" b="1" dirty="0" smtClean="0">
                <a:solidFill>
                  <a:srgbClr val="365F91"/>
                </a:solidFill>
                <a:effectLst/>
                <a:latin typeface="Cambria"/>
                <a:ea typeface="SimSun"/>
                <a:cs typeface="Times New Roman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1268760"/>
            <a:ext cx="7488832" cy="4370040"/>
          </a:xfrm>
        </p:spPr>
        <p:txBody>
          <a:bodyPr>
            <a:normAutofit/>
          </a:bodyPr>
          <a:lstStyle/>
          <a:p>
            <a:pPr algn="l"/>
            <a:r>
              <a:rPr lang="ru-RU" sz="1800" dirty="0" smtClean="0">
                <a:solidFill>
                  <a:schemeClr val="tx1"/>
                </a:solidFill>
              </a:rPr>
              <a:t>Для перехода от отметки «3» к отметке «4» группе </a:t>
            </a:r>
            <a:r>
              <a:rPr lang="ru-RU" sz="1800" dirty="0">
                <a:solidFill>
                  <a:schemeClr val="tx1"/>
                </a:solidFill>
              </a:rPr>
              <a:t>учащихся необходимо сместить фокус с «понимания в целом» на «точность и безошибочность» в ключевых зонах, дающих максимальный прирост баллов.</a:t>
            </a:r>
          </a:p>
          <a:p>
            <a:pPr lvl="0" algn="l"/>
            <a:r>
              <a:rPr lang="ru-RU" sz="1800" b="1" dirty="0">
                <a:solidFill>
                  <a:schemeClr val="tx1"/>
                </a:solidFill>
              </a:rPr>
              <a:t>Пунктуация.</a:t>
            </a:r>
            <a:r>
              <a:rPr lang="ru-RU" sz="1800" dirty="0">
                <a:solidFill>
                  <a:schemeClr val="tx1"/>
                </a:solidFill>
              </a:rPr>
              <a:t> Отработать 3–4 основные </a:t>
            </a:r>
            <a:r>
              <a:rPr lang="ru-RU" sz="1800" dirty="0" err="1">
                <a:solidFill>
                  <a:schemeClr val="tx1"/>
                </a:solidFill>
              </a:rPr>
              <a:t>пунктограммы</a:t>
            </a:r>
            <a:r>
              <a:rPr lang="ru-RU" sz="1800" dirty="0">
                <a:solidFill>
                  <a:schemeClr val="tx1"/>
                </a:solidFill>
              </a:rPr>
              <a:t> (обороты, вводные, ССП и СПП) до автоматизма: каждый письменный текст должен проходить через схему предложения и подчёркивание грамматических основ.</a:t>
            </a:r>
          </a:p>
          <a:p>
            <a:pPr lvl="0" algn="l"/>
            <a:r>
              <a:rPr lang="ru-RU" sz="1800" b="1" dirty="0">
                <a:solidFill>
                  <a:schemeClr val="tx1"/>
                </a:solidFill>
              </a:rPr>
              <a:t>Орфография.</a:t>
            </a:r>
            <a:r>
              <a:rPr lang="ru-RU" sz="1800" dirty="0">
                <a:solidFill>
                  <a:schemeClr val="tx1"/>
                </a:solidFill>
              </a:rPr>
              <a:t> Ввести ежедневные короткие диктанты (5–7 предложений) с обязательным разбором ошибок по алгоритму: морфема → правило → проверочное слово → словарь.</a:t>
            </a:r>
          </a:p>
          <a:p>
            <a:pPr lvl="0" algn="l"/>
            <a:r>
              <a:rPr lang="ru-RU" sz="1800" b="1" dirty="0">
                <a:solidFill>
                  <a:schemeClr val="tx1"/>
                </a:solidFill>
              </a:rPr>
              <a:t>Синтаксис.</a:t>
            </a:r>
            <a:r>
              <a:rPr lang="ru-RU" sz="1800" dirty="0">
                <a:solidFill>
                  <a:schemeClr val="tx1"/>
                </a:solidFill>
              </a:rPr>
              <a:t> Закрепить алгоритмы определения грамматической основы и типов связи в словосочетаниях через карточки-тренажёры и парную работу с взаимной проверкой.</a:t>
            </a:r>
          </a:p>
        </p:txBody>
      </p:sp>
    </p:spTree>
    <p:extLst>
      <p:ext uri="{BB962C8B-B14F-4D97-AF65-F5344CB8AC3E}">
        <p14:creationId xmlns:p14="http://schemas.microsoft.com/office/powerpoint/2010/main" xmlns="" val="28956483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3.О</a:t>
            </a:r>
            <a:r>
              <a:rPr lang="ru-RU" sz="2000" b="1" dirty="0" smtClean="0"/>
              <a:t>бучающиеся </a:t>
            </a:r>
            <a:r>
              <a:rPr lang="ru-RU" sz="2000" b="1" dirty="0"/>
              <a:t>со средним уровнем подготовки (</a:t>
            </a:r>
            <a:r>
              <a:rPr lang="ru-RU" sz="2000" b="1" dirty="0">
                <a:solidFill>
                  <a:srgbClr val="FF0000"/>
                </a:solidFill>
              </a:rPr>
              <a:t>группа получивших отметку «4»)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000" b="1" dirty="0"/>
              <a:t>Реалистичные «зоны роста» для уверенного получения отметки «5»</a:t>
            </a:r>
          </a:p>
          <a:p>
            <a:r>
              <a:rPr lang="ru-RU" sz="2000" dirty="0"/>
              <a:t>Для перехода от отметки «4» к отметке «5» группе учащихся необходимо сместить фокус с «понимания и построения смысла» на «безупречную языковую норму», особенно в наиболее «весомых» и одновременно поддающихся коррекции зонах.</a:t>
            </a:r>
          </a:p>
          <a:p>
            <a:pPr lvl="0"/>
            <a:r>
              <a:rPr lang="ru-RU" sz="2000" b="1" dirty="0"/>
              <a:t>Пунктуация (ГК2).</a:t>
            </a:r>
            <a:r>
              <a:rPr lang="ru-RU" sz="2000" dirty="0"/>
              <a:t> Поскольку именно этот критерий даёт наибольший разрыв между текущим и максимальным результатом, приоритетной задачей становится доведение до автоматизма 3–4 ключевых </a:t>
            </a:r>
            <a:r>
              <a:rPr lang="ru-RU" sz="2000" dirty="0" err="1"/>
              <a:t>пунктограмм</a:t>
            </a:r>
            <a:r>
              <a:rPr lang="ru-RU" sz="2000" dirty="0"/>
              <a:t>: обособление оборотов, вводные слова, знаки препинания в ССП и СПП.</a:t>
            </a:r>
          </a:p>
          <a:p>
            <a:pPr lvl="0"/>
            <a:r>
              <a:rPr lang="ru-RU" sz="2000" b="1" dirty="0"/>
              <a:t>Орфографические нормы (ГК3).</a:t>
            </a:r>
            <a:r>
              <a:rPr lang="ru-RU" sz="2000" dirty="0"/>
              <a:t> Требуется системная отработка орфографических навыков при написании  объяснительных диктантов  с четкой формулировкой орфографического правила.</a:t>
            </a:r>
          </a:p>
          <a:p>
            <a:pPr lvl="0"/>
            <a:r>
              <a:rPr lang="ru-RU" sz="2000" b="1" dirty="0"/>
              <a:t>Самоконтроль и редактирование.</a:t>
            </a:r>
            <a:r>
              <a:rPr lang="ru-RU" sz="2000" dirty="0"/>
              <a:t> Формирование привычки к поэтапной проверке текста (сначала пунктуация, затем грамматика, потом речь) позволит минимизировать потери баллов из‑за невнимательности.</a:t>
            </a:r>
          </a:p>
        </p:txBody>
      </p:sp>
    </p:spTree>
    <p:extLst>
      <p:ext uri="{BB962C8B-B14F-4D97-AF65-F5344CB8AC3E}">
        <p14:creationId xmlns:p14="http://schemas.microsoft.com/office/powerpoint/2010/main" xmlns="" val="2842878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 smtClean="0"/>
              <a:t>4.Обучающиеся </a:t>
            </a:r>
            <a:r>
              <a:rPr lang="ru-RU" sz="1800" b="1" dirty="0"/>
              <a:t>с высоким уровнем подготовки </a:t>
            </a:r>
            <a:r>
              <a:rPr lang="ru-RU" sz="1800" dirty="0"/>
              <a:t>(</a:t>
            </a:r>
            <a:r>
              <a:rPr lang="ru-RU" sz="1800" b="1" dirty="0">
                <a:solidFill>
                  <a:srgbClr val="FF0000"/>
                </a:solidFill>
              </a:rPr>
              <a:t>в </a:t>
            </a:r>
            <a:r>
              <a:rPr lang="ru-RU" sz="1800" b="1" dirty="0" smtClean="0">
                <a:solidFill>
                  <a:srgbClr val="FF0000"/>
                </a:solidFill>
              </a:rPr>
              <a:t>группа получивших </a:t>
            </a:r>
            <a:r>
              <a:rPr lang="ru-RU" sz="1800" b="1" dirty="0" smtClean="0">
                <a:solidFill>
                  <a:srgbClr val="FF0000"/>
                </a:solidFill>
              </a:rPr>
              <a:t>отметку «5»</a:t>
            </a:r>
            <a:r>
              <a:rPr lang="ru-RU" sz="1800" b="1" dirty="0" smtClean="0"/>
              <a:t>) </a:t>
            </a:r>
            <a:endParaRPr lang="ru-RU" sz="1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b="1" dirty="0"/>
              <a:t> Реалистичные «зоны роста».</a:t>
            </a:r>
          </a:p>
          <a:p>
            <a:r>
              <a:rPr lang="ru-RU" sz="1800" dirty="0"/>
              <a:t>Чтобы набрать максимально возможное количество первичных баллов, группе стоит </a:t>
            </a:r>
            <a:r>
              <a:rPr lang="ru-RU" sz="1800" i="1" dirty="0" smtClean="0">
                <a:solidFill>
                  <a:srgbClr val="FF0000"/>
                </a:solidFill>
              </a:rPr>
              <a:t>сфокусироваться на углублении пунктуационной грамотности</a:t>
            </a:r>
            <a:r>
              <a:rPr lang="ru-RU" sz="1800" i="1" dirty="0" smtClean="0"/>
              <a:t>. </a:t>
            </a:r>
          </a:p>
          <a:p>
            <a:r>
              <a:rPr lang="ru-RU" sz="1800" i="1" dirty="0" smtClean="0"/>
              <a:t>Конкретные </a:t>
            </a:r>
            <a:r>
              <a:rPr lang="ru-RU" sz="1800" i="1" dirty="0"/>
              <a:t>шаги:</a:t>
            </a:r>
          </a:p>
          <a:p>
            <a:pPr lvl="0"/>
            <a:r>
              <a:rPr lang="ru-RU" sz="1800" dirty="0"/>
              <a:t>прорабатывать «сложные случаи» — тренироваться в разборе предложений с несколькими уровнями осложнения;</a:t>
            </a:r>
          </a:p>
          <a:p>
            <a:pPr lvl="0"/>
            <a:r>
              <a:rPr lang="ru-RU" sz="1800" dirty="0"/>
              <a:t>отрабатывать алгоритмы для конкретных правил (например, когда «однако» является вводным словом, а когда — союзом);</a:t>
            </a:r>
          </a:p>
          <a:p>
            <a:pPr lvl="0"/>
            <a:r>
              <a:rPr lang="ru-RU" sz="1800" dirty="0"/>
              <a:t>использовать тексты с высокой концентрацией сложных конструкций для тренировочного анализа и расстановки знаков препинания;</a:t>
            </a:r>
          </a:p>
          <a:p>
            <a:r>
              <a:rPr lang="ru-RU" sz="1800" dirty="0"/>
              <a:t>в процессе написания сочинений и изложений целенаправленно возвращаться к уже написанным фрагментам: искать потенциально спорные места и проверять их по правилам</a:t>
            </a:r>
          </a:p>
        </p:txBody>
      </p:sp>
    </p:spTree>
    <p:extLst>
      <p:ext uri="{BB962C8B-B14F-4D97-AF65-F5344CB8AC3E}">
        <p14:creationId xmlns:p14="http://schemas.microsoft.com/office/powerpoint/2010/main" xmlns="" val="3761031459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Спасибо за внимание!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38458075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</TotalTime>
  <Words>208</Words>
  <Application>Microsoft Office PowerPoint</Application>
  <PresentationFormat>Экран (4:3)</PresentationFormat>
  <Paragraphs>31</Paragraphs>
  <Slides>10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Тема Office</vt:lpstr>
      <vt:lpstr>Документ</vt:lpstr>
      <vt:lpstr>  МЕТОДИЧЕСКИЙ АНАЛИЗ  РЕЗУЛЬТАТОВ ВЫПОЛНЕНИЯ ЗАДАНИЙ КИМ ОГЭ ПО РУССКОМУ ЯЗЫКУ    В 2026 ГОДУ В  ЮГО-ВОСТОЧНОМ ОКРУГЕ </vt:lpstr>
      <vt:lpstr>Статистический анализ выполнения заданий КИМ. Часть 2.</vt:lpstr>
      <vt:lpstr>Статистический анализ выполнения заданий КИМ. Изложение и сочинение</vt:lpstr>
      <vt:lpstr>Методический анализ выполнения заданий КИМ обучающимися  с разными уровнями подготовки и рекомендации для учителей по совершенствованию преподавания учебного предмета</vt:lpstr>
      <vt:lpstr>От «2» к «3»</vt:lpstr>
      <vt:lpstr>2.Обучающиеся с низким уровнем подготовки (группа получивших отметку «3»)</vt:lpstr>
      <vt:lpstr>Реалистичные «зоны роста» для уверенного получения отметки «4» </vt:lpstr>
      <vt:lpstr>3.Обучающиеся со средним уровнем подготовки (группа получивших отметку «4»)</vt:lpstr>
      <vt:lpstr>4.Обучающиеся с высоким уровнем подготовки (в группа получивших отметку «5») 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МЕТОДИЧЕСКИЙ АНАЛИЗ РЕЗУЛЬТАТОВ ВЫПОЛНЕНИЯ ЗАДАНИЙ КИМ ОГЭ ПО РУССКОМУ ЯЗЫКУ  в 2026 году в ЮГО-ВОСТОЧНОМ ОКРУГЕ</dc:title>
  <dc:creator>Дом</dc:creator>
  <cp:lastModifiedBy>Лилия Жебелева</cp:lastModifiedBy>
  <cp:revision>19</cp:revision>
  <dcterms:created xsi:type="dcterms:W3CDTF">2026-08-24T05:26:34Z</dcterms:created>
  <dcterms:modified xsi:type="dcterms:W3CDTF">2026-08-26T19:13:26Z</dcterms:modified>
</cp:coreProperties>
</file>