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2" r:id="rId3"/>
    <p:sldId id="266" r:id="rId4"/>
    <p:sldId id="281" r:id="rId5"/>
    <p:sldId id="283" r:id="rId6"/>
    <p:sldId id="269" r:id="rId7"/>
    <p:sldId id="280" r:id="rId8"/>
    <p:sldId id="258" r:id="rId9"/>
    <p:sldId id="276" r:id="rId10"/>
    <p:sldId id="260" r:id="rId11"/>
    <p:sldId id="272" r:id="rId12"/>
    <p:sldId id="284" r:id="rId13"/>
    <p:sldId id="277" r:id="rId14"/>
    <p:sldId id="285" r:id="rId15"/>
    <p:sldId id="261" r:id="rId16"/>
    <p:sldId id="274" r:id="rId17"/>
    <p:sldId id="275" r:id="rId18"/>
    <p:sldId id="288" r:id="rId19"/>
    <p:sldId id="259" r:id="rId20"/>
    <p:sldId id="286" r:id="rId21"/>
    <p:sldId id="287" r:id="rId22"/>
    <p:sldId id="293" r:id="rId23"/>
    <p:sldId id="290" r:id="rId24"/>
    <p:sldId id="291" r:id="rId25"/>
    <p:sldId id="292" r:id="rId26"/>
    <p:sldId id="289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15E2-139E-4282-8EC0-F47F04C1E77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D239-63D2-4EEA-9110-7A0ED66B1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4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15E2-139E-4282-8EC0-F47F04C1E77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D239-63D2-4EEA-9110-7A0ED66B1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15E2-139E-4282-8EC0-F47F04C1E77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D239-63D2-4EEA-9110-7A0ED66B15C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9694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15E2-139E-4282-8EC0-F47F04C1E77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D239-63D2-4EEA-9110-7A0ED66B1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773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15E2-139E-4282-8EC0-F47F04C1E77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D239-63D2-4EEA-9110-7A0ED66B15C5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738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15E2-139E-4282-8EC0-F47F04C1E77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D239-63D2-4EEA-9110-7A0ED66B1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02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15E2-139E-4282-8EC0-F47F04C1E77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D239-63D2-4EEA-9110-7A0ED66B1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968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15E2-139E-4282-8EC0-F47F04C1E77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D239-63D2-4EEA-9110-7A0ED66B1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4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15E2-139E-4282-8EC0-F47F04C1E77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D239-63D2-4EEA-9110-7A0ED66B1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725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15E2-139E-4282-8EC0-F47F04C1E77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D239-63D2-4EEA-9110-7A0ED66B1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13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15E2-139E-4282-8EC0-F47F04C1E77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D239-63D2-4EEA-9110-7A0ED66B1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13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15E2-139E-4282-8EC0-F47F04C1E77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D239-63D2-4EEA-9110-7A0ED66B1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55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15E2-139E-4282-8EC0-F47F04C1E77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D239-63D2-4EEA-9110-7A0ED66B1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7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15E2-139E-4282-8EC0-F47F04C1E77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D239-63D2-4EEA-9110-7A0ED66B1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34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15E2-139E-4282-8EC0-F47F04C1E77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D239-63D2-4EEA-9110-7A0ED66B1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834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FD239-63D2-4EEA-9110-7A0ED66B15C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C15E2-139E-4282-8EC0-F47F04C1E77E}" type="datetimeFigureOut">
              <a:rPr lang="ru-RU" smtClean="0"/>
              <a:t>19.11.2025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8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C15E2-139E-4282-8EC0-F47F04C1E77E}" type="datetimeFigureOut">
              <a:rPr lang="ru-RU" smtClean="0"/>
              <a:t>19.11.2025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87FD239-63D2-4EEA-9110-7A0ED66B15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72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ege/demoversii-specifikacii-kodifikatory#!/tab/151883967-1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ege/demoversii-specifikacii-kodifikatory#!/tab/151883967-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EAB06-943E-4B16-B23C-5C8233CB5C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876703-721A-417A-976D-ACAF51B451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663" y="570016"/>
            <a:ext cx="10001481" cy="2086627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ЕГЭ по русскому языку и литературе в 2026 году</a:t>
            </a:r>
          </a:p>
          <a:p>
            <a:pPr algn="ctr"/>
            <a:endParaRPr lang="ru-RU" sz="6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7F3AD2D-DF39-4108-8276-E45043E6C245}"/>
              </a:ext>
            </a:extLst>
          </p:cNvPr>
          <p:cNvSpPr/>
          <p:nvPr/>
        </p:nvSpPr>
        <p:spPr>
          <a:xfrm>
            <a:off x="6531428" y="4491161"/>
            <a:ext cx="5338593" cy="1555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Синичкина Е.В., 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ГБОУ СОШ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с.Герасимовка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75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738C80-2647-4580-9731-BBFCC068D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+mn-lt"/>
                <a:cs typeface="Times New Roman" panose="02020603050405020304" pitchFamily="18" charset="0"/>
              </a:rPr>
              <a:t>Задание 7. Грамматические ошибки</a:t>
            </a:r>
            <a:endParaRPr lang="ru-RU" sz="4000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0B27AF-33D3-42ED-B979-58F035EC4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90"/>
            <a:ext cx="8596668" cy="251785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3200" dirty="0">
                <a:cs typeface="Times New Roman" panose="02020603050405020304" pitchFamily="18" charset="0"/>
              </a:rPr>
              <a:t>В формулировку задания 7 внесено изменение, связанное с расширением языкового материала задания (возможностью использовать все виды грамматических ошибок)</a:t>
            </a:r>
          </a:p>
          <a:p>
            <a:pPr algn="just"/>
            <a:r>
              <a:rPr lang="ru-RU" sz="32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79" y="4144489"/>
            <a:ext cx="7148946" cy="260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1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D20A3-E0EA-44D6-BC3C-C46EAFD0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150" y="542679"/>
            <a:ext cx="1656425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br>
              <a:rPr lang="ru-RU" dirty="0"/>
            </a:b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3445675-DD13-4019-9B6E-E42201E9EA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62" t="36511" r="32954" b="30096"/>
          <a:stretch/>
        </p:blipFill>
        <p:spPr>
          <a:xfrm>
            <a:off x="3346209" y="4211513"/>
            <a:ext cx="8845791" cy="2646487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72AB986-2C08-4098-9AAD-6EBC30A65CA7}"/>
              </a:ext>
            </a:extLst>
          </p:cNvPr>
          <p:cNvSpPr txBox="1">
            <a:spLocks/>
          </p:cNvSpPr>
          <p:nvPr/>
        </p:nvSpPr>
        <p:spPr>
          <a:xfrm>
            <a:off x="5090604" y="3602430"/>
            <a:ext cx="17363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br>
              <a:rPr lang="ru-RU" dirty="0"/>
            </a:b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EE5279-B2F9-45A7-84B4-381195D5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50" y="1117644"/>
            <a:ext cx="8323365" cy="2646487"/>
          </a:xfrm>
          <a:prstGeom prst="rect">
            <a:avLst/>
          </a:prstGeom>
        </p:spPr>
      </p:pic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EF42B345-15A8-45A0-A0BD-DB802EAD1B0C}"/>
              </a:ext>
            </a:extLst>
          </p:cNvPr>
          <p:cNvSpPr txBox="1">
            <a:spLocks/>
          </p:cNvSpPr>
          <p:nvPr/>
        </p:nvSpPr>
        <p:spPr>
          <a:xfrm>
            <a:off x="1650671" y="9862"/>
            <a:ext cx="9037122" cy="110778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900" b="1" dirty="0">
                <a:latin typeface="+mn-lt"/>
                <a:cs typeface="Times New Roman" panose="02020603050405020304" pitchFamily="18" charset="0"/>
              </a:rPr>
              <a:t>Задание 7. Грамматические ошибки</a:t>
            </a:r>
          </a:p>
        </p:txBody>
      </p:sp>
    </p:spTree>
    <p:extLst>
      <p:ext uri="{BB962C8B-B14F-4D97-AF65-F5344CB8AC3E}">
        <p14:creationId xmlns:p14="http://schemas.microsoft.com/office/powerpoint/2010/main" val="1178513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44384"/>
            <a:ext cx="8965430" cy="1586016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Задание 8 </a:t>
            </a:r>
            <a:r>
              <a:rPr lang="ru-RU" dirty="0"/>
              <a:t>«Нарушение в построении предложения </a:t>
            </a:r>
            <a:br>
              <a:rPr lang="ru-RU" dirty="0"/>
            </a:br>
            <a:r>
              <a:rPr lang="ru-RU" dirty="0"/>
              <a:t>с обособленным определением»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cs typeface="Times New Roman" panose="02020603050405020304" pitchFamily="18" charset="0"/>
              </a:rPr>
              <a:t>Ошибки в адъективном обороте</a:t>
            </a:r>
          </a:p>
          <a:p>
            <a:pPr lvl="0"/>
            <a:r>
              <a:rPr lang="ru-RU" sz="2800" dirty="0"/>
              <a:t>Разрыв оборота определяемым словом: </a:t>
            </a:r>
            <a:r>
              <a:rPr lang="ru-RU" sz="2800" b="1" i="1" dirty="0"/>
              <a:t>известная</a:t>
            </a:r>
            <a:r>
              <a:rPr lang="ru-RU" sz="2800" b="1" dirty="0"/>
              <a:t> </a:t>
            </a:r>
            <a:r>
              <a:rPr lang="ru-RU" sz="2800" b="1" u="sng" dirty="0"/>
              <a:t>книга</a:t>
            </a:r>
            <a:r>
              <a:rPr lang="ru-RU" sz="2800" b="1" dirty="0"/>
              <a:t> </a:t>
            </a:r>
            <a:r>
              <a:rPr lang="ru-RU" sz="2800" b="1" i="1" dirty="0"/>
              <a:t>всем</a:t>
            </a:r>
            <a:r>
              <a:rPr lang="ru-RU" sz="2800" dirty="0"/>
              <a:t> поразила меня.</a:t>
            </a:r>
          </a:p>
          <a:p>
            <a:pPr lvl="0"/>
            <a:r>
              <a:rPr lang="ru-RU" sz="2800" dirty="0"/>
              <a:t>Неверная форма прилагательного: мы говорили </a:t>
            </a:r>
            <a:r>
              <a:rPr lang="ru-RU" sz="2800" b="1" dirty="0"/>
              <a:t>о </a:t>
            </a:r>
            <a:r>
              <a:rPr lang="ru-RU" sz="2800" b="1" u="sng" dirty="0"/>
              <a:t>правиле</a:t>
            </a:r>
            <a:r>
              <a:rPr lang="ru-RU" sz="2800" b="1" dirty="0"/>
              <a:t>, </a:t>
            </a:r>
            <a:r>
              <a:rPr lang="ru-RU" sz="2800" b="1" i="1" dirty="0"/>
              <a:t>важным </a:t>
            </a:r>
            <a:r>
              <a:rPr lang="ru-RU" sz="2800" i="1" dirty="0"/>
              <a:t>для всех</a:t>
            </a:r>
            <a:r>
              <a:rPr lang="ru-RU" sz="2800" dirty="0"/>
              <a:t>.</a:t>
            </a:r>
          </a:p>
          <a:p>
            <a:pPr lvl="0"/>
            <a:r>
              <a:rPr lang="ru-RU" sz="2800" dirty="0"/>
              <a:t>Отношение оборота не к тому слову: мы читали </a:t>
            </a:r>
            <a:r>
              <a:rPr lang="ru-RU" sz="2800" b="1" u="sng" dirty="0"/>
              <a:t>текст</a:t>
            </a:r>
            <a:r>
              <a:rPr lang="ru-RU" sz="2800" dirty="0"/>
              <a:t> на уроке, </a:t>
            </a:r>
            <a:r>
              <a:rPr lang="ru-RU" sz="2800" b="1" i="1" dirty="0"/>
              <a:t>сложный</a:t>
            </a:r>
            <a:r>
              <a:rPr lang="ru-RU" sz="2800" i="1" dirty="0"/>
              <a:t> для всех.</a:t>
            </a:r>
            <a:endParaRPr lang="ru-RU" sz="2800" dirty="0"/>
          </a:p>
          <a:p>
            <a:pPr marL="0" indent="0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882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54028-9886-456D-9540-C57778A43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+mn-lt"/>
                <a:cs typeface="Times New Roman" panose="02020603050405020304" pitchFamily="18" charset="0"/>
              </a:rPr>
              <a:t>Задание 9. Правописание корней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99527538-E360-4C17-8629-E9EBFA4C6C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05" t="28733" r="18288" b="20261"/>
          <a:stretch/>
        </p:blipFill>
        <p:spPr>
          <a:xfrm>
            <a:off x="208493" y="1465943"/>
            <a:ext cx="9065509" cy="42342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7600" y="3204172"/>
            <a:ext cx="7687293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tabLst>
                <a:tab pos="180340" algn="l"/>
              </a:tabLst>
            </a:pP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180340" algn="l"/>
              </a:tabLst>
            </a:pP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180340" algn="l"/>
              </a:tabLst>
            </a:pP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180340" algn="l"/>
              </a:tabLst>
            </a:pP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180340" algn="l"/>
              </a:tabLst>
            </a:pP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180340" algn="l"/>
              </a:tabLst>
            </a:pP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180340" algn="l"/>
              </a:tabLst>
            </a:pP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180340" algn="l"/>
              </a:tabLst>
            </a:pP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180340" algn="l"/>
              </a:tabLst>
            </a:pP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180340" algn="l"/>
              </a:tabLst>
            </a:pPr>
            <a:endParaRPr lang="ru-RU" i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tabLst>
                <a:tab pos="180340" algn="l"/>
              </a:tabLst>
            </a:pP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 9 из демоверсии ЕГЭ по русскому языку 2026 г. от </a:t>
            </a:r>
            <a:r>
              <a:rPr lang="ru-RU" i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ФИПИ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633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cs typeface="Times New Roman" panose="02020603050405020304" pitchFamily="18" charset="0"/>
              </a:rPr>
              <a:t>Задание 17. </a:t>
            </a:r>
            <a:r>
              <a:rPr lang="ru-RU" sz="4000" dirty="0"/>
              <a:t>Знаки препинания при обособлении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9927332" cy="3880773"/>
          </a:xfrm>
        </p:spPr>
        <p:txBody>
          <a:bodyPr>
            <a:noAutofit/>
          </a:bodyPr>
          <a:lstStyle/>
          <a:p>
            <a:r>
              <a:rPr lang="ru-RU" sz="2800" dirty="0"/>
              <a:t>«Знаки препинания в предложениях с причастным оборотом» </a:t>
            </a:r>
          </a:p>
          <a:p>
            <a:r>
              <a:rPr lang="ru-RU" sz="2800" dirty="0"/>
              <a:t>«Знаки препинания в предложениях с одиночным деепричастием и деепричастным оборотом»</a:t>
            </a:r>
          </a:p>
          <a:p>
            <a:r>
              <a:rPr lang="ru-RU" sz="2800" dirty="0"/>
              <a:t> «Правила постановки знаков препинания в предложениях со сравнительным оборотом; правила обособления согласованных и несогласованных определений (в том числе приложений), дополнений, обстоятельств, уточняющих членов, пояснительных и присоединительных конструкций»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9964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E3072-B72B-4CB5-89A6-F40630FC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27. Сочинение-рассуждение </a:t>
            </a:r>
            <a:endParaRPr lang="ru-RU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792858-FC20-479F-8951-2D45FCFC6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>
            <a:normAutofit/>
          </a:bodyPr>
          <a:lstStyle/>
          <a:p>
            <a:pPr algn="just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Увеличено количество допустимых логических ошибок для выставления 1 балла по критерию К5 («Логичность речи»)</a:t>
            </a:r>
          </a:p>
        </p:txBody>
      </p:sp>
    </p:spTree>
    <p:extLst>
      <p:ext uri="{BB962C8B-B14F-4D97-AF65-F5344CB8AC3E}">
        <p14:creationId xmlns:p14="http://schemas.microsoft.com/office/powerpoint/2010/main" val="3573597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D20A3-E0EA-44D6-BC3C-C46EAFD06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280" y="72162"/>
            <a:ext cx="1656425" cy="13255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B2EBD47-ED9A-4A98-A367-2A3F4A0E3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463" t="40877" r="8762" b="24439"/>
          <a:stretch/>
        </p:blipFill>
        <p:spPr>
          <a:xfrm>
            <a:off x="192347" y="734943"/>
            <a:ext cx="8477441" cy="23703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C844D9D-38B4-4182-8A66-A8F6514709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05" t="48673" r="18666" b="16763"/>
          <a:stretch/>
        </p:blipFill>
        <p:spPr>
          <a:xfrm>
            <a:off x="3572517" y="3868104"/>
            <a:ext cx="8477441" cy="238763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172AB986-2C08-4098-9AAD-6EBC30A65CA7}"/>
              </a:ext>
            </a:extLst>
          </p:cNvPr>
          <p:cNvSpPr txBox="1">
            <a:spLocks/>
          </p:cNvSpPr>
          <p:nvPr/>
        </p:nvSpPr>
        <p:spPr>
          <a:xfrm>
            <a:off x="4948561" y="3162099"/>
            <a:ext cx="17363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Стало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501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7E3072-B72B-4CB5-89A6-F40630FCA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5FCBE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27. Сочинение-рассуждение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3792858-FC20-479F-8951-2D45FCFC6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оценивании грамотности речи исключён особый подход к оцениванию работ, объём которых составляет 100–149 слов </a:t>
            </a:r>
          </a:p>
        </p:txBody>
      </p:sp>
    </p:spTree>
    <p:extLst>
      <p:ext uri="{BB962C8B-B14F-4D97-AF65-F5344CB8AC3E}">
        <p14:creationId xmlns:p14="http://schemas.microsoft.com/office/powerpoint/2010/main" val="2816766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0"/>
            <a:ext cx="8596667" cy="6857999"/>
          </a:xfrm>
        </p:spPr>
      </p:pic>
    </p:spTree>
    <p:extLst>
      <p:ext uri="{BB962C8B-B14F-4D97-AF65-F5344CB8AC3E}">
        <p14:creationId xmlns:p14="http://schemas.microsoft.com/office/powerpoint/2010/main" val="2033771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AC848E-4990-4940-8834-0A1632DB9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390" y="488887"/>
            <a:ext cx="9038612" cy="5552475"/>
          </a:xfrm>
        </p:spPr>
        <p:txBody>
          <a:bodyPr>
            <a:norm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 с учётом Распоряжения Правительства Российской Федерации от 30.04.2025 № 1102-р «Об утверждении списка нормативных словарей, справочников и грамматик, фиксирующих нормы современного русского литературного языка при его использовании в качестве государственного языка Российской Федерации» приведённый в кодификаторе список источников, используемых при составлении заданий КИМ.</a:t>
            </a:r>
          </a:p>
        </p:txBody>
      </p:sp>
    </p:spTree>
    <p:extLst>
      <p:ext uri="{BB962C8B-B14F-4D97-AF65-F5344CB8AC3E}">
        <p14:creationId xmlns:p14="http://schemas.microsoft.com/office/powerpoint/2010/main" val="288256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8965430" cy="602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42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73132"/>
            <a:ext cx="8596668" cy="1657268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200" b="1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СПИСОК нормативных словарей, справочников и грамматик, фиксирующих нормы современного русского литературного языка при его использовании в качестве государственного языка Российской Федерации</a:t>
            </a:r>
            <a:br>
              <a:rPr lang="ru-RU" sz="2200" kern="1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2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135" y="1781299"/>
            <a:ext cx="10284031" cy="4260064"/>
          </a:xfrm>
        </p:spPr>
        <p:txBody>
          <a:bodyPr>
            <a:noAutofit/>
          </a:bodyPr>
          <a:lstStyle/>
          <a:p>
            <a:r>
              <a:rPr lang="ru-RU" sz="2000" dirty="0"/>
              <a:t>Орфографический словарь русского языка как государственного языка Российской Федерации (разработчик - федеральное государственное бюджетное учреждение науки Институт русского языка им. В.В. Виноградова Российской академии наук).</a:t>
            </a:r>
          </a:p>
          <a:p>
            <a:r>
              <a:rPr lang="ru-RU" sz="2000" dirty="0"/>
              <a:t>Орфоэпический словарь русского языка как государственного языка Российской Федерации (разработчик - федеральное государственное бюджетное учреждение науки Институт русского языка им. В.В. Виноградова Российской академии наук).</a:t>
            </a:r>
          </a:p>
          <a:p>
            <a:r>
              <a:rPr lang="ru-RU" sz="2000" dirty="0"/>
              <a:t>Словарь иностранных слов (разработчик - федеральное государственное бюджетное учреждение науки Институт лингвистических исследований Российской академии наук).</a:t>
            </a:r>
          </a:p>
          <a:p>
            <a:r>
              <a:rPr lang="ru-RU" sz="2000" dirty="0"/>
              <a:t>Толковый словарь государственного языка Российской Федерации (разработчик - федеральное государственное бюджетное образовательное учреждение высшего образования "Санкт-Петербургский государственный университет").</a:t>
            </a:r>
          </a:p>
        </p:txBody>
      </p:sp>
    </p:spTree>
    <p:extLst>
      <p:ext uri="{BB962C8B-B14F-4D97-AF65-F5344CB8AC3E}">
        <p14:creationId xmlns:p14="http://schemas.microsoft.com/office/powerpoint/2010/main" val="517695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0"/>
            <a:ext cx="9167750" cy="6858000"/>
          </a:xfrm>
        </p:spPr>
      </p:pic>
    </p:spTree>
    <p:extLst>
      <p:ext uri="{BB962C8B-B14F-4D97-AF65-F5344CB8AC3E}">
        <p14:creationId xmlns:p14="http://schemas.microsoft.com/office/powerpoint/2010/main" val="194689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2" y="0"/>
            <a:ext cx="9274627" cy="6858000"/>
          </a:xfrm>
        </p:spPr>
      </p:pic>
    </p:spTree>
    <p:extLst>
      <p:ext uri="{BB962C8B-B14F-4D97-AF65-F5344CB8AC3E}">
        <p14:creationId xmlns:p14="http://schemas.microsoft.com/office/powerpoint/2010/main" val="3704578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25" y="0"/>
            <a:ext cx="6115792" cy="51182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77" y="2189678"/>
            <a:ext cx="6646223" cy="466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13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83" y="0"/>
            <a:ext cx="9702140" cy="6858000"/>
          </a:xfrm>
        </p:spPr>
      </p:pic>
    </p:spTree>
    <p:extLst>
      <p:ext uri="{BB962C8B-B14F-4D97-AF65-F5344CB8AC3E}">
        <p14:creationId xmlns:p14="http://schemas.microsoft.com/office/powerpoint/2010/main" val="3714422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0"/>
            <a:ext cx="9963396" cy="6858000"/>
          </a:xfrm>
        </p:spPr>
      </p:pic>
    </p:spTree>
    <p:extLst>
      <p:ext uri="{BB962C8B-B14F-4D97-AF65-F5344CB8AC3E}">
        <p14:creationId xmlns:p14="http://schemas.microsoft.com/office/powerpoint/2010/main" val="2714925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8" y="0"/>
            <a:ext cx="9239003" cy="6858000"/>
          </a:xfrm>
        </p:spPr>
      </p:pic>
    </p:spTree>
    <p:extLst>
      <p:ext uri="{BB962C8B-B14F-4D97-AF65-F5344CB8AC3E}">
        <p14:creationId xmlns:p14="http://schemas.microsoft.com/office/powerpoint/2010/main" val="3022159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C1465-FF5D-437E-9411-66D5E630B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421" y="1195526"/>
            <a:ext cx="7782553" cy="4708124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79030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EEFEB-5325-4EFB-A383-2869D02FE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AD1D7AD-86D7-4B2E-8873-1DD5B2190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512" t="15375" r="2795" b="6281"/>
          <a:stretch/>
        </p:blipFill>
        <p:spPr>
          <a:xfrm>
            <a:off x="588288" y="0"/>
            <a:ext cx="10926378" cy="681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17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 сочинения из демоверсии</a:t>
            </a:r>
          </a:p>
        </p:txBody>
      </p:sp>
      <p:pic>
        <p:nvPicPr>
          <p:cNvPr id="4" name="Объект 3" descr="C:\Users\User\Downloads\sochineniye-na-ege-po-russkom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278" y="1258784"/>
            <a:ext cx="8704613" cy="5438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964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55BCC511-8FF4-4C36-B720-958094214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412" t="22924" r="32862" b="8117"/>
          <a:stretch/>
        </p:blipFill>
        <p:spPr>
          <a:xfrm>
            <a:off x="688769" y="1"/>
            <a:ext cx="10557163" cy="675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29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CD7A8-6F88-438D-B080-1F64B520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296883"/>
            <a:ext cx="8596668" cy="2992581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сочинения по русскому проходит по следующим критериям:</a:t>
            </a:r>
            <a:br>
              <a:rPr 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К1 - Отражение позиции автора по указанной проблема (1 балл)</a:t>
            </a:r>
            <a:br>
              <a:rPr lang="ru-RU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К2 - Комментарий к позиции автора (3 балла)</a:t>
            </a:r>
            <a:br>
              <a:rPr lang="ru-RU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К3 - Отношение к позиции автора (2 балла)</a:t>
            </a:r>
            <a:br>
              <a:rPr lang="ru-RU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К4 - Фактическая точность (1 балл)</a:t>
            </a:r>
            <a:br>
              <a:rPr lang="ru-RU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К5 - Логичность речи (2 балла)</a:t>
            </a:r>
            <a:br>
              <a:rPr lang="ru-RU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К6 - Соблюдение этических норм (1 балл)</a:t>
            </a:r>
            <a:br>
              <a:rPr lang="ru-RU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К7-К10 - Грамотность (соблюдение орфографических, пунктуационных, грамматических, речевых норм – до 3 баллов за каждый критерий).</a:t>
            </a:r>
            <a:br>
              <a:rPr lang="ru-RU" dirty="0"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A2D2A75-3D06-4B9F-9AFF-9ED25C1098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42" t="65972" r="6582" b="11790"/>
          <a:stretch/>
        </p:blipFill>
        <p:spPr>
          <a:xfrm>
            <a:off x="415637" y="3895106"/>
            <a:ext cx="10260280" cy="296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7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3" y="439387"/>
            <a:ext cx="8668547" cy="611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2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698E0-92A2-42AE-8F0C-A589E4F0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КИМ ЕГЭ по русскому языку 2026 года в сравнении с КИМ 2025 года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3640BD-31FC-433D-94C4-175198DB0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9439"/>
            <a:ext cx="8234548" cy="38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структуры и содержания КИМ отсутствуют</a:t>
            </a:r>
          </a:p>
        </p:txBody>
      </p:sp>
    </p:spTree>
    <p:extLst>
      <p:ext uri="{BB962C8B-B14F-4D97-AF65-F5344CB8AC3E}">
        <p14:creationId xmlns:p14="http://schemas.microsoft.com/office/powerpoint/2010/main" val="62868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24111-E413-4A31-9351-FCB018F4B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28" y="0"/>
            <a:ext cx="9576376" cy="1699195"/>
          </a:xfrm>
        </p:spPr>
        <p:txBody>
          <a:bodyPr>
            <a:normAutofit fontScale="90000"/>
          </a:bodyPr>
          <a:lstStyle/>
          <a:p>
            <a:r>
              <a:rPr lang="ru-RU" dirty="0"/>
              <a:t>•	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 (стилистический анализ текста) получило четкую структуру. Теперь в каждом пункте напрямую говорится о конкретном элементе текста: стиле, цели автора, жанре, композиции, типе речи, логических связях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FB509ED-D068-4403-94C1-E8E30DF1F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8490" y="1971304"/>
            <a:ext cx="8584051" cy="4312787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E5EB9D5-64D9-458C-B3C5-AA5BC5D61154}"/>
              </a:ext>
            </a:extLst>
          </p:cNvPr>
          <p:cNvSpPr/>
          <p:nvPr/>
        </p:nvSpPr>
        <p:spPr>
          <a:xfrm>
            <a:off x="816744" y="6200964"/>
            <a:ext cx="9934113" cy="40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80340" algn="l"/>
              </a:tabLs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 задания 3 из демоверсии ЕГЭ по русскому языку 2026 г. от </a:t>
            </a:r>
            <a:r>
              <a:rPr lang="ru-RU" sz="2000" i="1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ФИПИ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3213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</TotalTime>
  <Words>600</Words>
  <Application>Microsoft Office PowerPoint</Application>
  <PresentationFormat>Широкоэкранный</PresentationFormat>
  <Paragraphs>53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Wingdings 3</vt:lpstr>
      <vt:lpstr>Аспект</vt:lpstr>
      <vt:lpstr> </vt:lpstr>
      <vt:lpstr>Презентация PowerPoint</vt:lpstr>
      <vt:lpstr>Презентация PowerPoint</vt:lpstr>
      <vt:lpstr>Пример сочинения из демоверсии</vt:lpstr>
      <vt:lpstr>Презентация PowerPoint</vt:lpstr>
      <vt:lpstr>Оценивание сочинения по русскому проходит по следующим критериям: К1 - Отражение позиции автора по указанной проблема (1 балл) К2 - Комментарий к позиции автора (3 балла) К3 - Отношение к позиции автора (2 балла) К4 - Фактическая точность (1 балл) К5 - Логичность речи (2 балла) К6 - Соблюдение этических норм (1 балл) К7-К10 - Грамотность (соблюдение орфографических, пунктуационных, грамматических, речевых норм – до 3 баллов за каждый критерий). </vt:lpstr>
      <vt:lpstr>Презентация PowerPoint</vt:lpstr>
      <vt:lpstr>Изменения в КИМ ЕГЭ по русскому языку 2026 года в сравнении с КИМ 2025 года </vt:lpstr>
      <vt:lpstr>• Задание 3 (стилистический анализ текста) получило четкую структуру. Теперь в каждом пункте напрямую говорится о конкретном элементе текста: стиле, цели автора, жанре, композиции, типе речи, логических связях</vt:lpstr>
      <vt:lpstr>Задание 7. Грамматические ошибки</vt:lpstr>
      <vt:lpstr>Было </vt:lpstr>
      <vt:lpstr>Задание 8 «Нарушение в построении предложения  с обособленным определением»</vt:lpstr>
      <vt:lpstr>Задание 9. Правописание корней</vt:lpstr>
      <vt:lpstr>Задание 17. Знаки препинания при обособлении</vt:lpstr>
      <vt:lpstr>Задание 27. Сочинение-рассуждение </vt:lpstr>
      <vt:lpstr>Было </vt:lpstr>
      <vt:lpstr>Задание 27. Сочинение-рассуждение </vt:lpstr>
      <vt:lpstr>Презентация PowerPoint</vt:lpstr>
      <vt:lpstr>Презентация PowerPoint</vt:lpstr>
      <vt:lpstr>СПИСОК нормативных словарей, справочников и грамматик, фиксирующих нормы современного русского литературного языка при его использовании в качестве государственного языка Российской Федерации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52</cp:revision>
  <dcterms:created xsi:type="dcterms:W3CDTF">2025-09-08T13:09:30Z</dcterms:created>
  <dcterms:modified xsi:type="dcterms:W3CDTF">2025-11-18T20:37:12Z</dcterms:modified>
</cp:coreProperties>
</file>