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8" r:id="rId2"/>
    <p:sldId id="285" r:id="rId3"/>
    <p:sldId id="286" r:id="rId4"/>
    <p:sldId id="287" r:id="rId5"/>
    <p:sldId id="288" r:id="rId6"/>
    <p:sldId id="289" r:id="rId7"/>
    <p:sldId id="294" r:id="rId8"/>
    <p:sldId id="295" r:id="rId9"/>
    <p:sldId id="296" r:id="rId10"/>
    <p:sldId id="297" r:id="rId11"/>
    <p:sldId id="298" r:id="rId12"/>
    <p:sldId id="299" r:id="rId13"/>
    <p:sldId id="300" r:id="rId14"/>
    <p:sldId id="301" r:id="rId15"/>
    <p:sldId id="302" r:id="rId16"/>
    <p:sldId id="303" r:id="rId17"/>
    <p:sldId id="290" r:id="rId18"/>
    <p:sldId id="293" r:id="rId1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723C69-EAEA-4436-85D4-BFB182250D5D}" type="datetimeFigureOut">
              <a:rPr lang="ru-RU" smtClean="0"/>
              <a:pPr/>
              <a:t>13.11.2024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24268F-59D9-4BFF-B4BE-01BFF6B568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3534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50000">
              <a:srgbClr val="FFFF66"/>
            </a:gs>
            <a:gs pos="100000">
              <a:schemeClr val="accent6">
                <a:lumMod val="40000"/>
                <a:lumOff val="6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base.garant.ru/70512244/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500" y="1828800"/>
            <a:ext cx="8001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3600" b="1" dirty="0"/>
              <a:t>Психолого-педагогическое сопровождение детей с ОВЗ в инклюзивном образовательном пространстве ДОО</a:t>
            </a:r>
            <a:br>
              <a:rPr lang="ru-RU" sz="3600" b="1" dirty="0"/>
            </a:br>
            <a:endParaRPr lang="ru-RU" sz="3600" b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962400" y="4267200"/>
            <a:ext cx="487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старший воспитатель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Плохотникова Ирина Ивановна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24200" y="5867400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2024г.</a:t>
            </a:r>
            <a:endParaRPr lang="ru-RU" dirty="0"/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1" y="19429"/>
            <a:ext cx="9144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63023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990600" algn="l"/>
              </a:tabLst>
            </a:pP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труктурное подразделение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государственного бюджетного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630238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9906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общеобразовательного учреждения Самарской области </a:t>
            </a:r>
          </a:p>
          <a:p>
            <a:pPr marL="0" marR="0" lvl="0" indent="630238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9906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средней общеобразовательной школы № 2 с углубленным изучением </a:t>
            </a:r>
          </a:p>
          <a:p>
            <a:pPr marL="0" marR="0" lvl="0" indent="630238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9906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отдельных предметов «Образовательный центр» </a:t>
            </a:r>
          </a:p>
          <a:p>
            <a:pPr marL="0" marR="0" lvl="0" indent="630238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9906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города Нефтегорска муниципального района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Нефтегорский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Самарской области  -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630238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9906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детский сад «Петушок» г. Нефтегорска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842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217" y="990600"/>
            <a:ext cx="6494784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8926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7" y="227427"/>
            <a:ext cx="4724400" cy="334224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3569667"/>
            <a:ext cx="4648200" cy="3288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3227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4495800" cy="318051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3581400"/>
            <a:ext cx="4419600" cy="3126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446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" y="152400"/>
            <a:ext cx="4124325" cy="65532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52400"/>
            <a:ext cx="4255011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9051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28600"/>
            <a:ext cx="4267200" cy="6203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6933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305354"/>
            <a:ext cx="4635619" cy="6171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6559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812" y="152400"/>
            <a:ext cx="8967787" cy="67908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Основные задачи психолого-педагогического сопровождения в отношении ребенка с ОВЗ: </a:t>
            </a:r>
            <a:endParaRPr lang="ru-RU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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систематическое отслеживание психолого-педагогического статуса и динамики психического развития ребенка; 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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создание социально-психологических и педагогических условий для эффективной адаптации и психического развития ребенка; 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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обеспечение систематической помощи детям с ОВЗ в образовательном процессе; 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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организация жизнедеятельности ребенка в социуме с учетом его психических и физических возможностей; 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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оказание психолого-педагогической помощи и социальной поддержки семье в воспитании детей, повышение педагогической компетентности родителей; 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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установление открытых, доверительных отношений в системе «педагоги – дети – родители». 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59394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1000" y="152400"/>
            <a:ext cx="8610600" cy="7027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ru-RU" sz="2400" b="1" dirty="0" smtClean="0"/>
              <a:t>И</a:t>
            </a:r>
            <a:r>
              <a:rPr lang="ru-RU" sz="2400" b="1" dirty="0" smtClean="0"/>
              <a:t>нклюзия</a:t>
            </a:r>
            <a:r>
              <a:rPr lang="ru-RU" sz="2400" dirty="0"/>
              <a:t> предполагает организацию в ДОО оптимальных условий для каждого ребенка с особыми образовательными </a:t>
            </a:r>
            <a:r>
              <a:rPr lang="ru-RU" sz="2400" dirty="0" smtClean="0"/>
              <a:t>потребностями.</a:t>
            </a:r>
            <a:endParaRPr lang="ru-RU" sz="2400" dirty="0" smtClean="0"/>
          </a:p>
          <a:p>
            <a:pPr>
              <a:tabLst>
                <a:tab pos="7986713" algn="l"/>
              </a:tabLst>
            </a:pPr>
            <a:r>
              <a:rPr lang="ru-RU" sz="2400" dirty="0" smtClean="0"/>
              <a:t>Необходимыми </a:t>
            </a:r>
            <a:r>
              <a:rPr lang="ru-RU" sz="2400" dirty="0" smtClean="0"/>
              <a:t>условиями организации</a:t>
            </a:r>
            <a:r>
              <a:rPr lang="ru-RU" sz="2400" dirty="0"/>
              <a:t> </a:t>
            </a:r>
            <a:r>
              <a:rPr lang="ru-RU" sz="2400" b="1" dirty="0"/>
              <a:t>инклюзивного</a:t>
            </a:r>
            <a:r>
              <a:rPr lang="ru-RU" sz="2400" dirty="0"/>
              <a:t> </a:t>
            </a:r>
            <a:r>
              <a:rPr lang="ru-RU" sz="2400" u="sng" dirty="0"/>
              <a:t>образования в нашем дошкольном образовательном учреждении являются</a:t>
            </a:r>
            <a:r>
              <a:rPr lang="ru-RU" sz="2400" dirty="0"/>
              <a:t>:</a:t>
            </a:r>
          </a:p>
          <a:p>
            <a:r>
              <a:rPr lang="ru-RU" sz="2400" dirty="0"/>
              <a:t>1) создание адаптивной среды;</a:t>
            </a:r>
          </a:p>
          <a:p>
            <a:r>
              <a:rPr lang="ru-RU" sz="2400" dirty="0"/>
              <a:t>2) повышение квалификации педагогов;</a:t>
            </a:r>
          </a:p>
          <a:p>
            <a:r>
              <a:rPr lang="ru-RU" sz="2400" dirty="0"/>
              <a:t>3) осуществление </a:t>
            </a:r>
            <a:r>
              <a:rPr lang="ru-RU" sz="2400" dirty="0" smtClean="0"/>
              <a:t>психолого-педагогического </a:t>
            </a:r>
            <a:r>
              <a:rPr lang="ru-RU" sz="2400" dirty="0"/>
              <a:t>сопровождения.</a:t>
            </a:r>
          </a:p>
          <a:p>
            <a:r>
              <a:rPr lang="ru-RU" sz="2400" dirty="0" smtClean="0"/>
              <a:t>А так, же умение создавать </a:t>
            </a:r>
            <a:r>
              <a:rPr lang="ru-RU" sz="2400" dirty="0"/>
              <a:t>и отрабатывать </a:t>
            </a:r>
            <a:r>
              <a:rPr lang="ru-RU" sz="2400" b="1" dirty="0"/>
              <a:t>практико-ориентированные</a:t>
            </a:r>
            <a:r>
              <a:rPr lang="ru-RU" sz="2400" dirty="0"/>
              <a:t> </a:t>
            </a:r>
            <a:r>
              <a:rPr lang="ru-RU" sz="2400" u="sng" dirty="0" smtClean="0"/>
              <a:t>технологии </a:t>
            </a:r>
            <a:r>
              <a:rPr lang="ru-RU" sz="2400" u="sng" dirty="0"/>
              <a:t>психолого-педагогического сопровождения по следующим направлениям</a:t>
            </a:r>
            <a:r>
              <a:rPr lang="ru-RU" sz="2400" dirty="0"/>
              <a:t>:</a:t>
            </a:r>
          </a:p>
          <a:p>
            <a:r>
              <a:rPr lang="ru-RU" sz="2400" dirty="0"/>
              <a:t>- включение ребенка в образовательное пространство;</a:t>
            </a:r>
          </a:p>
          <a:p>
            <a:r>
              <a:rPr lang="ru-RU" sz="2400" dirty="0"/>
              <a:t>- включение педагогического коллектива в </a:t>
            </a:r>
            <a:r>
              <a:rPr lang="ru-RU" sz="2400" b="1" dirty="0"/>
              <a:t>инклюзивное пространство</a:t>
            </a:r>
            <a:r>
              <a:rPr lang="ru-RU" sz="2400" dirty="0"/>
              <a:t>;</a:t>
            </a:r>
          </a:p>
          <a:p>
            <a:r>
              <a:rPr lang="ru-RU" sz="2400" dirty="0"/>
              <a:t>- включение и моделирование </a:t>
            </a:r>
            <a:r>
              <a:rPr lang="ru-RU" sz="2400" b="1" dirty="0"/>
              <a:t>инклюзивного</a:t>
            </a:r>
            <a:r>
              <a:rPr lang="ru-RU" sz="2400" dirty="0"/>
              <a:t> пространства для всей семьи.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21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5800" y="2057400"/>
            <a:ext cx="8001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Успехов </a:t>
            </a:r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вам в 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профессиональной </a:t>
            </a:r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28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ВНИМАНИЕ!</a:t>
            </a:r>
            <a:endParaRPr lang="ru-RU" sz="2800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9498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152400"/>
            <a:ext cx="8534400" cy="6532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ts val="805"/>
              </a:spcBef>
              <a:spcAft>
                <a:spcPts val="805"/>
              </a:spcAft>
            </a:pPr>
            <a:r>
              <a:rPr lang="ru-RU" b="1" kern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Федеральный закон «Об образовании в Российской Федерации»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Bef>
                <a:spcPts val="805"/>
              </a:spcBef>
              <a:spcAft>
                <a:spcPts val="805"/>
              </a:spcAft>
            </a:pPr>
            <a:r>
              <a:rPr lang="ru-RU" b="1" kern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от 29.12.2012 № </a:t>
            </a:r>
            <a:r>
              <a:rPr lang="ru-RU" b="1" kern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273-ФЗ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000" dirty="0"/>
              <a:t>Закон № 273-ФЗ </a:t>
            </a:r>
            <a:r>
              <a:rPr lang="ru-RU" sz="2000" i="1" dirty="0"/>
              <a:t>«Об образовании в Российской Федерации»</a:t>
            </a:r>
            <a:r>
              <a:rPr lang="ru-RU" sz="2000" dirty="0"/>
              <a:t> впервые в истории отечественного образования </a:t>
            </a:r>
            <a:r>
              <a:rPr lang="ru-RU" sz="2000" dirty="0" smtClean="0"/>
              <a:t>ввёл </a:t>
            </a:r>
            <a:r>
              <a:rPr lang="ru-RU" sz="2000" dirty="0"/>
              <a:t>правовое понятие - обучающиеся с ограниченными возможностями здоровья </a:t>
            </a:r>
            <a:r>
              <a:rPr lang="ru-RU" sz="2000" i="1" dirty="0"/>
              <a:t>(далее – дети с ОВЗ)</a:t>
            </a:r>
            <a:r>
              <a:rPr lang="ru-RU" sz="2000" dirty="0"/>
              <a:t> </a:t>
            </a:r>
            <a:endParaRPr lang="ru-RU" sz="2000" dirty="0" smtClean="0"/>
          </a:p>
          <a:p>
            <a:r>
              <a:rPr lang="ru-RU" sz="2000" i="1" dirty="0" smtClean="0"/>
              <a:t>(</a:t>
            </a:r>
            <a:r>
              <a:rPr lang="ru-RU" sz="2000" i="1" dirty="0"/>
              <a:t>гл. 1, ст. 2, п. 16)</a:t>
            </a:r>
            <a:r>
              <a:rPr lang="ru-RU" sz="2000" dirty="0"/>
              <a:t> и перечислил категории детей с ОВЗ</a:t>
            </a:r>
            <a:r>
              <a:rPr lang="ru-RU" sz="2000" dirty="0" smtClean="0"/>
              <a:t>.</a:t>
            </a:r>
          </a:p>
          <a:p>
            <a:r>
              <a:rPr lang="ru-RU" sz="2000" b="1" dirty="0"/>
              <a:t>Статья 2. Основные понятия, используемые в настоящем Федеральном законе</a:t>
            </a:r>
            <a:endParaRPr lang="ru-RU" sz="2000" dirty="0"/>
          </a:p>
          <a:p>
            <a:r>
              <a:rPr lang="ru-RU" sz="2000" dirty="0"/>
              <a:t>16) обучающийся с ограниченными возможностями здоровья - физическое лицо, имеющее недостатки в физическом и (или) психологическом развитии, подтвержденные психолого-медико-педагогической комиссией и препятствующие получению образования без создания специальных условий</a:t>
            </a:r>
            <a:r>
              <a:rPr lang="ru-RU" sz="2000" dirty="0" smtClean="0"/>
              <a:t>;</a:t>
            </a:r>
          </a:p>
          <a:p>
            <a:endParaRPr lang="ru-RU" sz="2000" dirty="0" smtClean="0"/>
          </a:p>
          <a:p>
            <a:r>
              <a:rPr lang="ru-RU" sz="2000" dirty="0"/>
              <a:t>27) инклюзивное образование - обеспечение равного доступа к образованию для всех обучающихся с учетом разнообразия особых образовательных потребностей и индивидуальных возможностей;</a:t>
            </a:r>
            <a:endParaRPr lang="ru-RU" sz="2000" dirty="0" smtClean="0"/>
          </a:p>
          <a:p>
            <a:endParaRPr lang="ru-RU" sz="2000" dirty="0"/>
          </a:p>
          <a:p>
            <a:r>
              <a:rPr lang="ru-RU" sz="2000" b="1" dirty="0"/>
              <a:t>Статья 79. Организация получения образования обучающимися с ограниченными возможностями здоровья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09601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04801"/>
            <a:ext cx="9144000" cy="664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22272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Федеральный государственный образовательный стандарт</a:t>
            </a:r>
            <a:br>
              <a:rPr lang="ru-RU" sz="2000" b="1" dirty="0">
                <a:solidFill>
                  <a:srgbClr val="22272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22272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дошкольного образования</a:t>
            </a:r>
            <a:br>
              <a:rPr lang="ru-RU" sz="2000" b="1" dirty="0">
                <a:solidFill>
                  <a:srgbClr val="22272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22272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(утв. </a:t>
            </a:r>
            <a:r>
              <a:rPr lang="ru-RU" sz="2000" b="1" dirty="0">
                <a:solidFill>
                  <a:srgbClr val="3272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приказом</a:t>
            </a:r>
            <a:r>
              <a:rPr lang="ru-RU" sz="2000" b="1" dirty="0">
                <a:solidFill>
                  <a:srgbClr val="22272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Министерства образования и науки РФ </a:t>
            </a:r>
            <a:endParaRPr lang="ru-RU" sz="2000" b="1" dirty="0" smtClean="0">
              <a:solidFill>
                <a:srgbClr val="22272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22272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 </a:t>
            </a:r>
            <a:r>
              <a:rPr lang="ru-RU" sz="2000" b="1" dirty="0">
                <a:solidFill>
                  <a:srgbClr val="22272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17 октября 2013 г. № 1155</a:t>
            </a:r>
            <a:r>
              <a:rPr lang="ru-RU" sz="2000" b="1" dirty="0" smtClean="0">
                <a:solidFill>
                  <a:srgbClr val="22272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000" b="1" dirty="0"/>
              <a:t>II. Требования к структуре образовательной программы дошкольного образования и ее </a:t>
            </a:r>
            <a:r>
              <a:rPr lang="ru-RU" sz="2000" b="1" dirty="0" smtClean="0"/>
              <a:t>объему</a:t>
            </a:r>
            <a:endParaRPr lang="ru-RU" sz="2000" dirty="0"/>
          </a:p>
          <a:p>
            <a:pPr algn="just"/>
            <a:r>
              <a:rPr lang="ru-RU" sz="2000" dirty="0" smtClean="0"/>
              <a:t>Содержание </a:t>
            </a:r>
            <a:r>
              <a:rPr lang="ru-RU" sz="2000" dirty="0"/>
              <a:t>коррекционной работы и/или инклюзивного образования включается в Программу, если планируется ее освоение детьми с ограниченными возможностями здоровья.</a:t>
            </a:r>
          </a:p>
          <a:p>
            <a:pPr algn="just"/>
            <a:r>
              <a:rPr lang="ru-RU" sz="2000" dirty="0"/>
              <a:t>Данный раздел должен содержать специальные условия для получения образования детьми с ограниченными возможностями здоровья, в том числе механизмы адаптации Программы для указанных детей, использование специальных образовательных программ и методов, специальных методических пособий и дидактических материалов, проведение групповых и индивидуальных коррекционных занятий и осуществления квалифицированной коррекции нарушений их развития.</a:t>
            </a:r>
          </a:p>
          <a:p>
            <a:pPr algn="just"/>
            <a:r>
              <a:rPr lang="ru-RU" sz="2000" dirty="0" smtClean="0"/>
              <a:t>Коррекционная </a:t>
            </a:r>
            <a:r>
              <a:rPr lang="ru-RU" sz="2000" dirty="0"/>
              <a:t>работа и/или инклюзивное образование детей с ограниченными возможностями здоровья, осваивающих Программу в Группах комбинированной и компенсирующей направленности (в том числе и для детей со сложными (комплексными) нарушениями), должны учитывать особенности развития и специфические образовательные потребности каждой категории детей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8246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28600"/>
            <a:ext cx="9144000" cy="504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000" dirty="0">
                <a:solidFill>
                  <a:srgbClr val="01010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2000" dirty="0" err="1" smtClean="0">
                <a:solidFill>
                  <a:srgbClr val="01010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ДДжж</a:t>
            </a:r>
            <a:r>
              <a:rPr lang="ru-RU" sz="2000" dirty="0" smtClean="0">
                <a:solidFill>
                  <a:srgbClr val="01010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63" y="-4763"/>
            <a:ext cx="3288333" cy="46482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094" y="1567428"/>
            <a:ext cx="3288333" cy="46482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228850"/>
            <a:ext cx="3288333" cy="46482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283570" y="-152400"/>
            <a:ext cx="586043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b="1" dirty="0"/>
              <a:t>Для организации образовательной деятельности с </a:t>
            </a:r>
            <a:r>
              <a:rPr lang="ru-RU" b="1" dirty="0" smtClean="0"/>
              <a:t>детьми </a:t>
            </a:r>
            <a:r>
              <a:rPr lang="ru-RU" b="1" dirty="0"/>
              <a:t>на основании </a:t>
            </a:r>
            <a:r>
              <a:rPr lang="ru-RU" b="1" dirty="0" smtClean="0"/>
              <a:t>ФОП </a:t>
            </a:r>
            <a:r>
              <a:rPr lang="ru-RU" b="1" dirty="0"/>
              <a:t>ДО, в соответствии с требованиями ФГОС ДО </a:t>
            </a:r>
            <a:r>
              <a:rPr lang="ru-RU" b="1" dirty="0" smtClean="0"/>
              <a:t>разработана </a:t>
            </a:r>
            <a:r>
              <a:rPr lang="ru-RU" b="1" dirty="0" smtClean="0"/>
              <a:t>ООП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90654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1"/>
            <a:ext cx="914400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b="1" dirty="0"/>
              <a:t>Для организации образовательной деятельности с детьми с </a:t>
            </a:r>
            <a:r>
              <a:rPr lang="ru-RU" b="1" dirty="0" smtClean="0"/>
              <a:t>ОВЗ на основании ФАОП ДО, в </a:t>
            </a:r>
            <a:r>
              <a:rPr lang="ru-RU" b="1" dirty="0"/>
              <a:t>соответствии с </a:t>
            </a:r>
            <a:r>
              <a:rPr lang="ru-RU" b="1" dirty="0" smtClean="0"/>
              <a:t>требованиями ФГОС ДО </a:t>
            </a:r>
            <a:r>
              <a:rPr lang="ru-RU" b="1" dirty="0" smtClean="0"/>
              <a:t>разработаны </a:t>
            </a:r>
            <a:r>
              <a:rPr lang="ru-RU" b="1" dirty="0" smtClean="0"/>
              <a:t>АОП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55" y="838200"/>
            <a:ext cx="4202545" cy="27432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662" y="838200"/>
            <a:ext cx="4048125" cy="286381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662" y="3840152"/>
            <a:ext cx="4191000" cy="296489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" y="3786244"/>
            <a:ext cx="4267200" cy="3018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76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200" y="228600"/>
            <a:ext cx="90678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800" b="1" dirty="0" smtClean="0"/>
          </a:p>
          <a:p>
            <a:pPr algn="just"/>
            <a:r>
              <a:rPr lang="ru-RU" sz="2800" b="1" dirty="0" smtClean="0"/>
              <a:t>Целью </a:t>
            </a:r>
            <a:r>
              <a:rPr lang="ru-RU" sz="2800" b="1" dirty="0"/>
              <a:t>адаптированных программ является построение системы коррекционно-развивающей работы </a:t>
            </a:r>
            <a:r>
              <a:rPr lang="ru-RU" sz="2800" b="1" dirty="0" smtClean="0"/>
              <a:t>с детьми </a:t>
            </a:r>
            <a:r>
              <a:rPr lang="ru-RU" sz="2800" b="1" dirty="0"/>
              <a:t>с тяжелыми нарушениями </a:t>
            </a:r>
            <a:r>
              <a:rPr lang="ru-RU" sz="2800" b="1" dirty="0" smtClean="0"/>
              <a:t>речи, детьми </a:t>
            </a:r>
            <a:r>
              <a:rPr lang="ru-RU" sz="2800" b="1" dirty="0"/>
              <a:t>с </a:t>
            </a:r>
            <a:r>
              <a:rPr lang="ru-RU" sz="2800" b="1" dirty="0" smtClean="0"/>
              <a:t>задержкой психического развития, умственной отсталостью и детьми с РАС /интеллектуальными нарушениями/ </a:t>
            </a:r>
            <a:r>
              <a:rPr lang="ru-RU" sz="2800" b="1" dirty="0"/>
              <a:t>предусматривающей полную интеграцию всех специалистов дошкольного образовательного учреждения и родителей </a:t>
            </a:r>
            <a:r>
              <a:rPr lang="ru-RU" sz="2800" b="1" i="1" dirty="0"/>
              <a:t>(законных представителей)</a:t>
            </a:r>
            <a:r>
              <a:rPr lang="ru-RU" sz="2800" b="1" dirty="0"/>
              <a:t> воспитанников</a:t>
            </a:r>
            <a:r>
              <a:rPr lang="ru-RU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6893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3812"/>
            <a:ext cx="4276725" cy="31242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925" y="3274016"/>
            <a:ext cx="4791075" cy="3389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15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96038"/>
            <a:ext cx="4267200" cy="287787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96038"/>
            <a:ext cx="4114800" cy="303114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886200"/>
            <a:ext cx="3818014" cy="27010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886200"/>
            <a:ext cx="4114800" cy="2749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50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4114800" cy="308202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759" y="110226"/>
            <a:ext cx="4416191" cy="31242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454" y="3581400"/>
            <a:ext cx="4343400" cy="3072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4670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2834</TotalTime>
  <Words>257</Words>
  <Application>Microsoft Office PowerPoint</Application>
  <PresentationFormat>Экран (4:3)</PresentationFormat>
  <Paragraphs>52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Symbol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</dc:creator>
  <cp:lastModifiedBy>IRU</cp:lastModifiedBy>
  <cp:revision>131</cp:revision>
  <dcterms:created xsi:type="dcterms:W3CDTF">2017-10-19T07:07:38Z</dcterms:created>
  <dcterms:modified xsi:type="dcterms:W3CDTF">2024-11-13T19:18:03Z</dcterms:modified>
</cp:coreProperties>
</file>