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41"/>
  </p:notesMasterIdLst>
  <p:sldIdLst>
    <p:sldId id="256" r:id="rId2"/>
    <p:sldId id="451" r:id="rId3"/>
    <p:sldId id="452" r:id="rId4"/>
    <p:sldId id="453" r:id="rId5"/>
    <p:sldId id="454" r:id="rId6"/>
    <p:sldId id="455" r:id="rId7"/>
    <p:sldId id="456" r:id="rId8"/>
    <p:sldId id="457" r:id="rId9"/>
    <p:sldId id="458" r:id="rId10"/>
    <p:sldId id="459" r:id="rId11"/>
    <p:sldId id="460" r:id="rId12"/>
    <p:sldId id="461" r:id="rId13"/>
    <p:sldId id="462" r:id="rId14"/>
    <p:sldId id="463" r:id="rId15"/>
    <p:sldId id="464" r:id="rId16"/>
    <p:sldId id="465" r:id="rId17"/>
    <p:sldId id="466" r:id="rId18"/>
    <p:sldId id="467" r:id="rId19"/>
    <p:sldId id="468" r:id="rId20"/>
    <p:sldId id="469" r:id="rId21"/>
    <p:sldId id="470" r:id="rId22"/>
    <p:sldId id="471" r:id="rId23"/>
    <p:sldId id="472" r:id="rId24"/>
    <p:sldId id="473" r:id="rId25"/>
    <p:sldId id="474" r:id="rId26"/>
    <p:sldId id="475" r:id="rId27"/>
    <p:sldId id="476" r:id="rId28"/>
    <p:sldId id="477" r:id="rId29"/>
    <p:sldId id="478" r:id="rId30"/>
    <p:sldId id="479" r:id="rId31"/>
    <p:sldId id="480" r:id="rId32"/>
    <p:sldId id="481" r:id="rId33"/>
    <p:sldId id="482" r:id="rId34"/>
    <p:sldId id="483" r:id="rId35"/>
    <p:sldId id="484" r:id="rId36"/>
    <p:sldId id="485" r:id="rId37"/>
    <p:sldId id="486" r:id="rId38"/>
    <p:sldId id="487" r:id="rId39"/>
    <p:sldId id="488" r:id="rId40"/>
  </p:sldIdLst>
  <p:sldSz cx="9144000" cy="6858000" type="screen4x3"/>
  <p:notesSz cx="6742113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3B29A7"/>
    <a:srgbClr val="CCFFCC"/>
    <a:srgbClr val="006666"/>
    <a:srgbClr val="3366CC"/>
    <a:srgbClr val="009999"/>
    <a:srgbClr val="CCE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3" autoAdjust="0"/>
    <p:restoredTop sz="94660"/>
  </p:normalViewPr>
  <p:slideViewPr>
    <p:cSldViewPr>
      <p:cViewPr varScale="1">
        <p:scale>
          <a:sx n="112" d="100"/>
          <a:sy n="112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69D672-1360-4178-84D5-CC65D4A52F62}" type="datetimeFigureOut">
              <a:rPr lang="ru-RU"/>
              <a:pPr>
                <a:defRPr/>
              </a:pPr>
              <a:t>24.04.2025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AB59CB4-9ED3-40EA-836C-915332E59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202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D5D64E-C3A2-4C48-AB8C-91943961443E}" type="slidenum">
              <a:rPr lang="ru-RU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ru-RU" altLang="ru-RU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ACEA9-79AF-4011-956D-BE85EE38013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38172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F9FB4-9F9F-49AB-BDD2-7C077E89853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7494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E7A9C-9229-4287-9D5F-F5E4159705C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7580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B00AF-F46D-4FA3-83DC-95E254D8C24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40975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04BC6-E80F-4529-A09F-00CB1F23655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8222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FF1CD-66C1-4AA4-BE44-367261B39A9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1975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72DC4-E7E3-42DE-B21C-6817CBA9A35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9215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EB22C-3A67-4828-9D84-7E88E7292FC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26242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47842-A093-43F0-93ED-D32F3DA31DA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76900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AD920-D056-4D32-96B8-04C82464B9A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3386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FF098-ABD8-42C4-985D-DC36F74CCA1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3331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14029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5F1699C3-4154-4346-BB2D-71B3C399692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1" r:id="rId2"/>
    <p:sldLayoutId id="2147484072" r:id="rId3"/>
    <p:sldLayoutId id="2147484073" r:id="rId4"/>
    <p:sldLayoutId id="2147484074" r:id="rId5"/>
    <p:sldLayoutId id="2147484075" r:id="rId6"/>
    <p:sldLayoutId id="2147484076" r:id="rId7"/>
    <p:sldLayoutId id="2147484077" r:id="rId8"/>
    <p:sldLayoutId id="2147484078" r:id="rId9"/>
    <p:sldLayoutId id="2147484079" r:id="rId10"/>
    <p:sldLayoutId id="21474840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228600"/>
            <a:ext cx="8658225" cy="1354138"/>
          </a:xfrm>
        </p:spPr>
        <p:txBody>
          <a:bodyPr/>
          <a:lstStyle/>
          <a:p>
            <a:pPr algn="ctr"/>
            <a:br>
              <a:rPr lang="ru-RU" altLang="ru-RU" sz="28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altLang="ru-RU" sz="2400" dirty="0">
                <a:solidFill>
                  <a:srgbClr val="7030A0"/>
                </a:solidFill>
                <a:latin typeface="Monotype Corsiva" pitchFamily="66" charset="0"/>
              </a:rPr>
              <a:t> </a:t>
            </a:r>
          </a:p>
        </p:txBody>
      </p:sp>
      <p:sp>
        <p:nvSpPr>
          <p:cNvPr id="4099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7467600" cy="3810000"/>
          </a:xfrm>
        </p:spPr>
        <p:txBody>
          <a:bodyPr/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defRPr/>
            </a:pPr>
            <a:r>
              <a:rPr lang="ru-RU" b="1" dirty="0">
                <a:solidFill>
                  <a:srgbClr val="330066">
                    <a:lumMod val="60000"/>
                    <a:lumOff val="40000"/>
                  </a:srgb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Критерии оценивания ВПР по химии в 10 классе  2025 год</a:t>
            </a:r>
          </a:p>
          <a:p>
            <a:pPr algn="ctr">
              <a:defRPr/>
            </a:pP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3333CC"/>
              </a:buClr>
              <a:buSzPct val="60000"/>
              <a:defRPr/>
            </a:pPr>
            <a:r>
              <a:rPr lang="ru-RU" sz="1400" b="1" i="1" dirty="0">
                <a:solidFill>
                  <a:srgbClr val="002060"/>
                </a:solidFill>
                <a:latin typeface="Tahoma" pitchFamily="34" charset="0"/>
              </a:rPr>
              <a:t>                       </a:t>
            </a:r>
            <a:r>
              <a:rPr lang="ru-RU" sz="1400" b="1" i="1" dirty="0" err="1">
                <a:solidFill>
                  <a:srgbClr val="002060"/>
                </a:solidFill>
                <a:latin typeface="Tahoma" pitchFamily="34" charset="0"/>
              </a:rPr>
              <a:t>Сураева</a:t>
            </a:r>
            <a:r>
              <a:rPr lang="ru-RU" sz="1400" b="1" i="1" dirty="0">
                <a:solidFill>
                  <a:srgbClr val="002060"/>
                </a:solidFill>
                <a:latin typeface="Tahoma" pitchFamily="34" charset="0"/>
              </a:rPr>
              <a:t>  Светлана </a:t>
            </a:r>
            <a:r>
              <a:rPr lang="ru-RU" sz="1400" b="1" i="1" dirty="0" err="1">
                <a:solidFill>
                  <a:srgbClr val="002060"/>
                </a:solidFill>
                <a:latin typeface="Tahoma" pitchFamily="34" charset="0"/>
              </a:rPr>
              <a:t>Имрановна</a:t>
            </a:r>
            <a:r>
              <a:rPr lang="ru-RU" sz="1400" b="1" i="1" dirty="0">
                <a:solidFill>
                  <a:srgbClr val="002060"/>
                </a:solidFill>
                <a:latin typeface="Tahoma" pitchFamily="34" charset="0"/>
              </a:rPr>
              <a:t> – учитель химии высшей квалификационной категории  </a:t>
            </a:r>
          </a:p>
          <a:p>
            <a:pPr eaLnBrk="1" hangingPunct="1">
              <a:lnSpc>
                <a:spcPct val="80000"/>
              </a:lnSpc>
              <a:buClr>
                <a:srgbClr val="3333CC"/>
              </a:buClr>
              <a:buSzPct val="60000"/>
              <a:defRPr/>
            </a:pPr>
            <a:r>
              <a:rPr lang="ru-RU" sz="1400" b="1" i="1" dirty="0">
                <a:solidFill>
                  <a:srgbClr val="002060"/>
                </a:solidFill>
                <a:latin typeface="Tahoma" pitchFamily="34" charset="0"/>
              </a:rPr>
              <a:t>ГБОУ  СОШ  с.  Утевка</a:t>
            </a:r>
          </a:p>
          <a:p>
            <a:pPr algn="ctr">
              <a:defRPr/>
            </a:pP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Нефтегорск,  2025  г. 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914400"/>
          </a:xfrm>
        </p:spPr>
        <p:txBody>
          <a:bodyPr/>
          <a:lstStyle/>
          <a:p>
            <a:pPr algn="ctr"/>
            <a:r>
              <a:rPr lang="ru-RU" sz="2800" dirty="0">
                <a:latin typeface="Monotype Corsiva" panose="03010101010201010101" pitchFamily="66" charset="0"/>
              </a:rPr>
              <a:t>Кодификатор   проверяемых   элементов   содержания   и   требований  к     уровню подготовки  обучающихся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248011"/>
              </p:ext>
            </p:extLst>
          </p:nvPr>
        </p:nvGraphicFramePr>
        <p:xfrm>
          <a:off x="381000" y="1524000"/>
          <a:ext cx="8305799" cy="42350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15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0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0246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элементы содержания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98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Углеводороды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122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Алканы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состав  и  строение,  гомологический  ряд.  Метан  и  этан  –  простейшие представители 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алканов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физические  и  химические  свойства  (реакции  замещения и горения), нахождение в природе, получение и применение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7386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Алкены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состав и строение, гомологический ряд. Этилен и пропилен – простейшие представители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алкенов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физические и химические свойства (реакции гидрирования, галогенирования, гидратации, окисления и полимеризации), получение и применение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589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Алкадиены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бутадиен-1,3 и метилбутадиен-1,3: строение, важнейшие химические свойства (реакция полимеризации). Получение синтетического каучука и резины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495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Алкины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состав и особенности строения, гомологический ряд. Ацетилен – простейший представитель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алкинов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состав, строение, физические и химические свойства (реакции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гидрирования, галогенирования, гидратации, горения), получение и применение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276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944562"/>
          </a:xfrm>
        </p:spPr>
        <p:txBody>
          <a:bodyPr/>
          <a:lstStyle/>
          <a:p>
            <a:pPr algn="ctr"/>
            <a:r>
              <a:rPr lang="ru-RU" sz="2800" dirty="0">
                <a:latin typeface="Monotype Corsiva" panose="03010101010201010101" pitchFamily="66" charset="0"/>
              </a:rPr>
              <a:t>Кодификатор   проверяемых   элементов   содержания   и   требований  к     уровню подготовки  обучающихся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113898"/>
              </p:ext>
            </p:extLst>
          </p:nvPr>
        </p:nvGraphicFramePr>
        <p:xfrm>
          <a:off x="685800" y="1676399"/>
          <a:ext cx="7848600" cy="52083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97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50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6829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элементы содержания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1752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Арены.  Бензол:  состав,  строение,  физические  и  химические  свойства  (реакции галогенирования и нитрования), получение и применение. Толуол: состав, </a:t>
                      </a:r>
                      <a:r>
                        <a:rPr lang="ru-RU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строение,физические</a:t>
                      </a: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и  химические  свойства  (реакции  галогенирования  и  нитрования), получение   и   применение.   Токсичность   </a:t>
                      </a:r>
                      <a:r>
                        <a:rPr lang="ru-RU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аренов</a:t>
                      </a: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Генетическая   связь   между 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углеводородами, принадлежащими к различным классам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2002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Природные источники углеводородов. Природный газ и попутные нефтяные газы. Нефть  и  ее  происхождение.  Способы  переработки  нефти:  перегонка,  крекинг (термический, каталитический), пиролиз. Продукты переработки нефти, их применение 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промышленности и быту. Каменный уголь и продукты его переработки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6842"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Кислородсодержащие органические соединения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908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792162"/>
          </a:xfrm>
        </p:spPr>
        <p:txBody>
          <a:bodyPr/>
          <a:lstStyle/>
          <a:p>
            <a:pPr algn="ctr"/>
            <a:r>
              <a:rPr lang="ru-RU" sz="2800" dirty="0">
                <a:latin typeface="Monotype Corsiva" panose="03010101010201010101" pitchFamily="66" charset="0"/>
              </a:rPr>
              <a:t> Кодификатор   проверяемых   элементов   содержания   и   требований  к     уровню подготовки  обучающихся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02248"/>
              </p:ext>
            </p:extLst>
          </p:nvPr>
        </p:nvGraphicFramePr>
        <p:xfrm>
          <a:off x="685800" y="1219201"/>
          <a:ext cx="8001000" cy="491657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1446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элементы содержания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255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Предельные   одноатомные   спирты.   Метанол   и   этанол:   строение,   </a:t>
                      </a:r>
                      <a:r>
                        <a:rPr lang="ru-RU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физическиеи</a:t>
                      </a: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химические  свойства  (реакции  с  активными  металлами,  </a:t>
                      </a:r>
                      <a:r>
                        <a:rPr lang="ru-RU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галогеноводородами</a:t>
                      </a: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горение),  применение.  Водородные  связи  между  молекулами  спиртов.  Действие метанола и этанола на организм человека. Многоатомные спирты. Этиленгликоль и  глицерин:  строение,  физические  и  химические  свойства  (взаимодействие  со щелочными    металлами,    качественная    реакция    на    многоатомные    спирты). 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Действие на организм человека. Применение глицерина и этиленгликоля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6353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Фенол:  строение  молекулы,  физические  и  химические  свойства.  Токсичность фенола. Применение фенола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2778"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Альдегиды   и   кетоны.   Формальдегид,   ацетальдегид:   строение,   физические и  химические  свойства  (реакции  окисления  и  восстановления,  качественные реакции), получение и применение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6413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792162"/>
          </a:xfrm>
        </p:spPr>
        <p:txBody>
          <a:bodyPr/>
          <a:lstStyle/>
          <a:p>
            <a:pPr algn="ctr"/>
            <a:r>
              <a:rPr lang="ru-RU" sz="2800" dirty="0">
                <a:latin typeface="Monotype Corsiva" panose="03010101010201010101" pitchFamily="66" charset="0"/>
              </a:rPr>
              <a:t>Кодификатор   проверяемых   элементов   содержания   и   требований  к     уровню подготовки  обучающихся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7159022"/>
              </p:ext>
            </p:extLst>
          </p:nvPr>
        </p:nvGraphicFramePr>
        <p:xfrm>
          <a:off x="685800" y="1219201"/>
          <a:ext cx="8001000" cy="48005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1446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элементы содержания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255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Одноосновные предельные карбоновые кислоты. Муравьиная и уксусная кислоты: строение, физические и химические свойства (свойства, общие для класса кислот, реакция  этерификации),  получение  и  применение.  Стеариновая  и  олеиновая кислоты  как  представители  высших  карбоновых  кислот.  Мыла  как  соли  высших карбоновых кислот, их моющее действие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6353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Сложные эфиры как производные карбоновых кислот. Гидролиз сложных эфиров. Жиры. Гидролиз жиров. Применение жиров. Биологическая роль жиров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2778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Углеводы: состав, классификация углеводов (моно-, </a:t>
                      </a:r>
                      <a:r>
                        <a:rPr lang="ru-RU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</a:t>
                      </a:r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и полисахариды). Глюкоза – простейший моносахарид: особенности строения молекулы, физические и химические свойства (взаимодействие с гидроксидом меди(II), окисление аммиачным раствором оксида  серебра(I),  восстановление,  брожение  глюкозы),  нахождение  в  природе, </a:t>
                      </a:r>
                    </a:p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применение,  биологическая  роль.  Фотосинтез.  Фруктоза  как  изомер  глюкозы. </a:t>
                      </a:r>
                    </a:p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Крахмал  и  целлюлоза  как  природные  полимеры,  их  строение.  Физические  и </a:t>
                      </a:r>
                    </a:p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химические свойства крахмала (гидролиз, качественная реакция с </a:t>
                      </a:r>
                      <a:r>
                        <a:rPr lang="ru-RU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иодом</a:t>
                      </a:r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700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792162"/>
          </a:xfrm>
        </p:spPr>
        <p:txBody>
          <a:bodyPr/>
          <a:lstStyle/>
          <a:p>
            <a:pPr algn="ctr"/>
            <a:r>
              <a:rPr lang="ru-RU" sz="2800" dirty="0">
                <a:latin typeface="Monotype Corsiva" panose="03010101010201010101" pitchFamily="66" charset="0"/>
              </a:rPr>
              <a:t>Кодификатор   проверяемых   элементов   содержания   и   требований  к     уровню подготовки  обучающихся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411323"/>
              </p:ext>
            </p:extLst>
          </p:nvPr>
        </p:nvGraphicFramePr>
        <p:xfrm>
          <a:off x="685800" y="1219201"/>
          <a:ext cx="8001000" cy="44865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1446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элементы содержания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255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Азотсодержащие органические соединения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6353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Аминокислоты как амфотерные органические соединения. Физические и химические свойства аминокислот (на примере глицина). Биологическое значение аминокислот. Пептиды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2778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Белки  как  природные  высокомолекулярные  соединения.  Первичная,  вторичная  и третичная структура белков. Химические свойства белков: гидролиз, денатурация, качественные реакции на </a:t>
                      </a:r>
                      <a:r>
                        <a:rPr lang="ru-RU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белкиеводы</a:t>
                      </a:r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состав, классификация углеводов (моно-, </a:t>
                      </a:r>
                      <a:r>
                        <a:rPr lang="ru-RU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</a:t>
                      </a:r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и полисахариды). Глюкоза – простейший моносахарид: особенности строения молекулы, физические и химические свойства (взаимодействие с гидроксидом меди(II), окисление аммиачным раствором оксида  серебра(I),  восстановление,  брожение  глюкозы),  нахождение  в  природе, </a:t>
                      </a:r>
                    </a:p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применение,  биологическая  роль.  Фотосинтез.  Фруктоза  как  изомер  глюкозы. </a:t>
                      </a:r>
                    </a:p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Крахмал  и  целлюлоза  как  природные  полимеры,  их  строение.  Физические  и </a:t>
                      </a:r>
                    </a:p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химические свойства крахмала (гидролиз, качественная реакция с </a:t>
                      </a:r>
                      <a:r>
                        <a:rPr lang="ru-RU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иодом</a:t>
                      </a:r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073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1096962"/>
          </a:xfrm>
        </p:spPr>
        <p:txBody>
          <a:bodyPr/>
          <a:lstStyle/>
          <a:p>
            <a:r>
              <a:rPr lang="ru-RU" sz="2800" dirty="0">
                <a:latin typeface="Monotype Corsiva" panose="03010101010201010101" pitchFamily="66" charset="0"/>
              </a:rPr>
              <a:t>5. Кодификатор   проверяемых   элементов   содержания   и   требований  к     уровню подготовки  обучающихся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338688"/>
              </p:ext>
            </p:extLst>
          </p:nvPr>
        </p:nvGraphicFramePr>
        <p:xfrm>
          <a:off x="533400" y="1828800"/>
          <a:ext cx="7924800" cy="39869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3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1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4661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элементы содержания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620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Высокомолекулярные соединения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6519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Основные  понятия  химии  высокомолекулярных  соединений:  мономер,  полимер, структурное звено, степень полимеризации, средняя молекулярная масса. Основные методы синтеза высокомолекулярных соединений – полимеризация и поликонденсация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5151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Экспериментальные методы изучения веществ и их превращений: ознакомление с образцами природных и искусственных волокон, пластмасс, каучуков. Получение синтетического каучука и резины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546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1325562"/>
          </a:xfrm>
        </p:spPr>
        <p:txBody>
          <a:bodyPr/>
          <a:lstStyle/>
          <a:p>
            <a:r>
              <a:rPr lang="ru-RU" sz="2800" dirty="0">
                <a:latin typeface="Monotype Corsiva" panose="03010101010201010101" pitchFamily="66" charset="0"/>
              </a:rPr>
              <a:t> </a:t>
            </a:r>
            <a:r>
              <a:rPr lang="ru-RU" sz="2400" dirty="0">
                <a:latin typeface="Monotype Corsiva" panose="03010101010201010101" pitchFamily="66" charset="0"/>
              </a:rPr>
              <a:t>Перечень     проверяемых     требований  к    </a:t>
            </a:r>
            <a:r>
              <a:rPr lang="ru-RU" sz="2400" dirty="0" err="1">
                <a:latin typeface="Monotype Corsiva" panose="03010101010201010101" pitchFamily="66" charset="0"/>
              </a:rPr>
              <a:t>метапредметным</a:t>
            </a:r>
            <a:r>
              <a:rPr lang="ru-RU" sz="2400" dirty="0">
                <a:latin typeface="Monotype Corsiva" panose="03010101010201010101" pitchFamily="66" charset="0"/>
              </a:rPr>
              <a:t>    результатам    освоения    основной    образовательной  программы среднего общего образования. </a:t>
            </a:r>
            <a:br>
              <a:rPr lang="ru-RU" sz="2400" dirty="0">
                <a:latin typeface="Monotype Corsiva" panose="03010101010201010101" pitchFamily="66" charset="0"/>
              </a:rPr>
            </a:br>
            <a:r>
              <a:rPr lang="ru-RU" sz="1600" dirty="0">
                <a:latin typeface="Monotype Corsiva" panose="03010101010201010101" pitchFamily="66" charset="0"/>
              </a:rPr>
              <a:t>                                                                                               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2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5971074"/>
              </p:ext>
            </p:extLst>
          </p:nvPr>
        </p:nvGraphicFramePr>
        <p:xfrm>
          <a:off x="304801" y="1600200"/>
          <a:ext cx="7924800" cy="5074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3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7724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проверяемого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требования к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метапредметным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результатам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освоения основной образовательной программы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среднего общего образования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емые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элементы содержания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700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Познавательные УУД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Базовые логические действия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078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Устанавливать  существенный  признак  или  основания  для  сравнения, классификации и обобщения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Выявлять закономерности и противоречия в рассматриваемых явлениях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Развивать креативное мышление при решении жизненных проблем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Базовые исследовательские действия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0078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Овладение  видами  деятельности  по  получению  нового  знания,  его</a:t>
                      </a:r>
                    </a:p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интерпретации,  преобразованию  и  применению  в  различных учебных </a:t>
                      </a:r>
                    </a:p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ситуациях, в том числе при создании учебных и социальных проектов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0078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научного типа мышления; владение научной терминологией, ключевыми понятиями и методами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8834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1325562"/>
          </a:xfrm>
        </p:spPr>
        <p:txBody>
          <a:bodyPr/>
          <a:lstStyle/>
          <a:p>
            <a:r>
              <a:rPr lang="ru-RU" sz="2800" dirty="0">
                <a:latin typeface="Monotype Corsiva" panose="03010101010201010101" pitchFamily="66" charset="0"/>
              </a:rPr>
              <a:t> </a:t>
            </a:r>
            <a:r>
              <a:rPr lang="ru-RU" sz="2400" dirty="0">
                <a:latin typeface="Monotype Corsiva" panose="03010101010201010101" pitchFamily="66" charset="0"/>
              </a:rPr>
              <a:t>Перечень     проверяемых     требований  к    </a:t>
            </a:r>
            <a:r>
              <a:rPr lang="ru-RU" sz="2400" dirty="0" err="1">
                <a:latin typeface="Monotype Corsiva" panose="03010101010201010101" pitchFamily="66" charset="0"/>
              </a:rPr>
              <a:t>метапредметным</a:t>
            </a:r>
            <a:r>
              <a:rPr lang="ru-RU" sz="2400" dirty="0">
                <a:latin typeface="Monotype Corsiva" panose="03010101010201010101" pitchFamily="66" charset="0"/>
              </a:rPr>
              <a:t>    результатам    освоения    основной    образовательной  программы среднего общего образования. </a:t>
            </a:r>
            <a:br>
              <a:rPr lang="ru-RU" sz="2400" dirty="0">
                <a:latin typeface="Monotype Corsiva" panose="03010101010201010101" pitchFamily="66" charset="0"/>
              </a:rPr>
            </a:br>
            <a:r>
              <a:rPr lang="ru-RU" sz="1600" dirty="0">
                <a:latin typeface="Monotype Corsiva" panose="03010101010201010101" pitchFamily="66" charset="0"/>
              </a:rPr>
              <a:t>                                                                                               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2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2522551"/>
              </p:ext>
            </p:extLst>
          </p:nvPr>
        </p:nvGraphicFramePr>
        <p:xfrm>
          <a:off x="304800" y="1371600"/>
          <a:ext cx="8381999" cy="5257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1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00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5275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проверяемого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требования к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метапредметным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результатам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освоения основной образовательной программы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среднего общего образования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емые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элементы содержания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1125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Выявлять   причинно-следственные   связи   и   актуализировать   задачу, выдвигать гипотезу ее решения, находить аргументы для доказательства своих утверждений, задавать параметры и критерии решения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635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Анализировать полученные в ходе решения задачи результаты, критически оценивать их достоверность, прогнозировать изменение в новых условиях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8690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Уметь  переносить  знания  в  познавательную  и  практическую  области жизнедеятельности,    интегрировать    знания    из    разных    предметных областей,   осуществлять   целенаправленный   поиск   переноса   средств и способов действия в профессиональную среду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1755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Проявлять способность и готовность к самостоятельному поиску методов решения практических задач, применению различных методов познания; ставить   и   формулировать   собственные   задачи   в   образовательной деятельности   и   жизненных   ситуациях;   ставить   проблемы   и   задачи, допускающие альтернативные решения; выдвигать новые идеи, предлагать оригинальные подходы и решения; разрабатывать план решения проблемы с учетом анализа имеющихся материальных и нематериальных ресурсов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0701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1325562"/>
          </a:xfrm>
        </p:spPr>
        <p:txBody>
          <a:bodyPr/>
          <a:lstStyle/>
          <a:p>
            <a:r>
              <a:rPr lang="ru-RU" sz="2800" dirty="0">
                <a:latin typeface="Monotype Corsiva" panose="03010101010201010101" pitchFamily="66" charset="0"/>
              </a:rPr>
              <a:t> </a:t>
            </a:r>
            <a:r>
              <a:rPr lang="ru-RU" sz="2400" dirty="0">
                <a:latin typeface="Monotype Corsiva" panose="03010101010201010101" pitchFamily="66" charset="0"/>
              </a:rPr>
              <a:t>Перечень     проверяемых     требований  к    </a:t>
            </a:r>
            <a:r>
              <a:rPr lang="ru-RU" sz="2400" dirty="0" err="1">
                <a:latin typeface="Monotype Corsiva" panose="03010101010201010101" pitchFamily="66" charset="0"/>
              </a:rPr>
              <a:t>метапредметным</a:t>
            </a:r>
            <a:r>
              <a:rPr lang="ru-RU" sz="2400" dirty="0">
                <a:latin typeface="Monotype Corsiva" panose="03010101010201010101" pitchFamily="66" charset="0"/>
              </a:rPr>
              <a:t>    результатам    освоения    основной    образовательной  программы среднего общего образования. </a:t>
            </a:r>
            <a:br>
              <a:rPr lang="ru-RU" sz="2400" dirty="0">
                <a:latin typeface="Monotype Corsiva" panose="03010101010201010101" pitchFamily="66" charset="0"/>
              </a:rPr>
            </a:br>
            <a:r>
              <a:rPr lang="ru-RU" sz="1600" dirty="0">
                <a:latin typeface="Monotype Corsiva" panose="03010101010201010101" pitchFamily="66" charset="0"/>
              </a:rPr>
              <a:t>                                                                                               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2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6863758"/>
              </p:ext>
            </p:extLst>
          </p:nvPr>
        </p:nvGraphicFramePr>
        <p:xfrm>
          <a:off x="304800" y="1371600"/>
          <a:ext cx="8381999" cy="4739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1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00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5275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проверяемого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требования к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метапредметным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результатам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освоения основной образовательной программы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среднего общего образования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емые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элементы содержания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925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Работа с информацией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635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Владеть  навыками  получения  информации  из  источников  разных  типов; самостоятельно  осуществлять  поиск,  анализ,  систематизацию  и  интерпретацию информации различных видов и форм представления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Коммуникативные УУД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Общение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Осуществлять коммуникации во всех сферах жизни, владеть различными </a:t>
                      </a:r>
                    </a:p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способами общения и взаимодействия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Развернуто  и  логично  излагать  свою  точку  зрения  с  использованием </a:t>
                      </a:r>
                    </a:p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языковых средств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 УУД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Самоорганизация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5861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1020762"/>
          </a:xfrm>
        </p:spPr>
        <p:txBody>
          <a:bodyPr/>
          <a:lstStyle/>
          <a:p>
            <a:r>
              <a:rPr lang="ru-RU" sz="2800" dirty="0">
                <a:latin typeface="Monotype Corsiva" panose="03010101010201010101" pitchFamily="66" charset="0"/>
              </a:rPr>
              <a:t> </a:t>
            </a:r>
            <a:r>
              <a:rPr lang="ru-RU" sz="2000" dirty="0">
                <a:latin typeface="Monotype Corsiva" panose="03010101010201010101" pitchFamily="66" charset="0"/>
              </a:rPr>
              <a:t>Перечень     проверяемых     требований  к    </a:t>
            </a:r>
            <a:r>
              <a:rPr lang="ru-RU" sz="2000" dirty="0" err="1">
                <a:latin typeface="Monotype Corsiva" panose="03010101010201010101" pitchFamily="66" charset="0"/>
              </a:rPr>
              <a:t>метапредметным</a:t>
            </a:r>
            <a:r>
              <a:rPr lang="ru-RU" sz="2000" dirty="0">
                <a:latin typeface="Monotype Corsiva" panose="03010101010201010101" pitchFamily="66" charset="0"/>
              </a:rPr>
              <a:t>    результатам    освоения    основной    образовательной  программы среднего общего образования. </a:t>
            </a:r>
            <a:br>
              <a:rPr lang="ru-RU" sz="2000" dirty="0">
                <a:latin typeface="Monotype Corsiva" panose="03010101010201010101" pitchFamily="66" charset="0"/>
              </a:rPr>
            </a:br>
            <a:r>
              <a:rPr lang="ru-RU" sz="1600" dirty="0">
                <a:latin typeface="Monotype Corsiva" panose="03010101010201010101" pitchFamily="66" charset="0"/>
              </a:rPr>
              <a:t>                                                                                               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2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877233"/>
              </p:ext>
            </p:extLst>
          </p:nvPr>
        </p:nvGraphicFramePr>
        <p:xfrm>
          <a:off x="304800" y="1143001"/>
          <a:ext cx="8610600" cy="58387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9012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проверяемого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требования к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метапредметным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результатам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освоения основной образовательной программы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среднего общего образования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емые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элементы содержания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4045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Самостоятельно составлять план решения проблемы с учетом имеющихся ресурсов, собственных возможностей и предпочтений; делать осознанный выбор, аргументировать его, брать ответственность за решение; оценивать приобретенный опыт; способствовать формированию и проявлению широкой эрудиции в разных областях знаний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942">
                <a:tc>
                  <a:txBody>
                    <a:bodyPr/>
                    <a:lstStyle/>
                    <a:p>
                      <a:r>
                        <a:rPr lang="ru-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Самоконтроль </a:t>
                      </a:r>
                      <a:endParaRPr lang="ru-RU" sz="16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4045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Владеть навыками познавательной рефлексии как осознания совершаемых </a:t>
                      </a:r>
                    </a:p>
                    <a:p>
                      <a:r>
                        <a:rPr lang="ru-RU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действий   и   мыслительных   процессов,   их   результатов   и   оснований; </a:t>
                      </a:r>
                    </a:p>
                    <a:p>
                      <a:r>
                        <a:rPr lang="ru-RU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использовать  приемы  рефлексии  для  оценки  ситуации,  выбора  верного </a:t>
                      </a:r>
                    </a:p>
                    <a:p>
                      <a:r>
                        <a:rPr lang="ru-RU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решения; уметь оценивать риски и своевременно принимать решения по </a:t>
                      </a:r>
                    </a:p>
                    <a:p>
                      <a:r>
                        <a:rPr lang="ru-RU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их снижению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1597">
                <a:tc>
                  <a:txBody>
                    <a:bodyPr/>
                    <a:lstStyle/>
                    <a:p>
                      <a:r>
                        <a:rPr lang="ru-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Эмоциональный    интеллект</a:t>
                      </a:r>
                      <a:r>
                        <a:rPr lang="ru-RU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  предполагающий    сформированность: </a:t>
                      </a:r>
                    </a:p>
                    <a:p>
                      <a:r>
                        <a:rPr lang="ru-RU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саморегулирования,   включающего   самоконтроль,   умение   принимать ответственность  за  свое  поведение,  способность  адаптироваться  к  эмоциональным  изменениям  и  проявлять  гибкость,  быть  открытым  новому; внутренней  мотивации,  включающей  стремление  к  достижению  цели и  успеху,  оптимизм,  инициативность,  умение  действовать,  исходя  из своих возможностей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73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ru-RU" altLang="ru-RU" sz="3200" dirty="0">
                <a:solidFill>
                  <a:srgbClr val="330066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Назначение всероссийской проверочной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835525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Всероссийские    проверочные    работы    (ВПР)    проводятся    в    целях осуществления   мониторинга   уровня   и   качества   подготовки   обучающихся  в соответствии с требованиями федеральных государственных образовательных стандартов и федеральных основных общеобразовательных программ. 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 ВПР  по  учебному  предмету  «Химия»  –  оценить  качество общеобразовательной  подготовки  обучающихся  10  классов  в  соответствии с требованиями федерального государственного образовательного стандарта среднего общего образования (ФГОС СОО) и федеральной образовательной программы среднего общего образования (ФОП СОО).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   ВПР    могут    быть    использованы    образовательными организациями  для  совершенствования  методики  преподавания  учебных предметов,    а    муниципальными    органами    управления    образованием  и   региональными   органами   исполнительной   власти,   осуществляющими государственное  управление  в  сфере  образования,  для  анализа  текущего состояния      муниципальных      и      региональных      систем      образования  и формирования программ их развития. 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  предусмотрено   использование   результатов   проверочных   работ  для   оценки   деятельности   педагогических   работников,   образовательных организаций,      муниципальных      органов      управления      образованием  и    региональных    органов    исполнительной    власти,    осуществляющих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управление в сфере образования. 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1895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algn="ctr"/>
            <a:r>
              <a:rPr lang="ru-RU" sz="28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1548847"/>
              </p:ext>
            </p:extLst>
          </p:nvPr>
        </p:nvGraphicFramePr>
        <p:xfrm>
          <a:off x="304800" y="914400"/>
          <a:ext cx="8534400" cy="5191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Максималь-ный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 1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ТЕОРЕТИЧЕСКИЕ ОСНОВЫ ОРГАНИЧЕСКОЙ ХИМИИ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Классификация  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номенклатура     органических соединений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умений  использовать  химическую  символику  для составления  молекулярных  и  структурных  (развернутой,  сокращенной)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   органических   веществ   и уравнений     химических     реакций, устанавливать       принадлежность изученных  органических  веществ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  их   составу   и   строению   к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определенному классу/группе соединений, давать им названия по систематической номенклатуре (IUPAC)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1350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1983708"/>
              </p:ext>
            </p:extLst>
          </p:nvPr>
        </p:nvGraphicFramePr>
        <p:xfrm>
          <a:off x="304800" y="914400"/>
          <a:ext cx="8534400" cy="493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Максималь-ный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     положения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теории        химического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строения    органических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соединений   А.М.   Бутлерова. Углеродный скелет  органической  молекулы.  Кратность  химической     связи.     Зависимость     свойств     веществ   от   химического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строения молекул. Гомологи.     Гомологический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ряд.        Изомерия        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изомеры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применять   положения   теории   строения органических   веществ   А.М.   Бутлерова  для  объяснения  зависимости свойств  веществ  от  их  состава  и строения,  закон  сохранения  массы веществ. Сформированность умения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определять виды химической связи в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органических  соединениях  (одинарные и кратные). Владение системой химических  знаний,  которая  включает:  основополагающие  понятия  –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изомерия, изомеры, гомологический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ряд,  гомологи;  теории  и  законы  –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 химического  строения  органических веществ A.M. Бутлерова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5874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423075"/>
              </p:ext>
            </p:extLst>
          </p:nvPr>
        </p:nvGraphicFramePr>
        <p:xfrm>
          <a:off x="228600" y="914400"/>
          <a:ext cx="8686800" cy="5638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Максималь-ный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Алканы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    состав      и строение,    гомологический ряд. Представители </a:t>
                      </a:r>
                    </a:p>
                    <a:p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алканов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их  физические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 химические  свойства,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нахождение  в  природе,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  и  применение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 умений   характеризовать  состав,  строение,  физические  и  химические  свойства  типичных  представителей  различных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классов     органических     веществ.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иллюстрировать генетическую связь между   типичными   представителями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различных  классов  органических 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веществ уравнениями соответствующих  химических  реакций  с  использованием структурных формул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01082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4777636"/>
              </p:ext>
            </p:extLst>
          </p:nvPr>
        </p:nvGraphicFramePr>
        <p:xfrm>
          <a:off x="304800" y="914400"/>
          <a:ext cx="8534400" cy="4876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Максималь-ный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Алканы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    состав      и строение, гомологический ряд. Представители </a:t>
                      </a:r>
                    </a:p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алканов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их  физические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 химические  свойства,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нахождение  в  природе,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  и  применение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 умений   характеризовать  состав,  строение,  физические  и  химические  свойства  типичных  представителей  различных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классов     органических     веществ.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иллюстрировать генетическую связь между   типичными   представителями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различных  классов  органических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веществ уравнениями соответствующих  химических  реакций  с  использованием структурных формул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62309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266113"/>
              </p:ext>
            </p:extLst>
          </p:nvPr>
        </p:nvGraphicFramePr>
        <p:xfrm>
          <a:off x="304800" y="914400"/>
          <a:ext cx="8610600" cy="5461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Максималь-ный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Алкены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состав и строение,    гомологический ряд.  Представители 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алкенов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их  физические  и химические      свойства, нахождение  в  природе, получение   и   применение. 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Алкадиены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состав и    строение,    гомологический ряд. Представители 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алкадиенов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их физические    и    химические  свойства.  Получение    синтетического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каучука      и      резины. </a:t>
                      </a:r>
                    </a:p>
                    <a:p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Алкины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    состав      и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строение,   гомологический ряд. Представители </a:t>
                      </a:r>
                    </a:p>
                    <a:p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алкинов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их  физические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 химические  свойства,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нахождение  в  природе,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 и применение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 умения   при-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водить      тривиальные      названия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отдельных   органических   веществ. 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характеризовать состав, строение, физические    и    химические    свойства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типичных  представителей  различных        классов        органических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веществ.  Сформированность  умения иллюстрировать генетическую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 между  типичными  представителями      различных      классов органических     веществ     уравнениями     соответствующих     химических  реакций  с  использованием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структурных формул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7234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309715"/>
              </p:ext>
            </p:extLst>
          </p:nvPr>
        </p:nvGraphicFramePr>
        <p:xfrm>
          <a:off x="304800" y="914400"/>
          <a:ext cx="8458200" cy="530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ный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Природные   источники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углеводородов.  Природный   газ   и   попутные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нефтяные  газы.  Нефть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  ее   происхождение.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Способы    переработки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нефти.  Продукты  пере-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работки  нефти,  их  применение  в  промышленности и быту. Каменный уголь  и  продукты  его переработки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характеризовать      источники      углеводородного сырья (нефть, </a:t>
                      </a:r>
                      <a:r>
                        <a:rPr lang="ru-RU" sz="11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природный газ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  уголь),    способы    их    переработки   и   практическое   применение продуктов переработки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Арены.  Бензол:  состав,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строение,    физические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химические свойства.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Толуол: состав, строение,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физические    и    химические  свойства,  получение   и   применение.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Генетическая         связь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 углеводородами,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принадлежащими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различным классам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приводить        тривиальные        названия отдельных  органических  веществ. Сформированность  умения характеризовать  состав,  строение,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физические  и химические свойства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типичных  представителей  различных        классов        органических веществ.  Сформированность  умения иллюстрировать генетическую связь  между  типичными  представителями      различных      классов органических     веществ     уравнениями     соответствующих     химических  реакций  с  использованием структурных формул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989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9014316"/>
              </p:ext>
            </p:extLst>
          </p:nvPr>
        </p:nvGraphicFramePr>
        <p:xfrm>
          <a:off x="304800" y="914400"/>
          <a:ext cx="8458200" cy="550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ный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Идентификация органических соединений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умений:  выявлять       характерные       признаки понятий; устанавливать их взаимосвязь;       использовать       соответствующие  понятия  при   описании состава,  строения  и  превращений органических соединений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2.1;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2.2;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2.3;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2.4;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ПОЗНАНИЯ В ХИМИИ. ХИМИЯ И ЖИЗНЬ. РАСЧЕТНЫЕ ЗАДАЧИ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Арены.  Бензол:  состав,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строение,    физические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химические свойства.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Толуол: состав, строение,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физические    и    химические  свойства,  получение   и   применение.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Генетическая         связь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 углеводородами,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принадлежащими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различным классам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приводить        тривиальные        названия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отдельных  органических  веществ.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характеризовать  состав,  строение,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физические  и химические свойства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типичных  представителей  различных        классов        органических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веществ.  Сформированность  умения иллюстрировать генетическую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 между  типичными  представителями      различных      классов органических     веществ     уравнениями     соответствующих     химических  реакций  с  использованием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структурных формул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9099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021548"/>
              </p:ext>
            </p:extLst>
          </p:nvPr>
        </p:nvGraphicFramePr>
        <p:xfrm>
          <a:off x="304800" y="914400"/>
          <a:ext cx="8458200" cy="4897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ный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 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Научные   методы   по-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      веществ      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химических     явлений: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наблюдение,         измерение,  моделирование,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эксперимент,  анализ  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синтез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  умения    владеть системой знаний об основных методах       научного       познания, используемых     в     химии     при изучении  веществ  и  химических явлений  (наблюдение,  измерение, эксперимент, моделирование)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Расчеты   массовой   или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объемной  доли  выхода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продукта   реакции   от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теоретически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 умения   про-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водить вычисления по химическим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уравнениям  (массы,  объема,  коли-</a:t>
                      </a:r>
                    </a:p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чества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исходного   вещества   или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продукта  реакции  по  известным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массе,  объему,  количеству  одного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     исходных      веществ      или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продуктов реакции)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2165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627084"/>
              </p:ext>
            </p:extLst>
          </p:nvPr>
        </p:nvGraphicFramePr>
        <p:xfrm>
          <a:off x="304800" y="914400"/>
          <a:ext cx="8458200" cy="5928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маль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ный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нение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УГЛЕВОДОРОДЫ.      КИСЛОРОДСОДЕРЖАЩИЕ      И      АЗОТСОДЕРЖАЩИЕ </a:t>
                      </a:r>
                    </a:p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ОРГАНИЧЕСКИЕ СОЕДИНЕНИЯ. ВЫСОКОМОЛЕКУЛЯРНЫЕ СОЕДИНЕНИЯ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Кислородсодержащие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органические       соединения.  Спирты,  фенол, альдегиды,   карбоновые кислоты,          сложные эфиры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 умения   при-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водить     тривиальные     названия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отдельных  органических  веществ.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характеризовать состав, строение, физические    и    химические    свойства типичных  представителей  различных    классов    органических    веществ.  Сформированность  умения иллюстрировать        генетическую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 между  типичными  представителями      различных      классов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органических       веществ       уравнениями   соответствующих   химических  реакций  с  использованием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структурных формул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43921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605576"/>
              </p:ext>
            </p:extLst>
          </p:nvPr>
        </p:nvGraphicFramePr>
        <p:xfrm>
          <a:off x="304800" y="914400"/>
          <a:ext cx="8458200" cy="5928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маль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ный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нение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УГЛЕВОДОРОДЫ.      КИСЛОРОДСОДЕРЖАЩИЕ      И      АЗОТСОДЕРЖАЩИЕ </a:t>
                      </a:r>
                    </a:p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ОРГАНИЧЕСКИЕ СОЕДИНЕНИЯ. ВЫСОКОМОЛЕКУЛЯРНЫЕ СОЕДИНЕНИЯ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Азотсодержащие    органические     соединения.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Амины.    Аминокислоты. Белки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приводить тривиальные названия  отдельных  органических  веществ.  Сформированность    умения    характеризовать  состав,  строение,  физические  и  химические  свойства  типичных представителей различных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классов     органических     веществ.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иллюстрировать    генетическую    связь между     типичными     представителями различных классов органических      веществ      уравнениями соответствующих  химических реакций  с  использованием  структурных формул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896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Документы, определяющие содержание проверочной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    и     структура     проверочной     работы     определяются  на   основе   федерального   государственного   образовательного   стандарта среднего   общего   образования,   утвержденного   приказом   Министерства просвещения  Российской  Федерации  от  12.08.2022  №  732  «О  внесении изменений   в   федеральный   государственный   образовательный   стандарт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  общего   образования,   утвержденный   приказом   Министерства образования   и   науки   Российской   Федерации   от   17.05.2012   №   413» (зарегистрирован     Министерством     юстиции     Российской     Федерации 12.09.2022  №  70034)  и  федеральной  образовательной  программы  среднего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 образования,  утвержденной  приказом  Министерства  просвещения Российской  Федерации  от  18.05.2023  №  371  «Об  утверждении  федеральной образовательной программы среднего общего образования» (зарегистрирован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 юстиции Российской Федерации 12.07.2023 № 7422).</a:t>
            </a:r>
          </a:p>
        </p:txBody>
      </p:sp>
    </p:spTree>
    <p:extLst>
      <p:ext uri="{BB962C8B-B14F-4D97-AF65-F5344CB8AC3E}">
        <p14:creationId xmlns:p14="http://schemas.microsoft.com/office/powerpoint/2010/main" val="32904384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432918"/>
              </p:ext>
            </p:extLst>
          </p:nvPr>
        </p:nvGraphicFramePr>
        <p:xfrm>
          <a:off x="304800" y="914400"/>
          <a:ext cx="8458200" cy="5171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маль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ный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нение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ТЕОРЕТИЧЕСКИЕ ОСНОВЫ ОРГАНИЧЕСКОЙ ХИМИИ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Азотсодержащие    органические     соединения.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Амины.    Аминокислоты. Белки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использовать  химическую  символику  для составления  молекулярных  и  структурных   формул   органических   веществ    и    уравнений    химических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реакций. Сформированность умений  устанавливать  принадлежность  изученных   органических   веществ   к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определенному классу/группе соединений,    давать    им    названия    по систематической          номенклатуре (IUPAC). Сформированность умения  определять виды химической связи в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органических  соединениях  (одинарные и кратные). Владение системой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химических  знаний,  которая  включает:  основополагающие  понятия  –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изомерия, изомеры, гомологический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ряд,  гомологи;  теории  и  законы  –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 химического  строения  органических веществ A.M. Бутлерова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2691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870732"/>
              </p:ext>
            </p:extLst>
          </p:nvPr>
        </p:nvGraphicFramePr>
        <p:xfrm>
          <a:off x="304800" y="914400"/>
          <a:ext cx="8458200" cy="5928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маль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ный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нение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УГЛЕВОДОРОДЫ.      КИСЛОРОДСОДЕРЖАЩИЕ      И      АЗОТСОДЕРЖАЩИЕ </a:t>
                      </a:r>
                    </a:p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ОРГАНИЧЕСКИЕ СОЕДИНЕНИЯ. ВЫСОКОМОЛЕКУЛЯРНЫЕ СОЕДИНЕНИЯ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Характерные    химические свойства: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углеводородов: 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алканов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алкенов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алкадиенов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алкинов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аренов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кислородсодержащих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соединений:    одно-    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многоатомные  спирты,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фенол, альдегиды,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однооснóвные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карбоновые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кислоты, сложные эфиры, жиры, углеводы;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азотсодержащие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вещества:  амины,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аминокислоты и белки;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высокомолекулярных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соединений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 умения   приводить      тривиальные      названия отдельных  органических  веществ.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характеризовать      состав,      строение,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физические и химические свойства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типичных  представителей  различных    классов    органических    веществ.  Сформированность  умения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иллюстрировать        генетическую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 между  типичными представителями      различных      классов органических     веществ     уравнениями     соответствующих     химических  реакций  с  использованием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структурных формул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5431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6301413"/>
              </p:ext>
            </p:extLst>
          </p:nvPr>
        </p:nvGraphicFramePr>
        <p:xfrm>
          <a:off x="304800" y="914400"/>
          <a:ext cx="8458200" cy="4084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ный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Взаимосвязь между основными         классами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органических веществ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теризовать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состав,       строение,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физические  и  химические 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свойст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типичных      представителей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различных    классов   органических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веществ.  Сформированность  уме-</a:t>
                      </a:r>
                    </a:p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ния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иллюстрировать  генетическую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   между    типичными    пред-</a:t>
                      </a:r>
                    </a:p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ставителями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различных    классов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органических     веществ    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уравне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ниями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соответствующих   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ческих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реакций  с  использованием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структурных формул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20502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487362"/>
          </a:xfrm>
        </p:spPr>
        <p:txBody>
          <a:bodyPr/>
          <a:lstStyle/>
          <a:p>
            <a:r>
              <a:rPr lang="ru-RU" sz="2000" dirty="0">
                <a:latin typeface="Monotype Corsiva" panose="03010101010201010101" pitchFamily="66" charset="0"/>
              </a:rPr>
              <a:t>Распределение заданий проверочной работы по позициям кодификатора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7286203"/>
              </p:ext>
            </p:extLst>
          </p:nvPr>
        </p:nvGraphicFramePr>
        <p:xfrm>
          <a:off x="304800" y="914400"/>
          <a:ext cx="8458200" cy="4267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предметные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(умения)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КЭС/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ный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за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ПОЗНАНИЯ В ХИМИИ. ЭКСПЕРИМЕНТАЛЬНЫЕ ОСНОВЫ ХИМИИ. </a:t>
                      </a:r>
                    </a:p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 И ЖИЗНЬ. РАСЧЕТНЫЕ ЗАДАЧИ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Нахождение     молекулярной  формулы  органического  вещества  по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его  плотности  и массовым  долям  элементов,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входящих в его состав,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      по      продуктам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сгорания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  умения  проводить  вычисления  по  химическим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уравнениям  (массы,  объема,  количества   исходного   вещества   или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продукта  реакции  по  известным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массе,  объему,  количеству  одного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     исходных      веществ      или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продуктов реакции)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5.1; 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заданий – 16, из них по уровню сложности: Б – 16.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работу – 32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81584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924800" cy="1295400"/>
          </a:xfrm>
        </p:spPr>
        <p:txBody>
          <a:bodyPr/>
          <a:lstStyle/>
          <a:p>
            <a:pPr algn="ctr"/>
            <a:r>
              <a:rPr lang="ru-RU" dirty="0">
                <a:latin typeface="Monotype Corsiva" panose="03010101010201010101" pitchFamily="66" charset="0"/>
              </a:rPr>
              <a:t>ВПР по химии.  10 класс.   2025 г.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проверочной работы по уровню сложности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  задания   проверочной   работы   относятся   к   базовому   уровню сложности. </a:t>
            </a:r>
          </a:p>
        </p:txBody>
      </p:sp>
    </p:spTree>
    <p:extLst>
      <p:ext uri="{BB962C8B-B14F-4D97-AF65-F5344CB8AC3E}">
        <p14:creationId xmlns:p14="http://schemas.microsoft.com/office/powerpoint/2010/main" val="10682353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Monotype Corsiva" panose="03010101010201010101" pitchFamily="66" charset="0"/>
              </a:rPr>
              <a:t>Типы заданий, сценарии выполнения заданий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19263"/>
            <a:ext cx="8382000" cy="4411662"/>
          </a:xfrm>
        </p:spPr>
        <p:txBody>
          <a:bodyPr/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     проверяет     знание     классификации     и     номенклатуры углеводородов,  умение  составлять  структурную  и  молекулярную  формулы органического вещества по его названию.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  проверяет  знание  основных  положений  структурной  теории органических соединений.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     проверяет     знание     химических     свойств     предельных углеводородов.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    проверяет    знание    химических    свойств    непредельных углеводородов. 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5  проверяет  знание  основных  источников  углеводородного сырья и способов его переработки.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6 проверяет знание химических свойств и способов получения ароматических   углеводородов,   а   также   понимание   генетической   связи углеводородов, принадлежащих к различным классам.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7  проверяет  знание  качественных  реакций  на  углеводороды различных классов. </a:t>
            </a:r>
          </a:p>
          <a:p>
            <a:pPr algn="just"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8   проверяет   умения   понимать   опасность   антропогенного воздействия   на   окружающую   среду,   использовать   понятие   «предельно допустимая  концентрация  вещества»  и  проводить  расчеты  массы  и  объема  продуктов реакций по уравнениям химических реакций</a:t>
            </a:r>
            <a:r>
              <a:rPr lang="ru-RU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523631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Monotype Corsiva" panose="03010101010201010101" pitchFamily="66" charset="0"/>
              </a:rPr>
              <a:t>Типы заданий, сценарии выполнения заданий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835525"/>
          </a:xfrm>
        </p:spPr>
        <p:txBody>
          <a:bodyPr/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9 проверяет владение основными методами научного познания веществ   и   химических   явлений,   в   частности   умение   анализировать молекулярные модели органических соединений.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10     проверяет     умения     характеризовать     промышленные процессы   с   помощью   уравнений   реакций   и   проводить   расчеты   массы и    объема    продуктов    реакций    по    уравнениям    химических    реакций с использованием понятия «выход продукта».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11  проверяет  знание  номенклатуры  и  химических  свойства кислородсодержащих органических соединений различных классов.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12   проверяет   знание   химических   свойств   азотсодержащих органических  соединений:  аминов,  аминокислот  и  белков,  а  также  умение распознавать органические вещества различных классов.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13     проверяет     умения     классифицировать     органические вещества и составлять их систематические названия.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14   проверяет   умение   подтверждать   химические   свойства органических веществ уравнениями химических реакций.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15   проверяет   понимание   взаимосвязи   между   основными классами     органических     веществ,     умение     характеризовать     состав органических соединений, знание свойств важнейших классов органических соединений и номенклатуры органических соединений.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16    проверяет    умение    находить    молекулярную    формулу органического  вещества  по  его  плотности  и  массовым  долям  элементов, входящих  в  его  состав,  или  по  продуктам  сгорания,  а  также  понимание практического значения органических веществ. 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5979523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algn="ctr"/>
            <a:r>
              <a:rPr lang="ru-RU" dirty="0"/>
              <a:t> </a:t>
            </a:r>
            <a:r>
              <a:rPr lang="ru-RU" sz="2800" dirty="0">
                <a:latin typeface="Monotype Corsiva" panose="03010101010201010101" pitchFamily="66" charset="0"/>
              </a:rPr>
              <a:t>Система  оценивания  выполнения  отдельных  заданий  и  проверочной   работы в целом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Верное выполнение каждого из заданий 1–6, 9–12, 14, 16 оценивается максимально  2  баллами;  в  случае  наличия  одной  ошибки  или  неполного ответа   выставляется   1   балл.   Остальные   варианты   ответов   считаются неверными и оцениваются 0 баллов.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Верное выполнение каждого из заданий 7, 13 оценивается максимально 1 баллом.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Оценивание  заданий  8,  15  осуществляется  на  основе  поэлементного анализа ответов обучающихся. Максимальная оценка за  верно выполненное задание  составляет  3  балла.  Указанные  задания  могут  быть  выполнены обучающимися  разными  способами.  Поэтому  приведенные  в  критериях оценивания   образцы   решений   следует   рассматривать   лишь   как   один  из возможных вариантов ответа.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первичный балл за выполнение работы – 32.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 участником  ВПР  баллы  за  выполнение  всех  заданий суммируются.   Суммарный   балл   обучающегося   переводится   в   отметку  по    пятибалльной    шкале    с    учетом    рекомендуемой    шкалы    перевода, приведенной ниже. </a:t>
            </a:r>
          </a:p>
        </p:txBody>
      </p:sp>
    </p:spTree>
    <p:extLst>
      <p:ext uri="{BB962C8B-B14F-4D97-AF65-F5344CB8AC3E}">
        <p14:creationId xmlns:p14="http://schemas.microsoft.com/office/powerpoint/2010/main" val="28507096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algn="ctr"/>
            <a:r>
              <a:rPr lang="ru-RU" sz="2800" dirty="0">
                <a:latin typeface="Monotype Corsiva" panose="03010101010201010101" pitchFamily="66" charset="0"/>
              </a:rPr>
              <a:t>Рекомендации по переводу первичных баллов  </a:t>
            </a:r>
            <a:br>
              <a:rPr lang="ru-RU" sz="2800" dirty="0">
                <a:latin typeface="Monotype Corsiva" panose="03010101010201010101" pitchFamily="66" charset="0"/>
              </a:rPr>
            </a:br>
            <a:r>
              <a:rPr lang="ru-RU" sz="2800" dirty="0">
                <a:latin typeface="Monotype Corsiva" panose="03010101010201010101" pitchFamily="66" charset="0"/>
              </a:rPr>
              <a:t>в отметки по пятибалльной шкале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1035553"/>
              </p:ext>
            </p:extLst>
          </p:nvPr>
        </p:nvGraphicFramePr>
        <p:xfrm>
          <a:off x="457200" y="1719263"/>
          <a:ext cx="8229600" cy="1280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Отметка по пятибалльной шкале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«2»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«3»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«4»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«5»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Первичные баллы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0–8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9–16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17–24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25–32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66800" y="3105835"/>
            <a:ext cx="685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/>
                </a:solidFill>
                <a:latin typeface="Monotype Corsiva" panose="03010101010201010101" pitchFamily="66" charset="0"/>
              </a:rPr>
              <a:t>Продолжительность проверочной работы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3400" y="3629055"/>
            <a:ext cx="80772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 выполнение  проверочной  работы  отводится  два  урока  (не  более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 минут каждый). Работа состоит из двух частей. Задания частей 1 и 2 могут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выполняться в один день с перерывом не менее 10 минут или в разные дни. 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 выполнение  заданий  каждой  части  отводится  один  урок  (не  более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 минут). </a:t>
            </a:r>
          </a:p>
        </p:txBody>
      </p:sp>
    </p:spTree>
    <p:extLst>
      <p:ext uri="{BB962C8B-B14F-4D97-AF65-F5344CB8AC3E}">
        <p14:creationId xmlns:p14="http://schemas.microsoft.com/office/powerpoint/2010/main" val="40529199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1096962"/>
          </a:xfrm>
        </p:spPr>
        <p:txBody>
          <a:bodyPr/>
          <a:lstStyle/>
          <a:p>
            <a:pPr algn="ctr"/>
            <a:r>
              <a:rPr lang="ru-RU" sz="2800" dirty="0">
                <a:latin typeface="Monotype Corsiva" panose="03010101010201010101" pitchFamily="66" charset="0"/>
              </a:rPr>
              <a:t>Описание  дополнительных  материалов  и  оборудования,  необходимых  для проведения проверочной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работы разрешается использовать: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Периодическую систему химических элементов Д.И. Менделеева;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таблицу растворимости солей, кислот и оснований в воде;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электрохимический ряд напряжений металлов;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непрограммируемый калькулятор</a:t>
            </a:r>
            <a:r>
              <a:rPr lang="ru-RU" sz="1600" dirty="0"/>
              <a:t>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chemeClr val="tx2"/>
                </a:solidFill>
                <a:latin typeface="Monotype Corsiva" panose="03010101010201010101" pitchFamily="66" charset="0"/>
              </a:rPr>
              <a:t>Рекомендации по подготовке к работе 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b="1" dirty="0">
              <a:solidFill>
                <a:schemeClr val="tx2"/>
              </a:solidFill>
              <a:latin typeface="Monotype Corsiva" panose="03010101010201010101" pitchFamily="66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подготовка к проверочной работе не требуется. </a:t>
            </a:r>
          </a:p>
        </p:txBody>
      </p:sp>
    </p:spTree>
    <p:extLst>
      <p:ext uri="{BB962C8B-B14F-4D97-AF65-F5344CB8AC3E}">
        <p14:creationId xmlns:p14="http://schemas.microsoft.com/office/powerpoint/2010/main" val="3321763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543800" cy="1371600"/>
          </a:xfrm>
        </p:spPr>
        <p:txBody>
          <a:bodyPr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 Подходы к отбору содержания проверочной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05001"/>
            <a:ext cx="8305800" cy="4225924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Всероссийские     проверочные     работы     основаны     на     системно-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 уровневом     и     комплексном     подходах     к     оценке образовательных   достижений.   В   рамках   ВПР   наряду   с   предметными результатами   освоения   основной   образовательной   программы   среднего общего    образования    оценивается    также    достижение  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результатов,    включающих    освоенные    обучающимися    межпредметные понятия      и      универсальные      учебные      действия      (познавательные, коммуникативные, регулятивные).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Тексты    заданий    проверочных    работ    в    целом    соответствуют формулировкам,   принятым   в   учебниках,   включенных   в   федеральный  перечень  учебников,  допущенных  Министерством  просвещения  Российской Федерации  к  использованию  при  реализации  имеющих  государственную аккредитацию образовательных программ среднего общего образования. </a:t>
            </a:r>
          </a:p>
        </p:txBody>
      </p:sp>
    </p:spTree>
    <p:extLst>
      <p:ext uri="{BB962C8B-B14F-4D97-AF65-F5344CB8AC3E}">
        <p14:creationId xmlns:p14="http://schemas.microsoft.com/office/powerpoint/2010/main" val="1922437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Структура проверочной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Проверочная работа состоит из двух частей и включает в себя 16 заданий различных  типов  и  уровней  сложности.  Задания  также  имеют  различия  по требуемой  форме  записи  ответа,  который  может  быть  представлен  в  виде последовательности    цифр    или    символов,    слова,    формулы    вещества, уравнения   реакции.   В   части   1   содержатся   задания   1–8;   в   части   2   – задания 9–16.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   ответах     на     задания     требуется     записать     молекулярную или  структурную  химическую  формулу,  уравнение  реакции,  ввести  текст  или дать подробное текстовое описание.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работе  содержится  11  заданий  базового  уровня,  в  которых  ответы на разные вопросы задания не зависят друг от друга. Их порядковые номера: 1,  2,  5–7,  9–10,  12–14,  16.  В  работе  содержится  5  заданий  базового  уровня, в  которых  части  задания  взаимосвязаны  и  ответ  на  один  вопрос  зависит  от ответов на предыдущие вопросы. Их порядковые номера: 3, 4, 8, 11, 15. </a:t>
            </a:r>
          </a:p>
        </p:txBody>
      </p:sp>
    </p:spTree>
    <p:extLst>
      <p:ext uri="{BB962C8B-B14F-4D97-AF65-F5344CB8AC3E}">
        <p14:creationId xmlns:p14="http://schemas.microsoft.com/office/powerpoint/2010/main" val="1502361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Структура проверочной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64125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  задания  более  сложные,  так  как  их  выполнение  предполагает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комплексное применение следующих умений: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классифицировать органические вещества;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составлять   структурные   формулы   органических   веществ   по   их названиям   и   определять   продукты   их   взаимодействия   с   различными веществами;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используя уравнение реакции, рассчитывать массу и объем продукта реакции по массе или объему одного из реагентов;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составлять  уравнения  реакций,  подтверждающих  свойства  веществ и/или взаимосвязь веществ различных классов органических соединений;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объяснять  обусловленность  свойств  и  способов  получения  веществ их составом и строением.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Включенные   в   работу   задания   условно   распределены   по   двум содержательным блокам: «Органическая химия», «Методы познания в химии. Экспериментальные основы химии. Химия и жизнь. Расчетные задачи». </a:t>
            </a:r>
          </a:p>
        </p:txBody>
      </p:sp>
    </p:spTree>
    <p:extLst>
      <p:ext uri="{BB962C8B-B14F-4D97-AF65-F5344CB8AC3E}">
        <p14:creationId xmlns:p14="http://schemas.microsoft.com/office/powerpoint/2010/main" val="2243845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330066"/>
                </a:solidFill>
                <a:latin typeface="Monotype Corsiva" panose="03010101010201010101" pitchFamily="66" charset="0"/>
              </a:rPr>
              <a:t>Структура проверочной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распределения заданий по основным содержательным блокам курса химии 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896330"/>
              </p:ext>
            </p:extLst>
          </p:nvPr>
        </p:nvGraphicFramePr>
        <p:xfrm>
          <a:off x="457200" y="2514600"/>
          <a:ext cx="6858000" cy="329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99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8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Содержательные блоки курса химии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заданий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Теоретические основы органической химии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Органическая химия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  познания   в   химии.   Экспериментальные   основы 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химии. Химия и жизнь. Расчетные задачи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62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944562"/>
          </a:xfrm>
        </p:spPr>
        <p:txBody>
          <a:bodyPr/>
          <a:lstStyle/>
          <a:p>
            <a:r>
              <a:rPr lang="ru-RU" sz="2800" dirty="0">
                <a:latin typeface="Monotype Corsiva" panose="03010101010201010101" pitchFamily="66" charset="0"/>
              </a:rPr>
              <a:t>Кодификатор   проверяемых   элементов   содержания   и   требований  к уровню подготовки обучающихся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6925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Кодификатор   проверяемых   элементов   содержания   и   требований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 уровню  подготовки  обучающихся  10  классов  по  учебному  предмету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«Химия»  сформирован  с   использованием  Универсального  кодификатора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распределенных    по    классам    проверяемых    требований    к    результатам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    основной     образовательной     программы     среднего     общего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  и   элементов   содержания   по   химии   (базовый   уровень),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разработанного на основе требований ФГОС СОО и ФОП СОО. </a:t>
            </a:r>
          </a:p>
        </p:txBody>
      </p:sp>
    </p:spTree>
    <p:extLst>
      <p:ext uri="{BB962C8B-B14F-4D97-AF65-F5344CB8AC3E}">
        <p14:creationId xmlns:p14="http://schemas.microsoft.com/office/powerpoint/2010/main" val="784976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1935162"/>
          </a:xfrm>
        </p:spPr>
        <p:txBody>
          <a:bodyPr/>
          <a:lstStyle/>
          <a:p>
            <a:pPr algn="r"/>
            <a:r>
              <a:rPr lang="ru-RU" sz="2800" dirty="0">
                <a:latin typeface="Monotype Corsiva" panose="03010101010201010101" pitchFamily="66" charset="0"/>
              </a:rPr>
              <a:t>Кодификатор   проверяемых   элементов   содержания   и   требований  к     уровню подготовки  обучающихся</a:t>
            </a:r>
            <a:br>
              <a:rPr lang="ru-RU" sz="2800" dirty="0">
                <a:latin typeface="Monotype Corsiva" panose="03010101010201010101" pitchFamily="66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</a:t>
            </a:r>
            <a:r>
              <a:rPr lang="ru-RU" sz="2800" dirty="0">
                <a:latin typeface="Monotype Corsiva" panose="03010101010201010101" pitchFamily="66" charset="0"/>
              </a:rPr>
              <a:t> </a:t>
            </a:r>
            <a:br>
              <a:rPr lang="ru-RU" sz="2800" dirty="0">
                <a:latin typeface="Monotype Corsiva" panose="03010101010201010101" pitchFamily="66" charset="0"/>
              </a:rPr>
            </a:br>
            <a:endParaRPr lang="ru-RU" sz="2800" dirty="0">
              <a:latin typeface="Monotype Corsiva" panose="03010101010201010101" pitchFamily="66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7438598"/>
              </p:ext>
            </p:extLst>
          </p:nvPr>
        </p:nvGraphicFramePr>
        <p:xfrm>
          <a:off x="914400" y="1752599"/>
          <a:ext cx="7772400" cy="431059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92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80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2004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элементы содержания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Теоретические основы органической химии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2292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 органической химии: ее возникновение, развитие и значение в получении новых   веществ   и   материалов.   Теория   строения   органических   соединений А.М. Бутлерова, ее основные положения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2292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Структурные формулы органических веществ. Гомология, изомерия. Химическая связь  в  органических  соединениях  –  одинарные  и  кратные  связи.  Представление о классификации органических веществ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7148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Номенклатура органических соединений (систематическая) и тривиальные названия важнейших представителей классов органических веществ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132863"/>
      </p:ext>
    </p:extLst>
  </p:cSld>
  <p:clrMapOvr>
    <a:masterClrMapping/>
  </p:clrMapOvr>
</p:sld>
</file>

<file path=ppt/theme/theme1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3799</TotalTime>
  <Words>4798</Words>
  <Application>Microsoft Office PowerPoint</Application>
  <PresentationFormat>Экран (4:3)</PresentationFormat>
  <Paragraphs>821</Paragraphs>
  <Slides>39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6" baseType="lpstr">
      <vt:lpstr>Arial</vt:lpstr>
      <vt:lpstr>Calibri</vt:lpstr>
      <vt:lpstr>Monotype Corsiva</vt:lpstr>
      <vt:lpstr>Tahoma</vt:lpstr>
      <vt:lpstr>Times New Roman</vt:lpstr>
      <vt:lpstr>Wingdings</vt:lpstr>
      <vt:lpstr>Сеть</vt:lpstr>
      <vt:lpstr>  </vt:lpstr>
      <vt:lpstr>Назначение всероссийской проверочной работы</vt:lpstr>
      <vt:lpstr>Документы, определяющие содержание проверочной работы </vt:lpstr>
      <vt:lpstr> Подходы к отбору содержания проверочной работы </vt:lpstr>
      <vt:lpstr>Структура проверочной работы </vt:lpstr>
      <vt:lpstr>Структура проверочной работы </vt:lpstr>
      <vt:lpstr>Структура проверочной работы</vt:lpstr>
      <vt:lpstr>Кодификатор   проверяемых   элементов   содержания   и   требований  к уровню подготовки обучающихся</vt:lpstr>
      <vt:lpstr>Кодификатор   проверяемых   элементов   содержания   и   требований  к     уровню подготовки  обучающихся Таблица 1  </vt:lpstr>
      <vt:lpstr>Кодификатор   проверяемых   элементов   содержания   и   требований  к     уровню подготовки  обучающихся</vt:lpstr>
      <vt:lpstr>Кодификатор   проверяемых   элементов   содержания   и   требований  к     уровню подготовки  обучающихся</vt:lpstr>
      <vt:lpstr> Кодификатор   проверяемых   элементов   содержания   и   требований  к     уровню подготовки  обучающихся</vt:lpstr>
      <vt:lpstr>Кодификатор   проверяемых   элементов   содержания   и   требований  к     уровню подготовки  обучающихся</vt:lpstr>
      <vt:lpstr>Кодификатор   проверяемых   элементов   содержания   и   требований  к     уровню подготовки  обучающихся</vt:lpstr>
      <vt:lpstr>5. Кодификатор   проверяемых   элементов   содержания   и   требований  к     уровню подготовки  обучающихся</vt:lpstr>
      <vt:lpstr> Перечень     проверяемых     требований  к    метапредметным    результатам    освоения    основной    образовательной  программы среднего общего образования.                                                                                                                                                               Таблица 2 </vt:lpstr>
      <vt:lpstr> Перечень     проверяемых     требований  к    метапредметным    результатам    освоения    основной    образовательной  программы среднего общего образования.                                                                                                                                                               Таблица 2 </vt:lpstr>
      <vt:lpstr> Перечень     проверяемых     требований  к    метапредметным    результатам    освоения    основной    образовательной  программы среднего общего образования.                                                                                                                                                               Таблица 2 </vt:lpstr>
      <vt:lpstr> Перечень     проверяемых     требований  к    метапредметным    результатам    освоения    основной    образовательной  программы среднего общего образования.                                                                                                                                                               Таблица 2 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Распределение заданий проверочной работы по позициям кодификатора</vt:lpstr>
      <vt:lpstr>ВПР по химии.  10 класс.   2025 г.</vt:lpstr>
      <vt:lpstr>Типы заданий, сценарии выполнения заданий </vt:lpstr>
      <vt:lpstr>Типы заданий, сценарии выполнения заданий </vt:lpstr>
      <vt:lpstr> Система  оценивания  выполнения  отдельных  заданий  и  проверочной   работы в целом </vt:lpstr>
      <vt:lpstr>Рекомендации по переводу первичных баллов   в отметки по пятибалльной шкале </vt:lpstr>
      <vt:lpstr>Описание  дополнительных  материалов  и  оборудования,  необходимых  для проведения проверочной работы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дом</dc:creator>
  <cp:lastModifiedBy>DLUX</cp:lastModifiedBy>
  <cp:revision>281</cp:revision>
  <cp:lastPrinted>2024-08-25T10:40:48Z</cp:lastPrinted>
  <dcterms:created xsi:type="dcterms:W3CDTF">1601-01-01T00:00:00Z</dcterms:created>
  <dcterms:modified xsi:type="dcterms:W3CDTF">2025-04-24T13:45:34Z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