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E62BF6-ECF2-F353-3A86-0ECB68C399CB}" v="530" dt="2026-02-15T10:49:03.571"/>
    <p1510:client id="{67BB349D-CB8C-CB1E-6DF1-7AD58B48DEEB}" v="640" dt="2026-02-15T07:13:44.359"/>
    <p1510:client id="{775EDDB6-5D39-09DA-553A-5B8FF72DF300}" v="136" dt="2026-02-15T08:31:56.212"/>
    <p1510:client id="{E15D9B26-CBB0-2CE8-B99F-3CEA88194EB3}" v="712" dt="2026-02-15T07:55:50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4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1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7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2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16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9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3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6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82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DD0EAF-BF73-48D8-A426-3085C4B88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7BCC6446-8462-4A63-9B6F-8F57EC40F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65271" y="2673521"/>
            <a:ext cx="568289" cy="568289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118ECEF-CA6A-4CB6-BCA5-59B2DB40C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DC2A251-C28C-4A72-BAFF-511640FB2E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DDB2429-3E01-4CD5-998D-8F5716A098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E26953B-4BE7-4AD0-B471-088DBB23D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D9ED6D-9817-4272-9FEF-E674FBCCC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718C0DE-4596-4A70-AA4F-E678AC7FB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8B48095-74C2-4053-872D-D3F70910C3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24D0B6-A4CB-4D98-A1DC-2770B95F9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B39DE9C-23C1-4ABA-BD0D-B76BDC963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9DDAAE0-966C-4350-8819-857CF524F3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EE6C021-FBD3-42F3-9A9C-69C4E7198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02961B9-65E1-4B12-AD98-9845BC3F4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22ABFE0-D700-4FD9-9CC8-D138B29AB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6FFF1A3-B8BF-470C-9436-D5B7818535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98B6551-FF5D-49F5-8D3E-757AEC357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0F3BFE5-573C-42C0-94D5-E5513CCC5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57931AB-4B07-4E0E-B3E4-84E2452E0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C4789DB-7083-4597-9FC7-6336EA0BE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E0B4F1D-D11A-4023-BE6B-6679ABB2B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8633D7A-F6FC-418F-AD87-0EE148C1A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0FC8FCC-6F69-4802-995C-903AE4416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6ABFCE7-4796-4186-8EDC-DB6CE87BC7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1935BF2-A804-46BA-940A-DDAD7888F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D012DA9-8D67-483A-8071-2903F2E3B2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09163DC-956E-44BE-B55A-E6C2C851D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6CDE9FD-1880-483F-A039-BEB3AB0D3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8DDB23B-71E7-42A3-B055-5740EE14C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7245B63-D771-461D-A625-4B49966D2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F1DF9FF-1F61-4B4F-8993-6897DE09C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092F139-6734-46F3-B176-11741F1F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056" y="725467"/>
            <a:ext cx="4828950" cy="697279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ru-RU" sz="2400">
                <a:solidFill>
                  <a:srgbClr val="12154E"/>
                </a:solidFill>
                <a:latin typeface="Posterama"/>
                <a:ea typeface="Open Sans"/>
                <a:cs typeface="Posterama"/>
              </a:rPr>
              <a:t>Юго-Восточное управление министерства образования Самарской области © 2026</a:t>
            </a:r>
            <a:endParaRPr lang="en-US" sz="2400">
              <a:cs typeface="Posteram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0615" y="2281500"/>
            <a:ext cx="6032688" cy="329442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ru-RU" sz="4000">
                <a:solidFill>
                  <a:srgbClr val="FF0000">
                    <a:alpha val="80000"/>
                  </a:srgbClr>
                </a:solidFill>
              </a:rPr>
              <a:t>Анализ пробного экзамена по химии ОГЭ 9 класс</a:t>
            </a:r>
            <a:endParaRPr lang="en-US" sz="4000">
              <a:solidFill>
                <a:srgbClr val="FF0000">
                  <a:alpha val="80000"/>
                </a:srgbClr>
              </a:solidFill>
            </a:endParaRPr>
          </a:p>
          <a:p>
            <a:pPr algn="l"/>
            <a:endParaRPr lang="ru-RU" sz="3200" dirty="0">
              <a:solidFill>
                <a:schemeClr val="tx2">
                  <a:alpha val="80000"/>
                </a:schemeClr>
              </a:solidFill>
            </a:endParaRPr>
          </a:p>
        </p:txBody>
      </p:sp>
      <p:pic>
        <p:nvPicPr>
          <p:cNvPr id="4" name="Picture 3" descr="Белая структура">
            <a:extLst>
              <a:ext uri="{FF2B5EF4-FFF2-40B4-BE49-F238E27FC236}">
                <a16:creationId xmlns:a16="http://schemas.microsoft.com/office/drawing/2014/main" id="{8F7D355D-DEAA-9148-A22E-4EF4936881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00" r="29748" b="-3"/>
          <a:stretch>
            <a:fillRect/>
          </a:stretch>
        </p:blipFill>
        <p:spPr>
          <a:xfrm>
            <a:off x="6059043" y="-3440"/>
            <a:ext cx="6129950" cy="6861439"/>
          </a:xfrm>
          <a:custGeom>
            <a:avLst/>
            <a:gdLst/>
            <a:ahLst/>
            <a:cxnLst/>
            <a:rect l="l" t="t" r="r" b="b"/>
            <a:pathLst>
              <a:path w="6129950" h="6861439">
                <a:moveTo>
                  <a:pt x="1687527" y="0"/>
                </a:moveTo>
                <a:lnTo>
                  <a:pt x="6129950" y="0"/>
                </a:lnTo>
                <a:lnTo>
                  <a:pt x="6129950" y="6858000"/>
                </a:lnTo>
                <a:lnTo>
                  <a:pt x="5040333" y="6858000"/>
                </a:lnTo>
                <a:lnTo>
                  <a:pt x="5040333" y="6861439"/>
                </a:lnTo>
                <a:lnTo>
                  <a:pt x="272442" y="6861439"/>
                </a:lnTo>
                <a:lnTo>
                  <a:pt x="196402" y="6549696"/>
                </a:lnTo>
                <a:cubicBezTo>
                  <a:pt x="-517926" y="3427393"/>
                  <a:pt x="946083" y="3323532"/>
                  <a:pt x="946083" y="1"/>
                </a:cubicBezTo>
                <a:lnTo>
                  <a:pt x="1687527" y="1"/>
                </a:ln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DBFF82-51C9-D02B-4188-056E8BDCD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525" y="5159159"/>
            <a:ext cx="2793086" cy="129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E53C6-9920-6EDA-A4FD-E78A2F4BD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2255"/>
            <a:ext cx="10722932" cy="106051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пробного</a:t>
            </a:r>
            <a:r>
              <a:rPr lang="en-US" dirty="0"/>
              <a:t> </a:t>
            </a:r>
            <a:r>
              <a:rPr lang="en-US" dirty="0" err="1"/>
              <a:t>экзамена</a:t>
            </a:r>
            <a:r>
              <a:rPr lang="en-US" dirty="0"/>
              <a:t> ОГЭ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химии</a:t>
            </a:r>
            <a:r>
              <a:rPr lang="en-US" dirty="0"/>
              <a:t> </a:t>
            </a:r>
            <a:endParaRPr lang="en-US" dirty="0">
              <a:cs typeface="Posterama"/>
            </a:endParaRPr>
          </a:p>
          <a:p>
            <a:endParaRPr lang="en-US" sz="1800" dirty="0">
              <a:solidFill>
                <a:srgbClr val="1F1F1F"/>
              </a:solidFill>
              <a:highlight>
                <a:srgbClr val="FFFFFF"/>
              </a:highlight>
              <a:cs typeface="Posterama"/>
            </a:endParaRPr>
          </a:p>
          <a:p>
            <a:endParaRPr lang="en-US" dirty="0">
              <a:cs typeface="Posteram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9EE56-AEB2-948E-DAB0-DDE72948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10722932" cy="20101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1" dirty="0" err="1"/>
              <a:t>Число</a:t>
            </a:r>
            <a:r>
              <a:rPr lang="en-US" sz="1800" b="1" dirty="0"/>
              <a:t> </a:t>
            </a:r>
            <a:r>
              <a:rPr lang="en-US" sz="1800" b="1" dirty="0" err="1"/>
              <a:t>участников</a:t>
            </a:r>
            <a:r>
              <a:rPr lang="en-US" sz="1800" dirty="0"/>
              <a:t> - 28: </a:t>
            </a:r>
            <a:r>
              <a:rPr lang="en-US" sz="1800" dirty="0" err="1"/>
              <a:t>из</a:t>
            </a:r>
            <a:r>
              <a:rPr lang="en-US" sz="1800" dirty="0"/>
              <a:t> </a:t>
            </a:r>
            <a:r>
              <a:rPr lang="en-US" sz="1800" dirty="0" err="1"/>
              <a:t>городских</a:t>
            </a:r>
            <a:r>
              <a:rPr lang="en-US" sz="1800" dirty="0"/>
              <a:t> </a:t>
            </a:r>
            <a:r>
              <a:rPr lang="en-US" sz="1800" dirty="0" err="1"/>
              <a:t>школ</a:t>
            </a:r>
            <a:r>
              <a:rPr lang="en-US" sz="1800" dirty="0"/>
              <a:t> - 67,8%, </a:t>
            </a:r>
            <a:r>
              <a:rPr lang="en-US" sz="1800" dirty="0" err="1"/>
              <a:t>из</a:t>
            </a:r>
            <a:r>
              <a:rPr lang="en-US" sz="1800" dirty="0"/>
              <a:t> </a:t>
            </a:r>
            <a:r>
              <a:rPr lang="en-US" sz="1800" dirty="0" err="1"/>
              <a:t>сельских</a:t>
            </a:r>
            <a:r>
              <a:rPr lang="en-US" sz="1800" dirty="0"/>
              <a:t> </a:t>
            </a:r>
            <a:r>
              <a:rPr lang="en-US" sz="1800" dirty="0" err="1"/>
              <a:t>школ</a:t>
            </a:r>
            <a:r>
              <a:rPr lang="en-US" sz="1800" dirty="0"/>
              <a:t> - 32,2%</a:t>
            </a:r>
          </a:p>
          <a:p>
            <a:pPr>
              <a:buClr>
                <a:srgbClr val="FFFFFF"/>
              </a:buClr>
            </a:pPr>
            <a:r>
              <a:rPr lang="en-US" sz="1800" b="1" dirty="0" err="1"/>
              <a:t>Минимальное</a:t>
            </a:r>
            <a:r>
              <a:rPr lang="en-US" sz="1800" b="1" dirty="0"/>
              <a:t> </a:t>
            </a:r>
            <a:r>
              <a:rPr lang="en-US" sz="1800" b="1" dirty="0" err="1"/>
              <a:t>количество</a:t>
            </a:r>
            <a:r>
              <a:rPr lang="en-US" sz="1800" b="1" dirty="0"/>
              <a:t> </a:t>
            </a:r>
            <a:r>
              <a:rPr lang="en-US" sz="1800" b="1" dirty="0" err="1"/>
              <a:t>баллов</a:t>
            </a:r>
            <a:r>
              <a:rPr lang="en-US" sz="1800" dirty="0"/>
              <a:t> - 10, </a:t>
            </a:r>
            <a:r>
              <a:rPr lang="en-US" sz="1800" dirty="0" err="1"/>
              <a:t>максимальное</a:t>
            </a:r>
            <a:r>
              <a:rPr lang="en-US" sz="1800" dirty="0"/>
              <a:t> - 38</a:t>
            </a:r>
          </a:p>
          <a:p>
            <a:pPr>
              <a:buClr>
                <a:srgbClr val="FFFFFF"/>
              </a:buClr>
            </a:pPr>
            <a:r>
              <a:rPr lang="en-US" sz="1800" b="1" dirty="0" err="1"/>
              <a:t>Уровни</a:t>
            </a:r>
            <a:r>
              <a:rPr lang="en-US" sz="1800" b="1" dirty="0"/>
              <a:t> </a:t>
            </a:r>
            <a:r>
              <a:rPr lang="en-US" sz="1800" b="1" dirty="0" err="1"/>
              <a:t>оценивания</a:t>
            </a:r>
            <a:r>
              <a:rPr lang="en-US" sz="1800" b="1" dirty="0"/>
              <a:t>:</a:t>
            </a:r>
            <a:r>
              <a:rPr lang="en-US" sz="1800" dirty="0"/>
              <a:t> </a:t>
            </a:r>
            <a:r>
              <a:rPr lang="en-US" sz="1800" dirty="0" err="1"/>
              <a:t>неудовлетворительно</a:t>
            </a:r>
            <a:r>
              <a:rPr lang="en-US" sz="1800" dirty="0"/>
              <a:t> - 0-9 </a:t>
            </a:r>
            <a:r>
              <a:rPr lang="en-US" sz="1800" dirty="0" err="1"/>
              <a:t>баллов</a:t>
            </a:r>
            <a:r>
              <a:rPr lang="en-US" sz="1800" dirty="0"/>
              <a:t>; </a:t>
            </a:r>
            <a:r>
              <a:rPr lang="en-US" sz="1800" dirty="0" err="1"/>
              <a:t>удовлетворительно</a:t>
            </a:r>
            <a:r>
              <a:rPr lang="en-US" sz="1800" dirty="0"/>
              <a:t> - 10-20 </a:t>
            </a:r>
            <a:r>
              <a:rPr lang="en-US" sz="1800" dirty="0" err="1"/>
              <a:t>баллов</a:t>
            </a:r>
            <a:r>
              <a:rPr lang="en-US" sz="1800" dirty="0"/>
              <a:t>; </a:t>
            </a:r>
            <a:r>
              <a:rPr lang="en-US" sz="1800" dirty="0" err="1"/>
              <a:t>хорошо</a:t>
            </a:r>
            <a:r>
              <a:rPr lang="en-US" sz="1800" dirty="0"/>
              <a:t> - 21-30 </a:t>
            </a:r>
            <a:r>
              <a:rPr lang="en-US" sz="1800" dirty="0" err="1"/>
              <a:t>баллов</a:t>
            </a:r>
            <a:r>
              <a:rPr lang="en-US" sz="1800" dirty="0"/>
              <a:t>; </a:t>
            </a:r>
            <a:r>
              <a:rPr lang="en-US" sz="1800" dirty="0" err="1"/>
              <a:t>отлично</a:t>
            </a:r>
            <a:r>
              <a:rPr lang="en-US" sz="1800" dirty="0"/>
              <a:t> - 31-38 </a:t>
            </a:r>
            <a:r>
              <a:rPr lang="en-US" sz="1800" dirty="0" err="1"/>
              <a:t>баллов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AF571D-99C6-7FF8-7E5F-66929BA7142F}"/>
              </a:ext>
            </a:extLst>
          </p:cNvPr>
          <p:cNvSpPr txBox="1"/>
          <p:nvPr/>
        </p:nvSpPr>
        <p:spPr>
          <a:xfrm>
            <a:off x="982870" y="3682999"/>
            <a:ext cx="10198651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Не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преодолели</a:t>
            </a:r>
            <a:r>
              <a:rPr lang="en-US" sz="2400" b="1" dirty="0">
                <a:solidFill>
                  <a:srgbClr val="C00000"/>
                </a:solidFill>
              </a:rPr>
              <a:t> </a:t>
            </a:r>
            <a:r>
              <a:rPr lang="en-US" sz="2400" b="1" dirty="0" err="1">
                <a:solidFill>
                  <a:srgbClr val="C00000"/>
                </a:solidFill>
              </a:rPr>
              <a:t>границу</a:t>
            </a:r>
            <a:r>
              <a:rPr lang="en-US" sz="2400" dirty="0">
                <a:solidFill>
                  <a:srgbClr val="C00000"/>
                </a:solidFill>
              </a:rPr>
              <a:t> - 10 </a:t>
            </a:r>
            <a:r>
              <a:rPr lang="en-US" sz="2400" dirty="0" err="1">
                <a:solidFill>
                  <a:srgbClr val="C00000"/>
                </a:solidFill>
              </a:rPr>
              <a:t>человек</a:t>
            </a:r>
            <a:r>
              <a:rPr lang="en-US" sz="2400" dirty="0">
                <a:solidFill>
                  <a:srgbClr val="C00000"/>
                </a:solidFill>
              </a:rPr>
              <a:t> (35,8%)</a:t>
            </a:r>
          </a:p>
          <a:p>
            <a:r>
              <a:rPr lang="en-US" sz="2400" b="1" dirty="0" err="1">
                <a:solidFill>
                  <a:srgbClr val="C00000"/>
                </a:solidFill>
              </a:rPr>
              <a:t>Удовлетворительные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знания</a:t>
            </a:r>
            <a:r>
              <a:rPr lang="en-US" sz="2400" dirty="0">
                <a:solidFill>
                  <a:srgbClr val="C00000"/>
                </a:solidFill>
              </a:rPr>
              <a:t> - 13 </a:t>
            </a:r>
            <a:r>
              <a:rPr lang="en-US" sz="2400" dirty="0" err="1">
                <a:solidFill>
                  <a:srgbClr val="C00000"/>
                </a:solidFill>
              </a:rPr>
              <a:t>человек</a:t>
            </a:r>
            <a:r>
              <a:rPr lang="en-US" sz="2400" dirty="0">
                <a:solidFill>
                  <a:srgbClr val="C00000"/>
                </a:solidFill>
              </a:rPr>
              <a:t> (46.4%)</a:t>
            </a:r>
          </a:p>
          <a:p>
            <a:r>
              <a:rPr lang="en-US" sz="2400" b="1" dirty="0" err="1">
                <a:solidFill>
                  <a:srgbClr val="C00000"/>
                </a:solidFill>
              </a:rPr>
              <a:t>Хорошие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знания</a:t>
            </a:r>
            <a:r>
              <a:rPr lang="en-US" sz="2400" dirty="0">
                <a:solidFill>
                  <a:srgbClr val="C00000"/>
                </a:solidFill>
              </a:rPr>
              <a:t> - 3 </a:t>
            </a:r>
            <a:r>
              <a:rPr lang="en-US" sz="2400" dirty="0" err="1">
                <a:solidFill>
                  <a:srgbClr val="C00000"/>
                </a:solidFill>
              </a:rPr>
              <a:t>человека</a:t>
            </a:r>
            <a:r>
              <a:rPr lang="en-US" sz="2400" dirty="0">
                <a:solidFill>
                  <a:srgbClr val="C00000"/>
                </a:solidFill>
              </a:rPr>
              <a:t> (10,7%)</a:t>
            </a:r>
          </a:p>
          <a:p>
            <a:r>
              <a:rPr lang="en-US" sz="2400" b="1" dirty="0" err="1">
                <a:solidFill>
                  <a:srgbClr val="C00000"/>
                </a:solidFill>
              </a:rPr>
              <a:t>Отличные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знания</a:t>
            </a:r>
            <a:r>
              <a:rPr lang="en-US" sz="2400" dirty="0">
                <a:solidFill>
                  <a:srgbClr val="C00000"/>
                </a:solidFill>
              </a:rPr>
              <a:t> - 2 </a:t>
            </a:r>
            <a:r>
              <a:rPr lang="en-US" sz="2400" dirty="0" err="1">
                <a:solidFill>
                  <a:srgbClr val="C00000"/>
                </a:solidFill>
              </a:rPr>
              <a:t>человека</a:t>
            </a:r>
            <a:r>
              <a:rPr lang="en-US" sz="2400" dirty="0">
                <a:solidFill>
                  <a:srgbClr val="C00000"/>
                </a:solidFill>
              </a:rPr>
              <a:t> (7,1 %)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 err="1">
                <a:solidFill>
                  <a:srgbClr val="C00000"/>
                </a:solidFill>
              </a:rPr>
              <a:t>Учащиеся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en-US" sz="2400" dirty="0" err="1">
                <a:solidFill>
                  <a:srgbClr val="C00000"/>
                </a:solidFill>
              </a:rPr>
              <a:t>набравшие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максимальное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количество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баллов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en-US" sz="2400" dirty="0" err="1">
                <a:solidFill>
                  <a:srgbClr val="C00000"/>
                </a:solidFill>
              </a:rPr>
              <a:t>отсутствуют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0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F367B-77AA-04D4-763D-5D55397B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134215"/>
            <a:ext cx="10214933" cy="4019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cs typeface="Posterama"/>
              </a:rPr>
              <a:t>СОШ с.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cs typeface="Posterama"/>
              </a:rPr>
              <a:t>Алексеевка</a:t>
            </a:r>
            <a:endParaRPr lang="en-US" sz="2000">
              <a:solidFill>
                <a:schemeClr val="tx1">
                  <a:lumMod val="95000"/>
                  <a:lumOff val="5000"/>
                </a:schemeClr>
              </a:solidFill>
              <a:cs typeface="Posteram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89FD1-3B39-8D11-B8EB-964EC540A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656" y="520989"/>
            <a:ext cx="10214932" cy="1153248"/>
          </a:xfr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Число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учашихся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- 3</a:t>
            </a:r>
          </a:p>
          <a:p>
            <a:pPr>
              <a:buClr>
                <a:srgbClr val="FFFFFF"/>
              </a:buClr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Средний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балл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- 13,9</a:t>
            </a:r>
          </a:p>
          <a:p>
            <a:pPr>
              <a:buClr>
                <a:srgbClr val="FFFFFF"/>
              </a:buClr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Учащиеся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получившие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свыше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21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балла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отсутствуют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E4B9F0-7FCB-72C1-1E2A-96CBAD3540DD}"/>
              </a:ext>
            </a:extLst>
          </p:cNvPr>
          <p:cNvSpPr txBox="1"/>
          <p:nvPr/>
        </p:nvSpPr>
        <p:spPr>
          <a:xfrm>
            <a:off x="944217" y="2816087"/>
            <a:ext cx="10287000" cy="546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680F91-9686-17BF-F6B5-E5291DFA1DB8}"/>
              </a:ext>
            </a:extLst>
          </p:cNvPr>
          <p:cNvSpPr txBox="1"/>
          <p:nvPr/>
        </p:nvSpPr>
        <p:spPr>
          <a:xfrm>
            <a:off x="960782" y="2965174"/>
            <a:ext cx="10187608" cy="4969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0E73B1-797D-0B5F-DB84-B13B1F15E9BF}"/>
              </a:ext>
            </a:extLst>
          </p:cNvPr>
          <p:cNvSpPr txBox="1"/>
          <p:nvPr/>
        </p:nvSpPr>
        <p:spPr>
          <a:xfrm>
            <a:off x="932671" y="1752901"/>
            <a:ext cx="1025386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Posterama"/>
                <a:cs typeface="Posterama"/>
              </a:rPr>
              <a:t>СОШ с. </a:t>
            </a:r>
            <a:r>
              <a:rPr lang="en-US" sz="2000" dirty="0" err="1">
                <a:latin typeface="Posterama"/>
                <a:cs typeface="Posterama"/>
              </a:rPr>
              <a:t>Борское</a:t>
            </a:r>
            <a:endParaRPr lang="en-US" sz="2000" dirty="0">
              <a:latin typeface="Posterama"/>
              <a:cs typeface="Posteram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59644F-9F00-C9FB-4B19-E2F0107BC445}"/>
              </a:ext>
            </a:extLst>
          </p:cNvPr>
          <p:cNvSpPr txBox="1"/>
          <p:nvPr/>
        </p:nvSpPr>
        <p:spPr>
          <a:xfrm>
            <a:off x="937692" y="2139923"/>
            <a:ext cx="10238808" cy="12273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Число</a:t>
            </a:r>
            <a:r>
              <a:rPr lang="en-US" sz="1700" dirty="0"/>
              <a:t> </a:t>
            </a:r>
            <a:r>
              <a:rPr lang="en-US" sz="1700" dirty="0" err="1"/>
              <a:t>учащихся</a:t>
            </a:r>
            <a:r>
              <a:rPr lang="en-US" sz="1700" dirty="0"/>
              <a:t> - 1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Средний</a:t>
            </a:r>
            <a:r>
              <a:rPr lang="en-US" sz="1700" dirty="0"/>
              <a:t> </a:t>
            </a:r>
            <a:r>
              <a:rPr lang="en-US" sz="1700" dirty="0" err="1"/>
              <a:t>балл</a:t>
            </a:r>
            <a:r>
              <a:rPr lang="en-US" sz="1700" dirty="0"/>
              <a:t> - 8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Учащиеся</a:t>
            </a:r>
            <a:r>
              <a:rPr lang="en-US" sz="1700" dirty="0"/>
              <a:t>, </a:t>
            </a:r>
            <a:r>
              <a:rPr lang="en-US" sz="1700" dirty="0" err="1"/>
              <a:t>получившие</a:t>
            </a:r>
            <a:r>
              <a:rPr lang="en-US" sz="1700" dirty="0"/>
              <a:t> </a:t>
            </a:r>
            <a:r>
              <a:rPr lang="en-US" sz="1700" dirty="0" err="1"/>
              <a:t>свыше</a:t>
            </a:r>
            <a:r>
              <a:rPr lang="en-US" sz="1700" dirty="0"/>
              <a:t> 21 </a:t>
            </a:r>
            <a:r>
              <a:rPr lang="en-US" sz="1700" dirty="0" err="1"/>
              <a:t>балла</a:t>
            </a:r>
            <a:r>
              <a:rPr lang="en-US" sz="1700" dirty="0"/>
              <a:t>, </a:t>
            </a:r>
            <a:r>
              <a:rPr lang="en-US" sz="1700" dirty="0" err="1"/>
              <a:t>отсутствуют</a:t>
            </a:r>
            <a:r>
              <a:rPr lang="en-US" sz="1700" dirty="0"/>
              <a:t>.​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C95589-0DB5-0D21-A0E4-08118DE20FF0}"/>
              </a:ext>
            </a:extLst>
          </p:cNvPr>
          <p:cNvSpPr txBox="1"/>
          <p:nvPr/>
        </p:nvSpPr>
        <p:spPr>
          <a:xfrm>
            <a:off x="955761" y="3466648"/>
            <a:ext cx="1028700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z-Cyrl-AZ" sz="2000">
                <a:latin typeface="Posterama"/>
                <a:cs typeface="Posterama"/>
              </a:rPr>
              <a:t>СОШ с. Покровка</a:t>
            </a:r>
            <a:endParaRPr lang="en-US" sz="2000">
              <a:latin typeface="Posterama"/>
              <a:cs typeface="Posteram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47054-027D-3D5A-A25C-84BF7525D68D}"/>
              </a:ext>
            </a:extLst>
          </p:cNvPr>
          <p:cNvSpPr txBox="1"/>
          <p:nvPr/>
        </p:nvSpPr>
        <p:spPr>
          <a:xfrm>
            <a:off x="952248" y="3875256"/>
            <a:ext cx="10287000" cy="12273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Число</a:t>
            </a:r>
            <a:r>
              <a:rPr lang="en-US" sz="1700" dirty="0"/>
              <a:t> </a:t>
            </a:r>
            <a:r>
              <a:rPr lang="en-US" sz="1700" dirty="0" err="1"/>
              <a:t>учащихся</a:t>
            </a:r>
            <a:r>
              <a:rPr lang="en-US" sz="1700" dirty="0"/>
              <a:t> - 1​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Средний</a:t>
            </a:r>
            <a:r>
              <a:rPr lang="en-US" sz="1700" dirty="0"/>
              <a:t> </a:t>
            </a:r>
            <a:r>
              <a:rPr lang="en-US" sz="1700" dirty="0" err="1"/>
              <a:t>балл</a:t>
            </a:r>
            <a:r>
              <a:rPr lang="en-US" sz="1700" dirty="0"/>
              <a:t> - 15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Учащиеся</a:t>
            </a:r>
            <a:r>
              <a:rPr lang="en-US" sz="1700" dirty="0"/>
              <a:t>, </a:t>
            </a:r>
            <a:r>
              <a:rPr lang="en-US" sz="1700" dirty="0" err="1"/>
              <a:t>получившие</a:t>
            </a:r>
            <a:r>
              <a:rPr lang="en-US" sz="1700" dirty="0"/>
              <a:t> </a:t>
            </a:r>
            <a:r>
              <a:rPr lang="en-US" sz="1700" dirty="0" err="1"/>
              <a:t>свыше</a:t>
            </a:r>
            <a:r>
              <a:rPr lang="en-US" sz="1700" dirty="0"/>
              <a:t> 21 </a:t>
            </a:r>
            <a:r>
              <a:rPr lang="en-US" sz="1700" dirty="0" err="1"/>
              <a:t>балла</a:t>
            </a:r>
            <a:r>
              <a:rPr lang="en-US" sz="1700" dirty="0"/>
              <a:t>, </a:t>
            </a:r>
            <a:r>
              <a:rPr lang="en-US" sz="1700" dirty="0" err="1"/>
              <a:t>отсутствуют</a:t>
            </a:r>
            <a:r>
              <a:rPr lang="en-US" sz="1700" dirty="0"/>
              <a:t>.​​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1A0173-C430-45AA-34B3-8764C57E2047}"/>
              </a:ext>
            </a:extLst>
          </p:cNvPr>
          <p:cNvSpPr txBox="1"/>
          <p:nvPr/>
        </p:nvSpPr>
        <p:spPr>
          <a:xfrm>
            <a:off x="927652" y="5234609"/>
            <a:ext cx="10287000" cy="3644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3900CA-9F18-AC14-29D0-D72F01D5387C}"/>
              </a:ext>
            </a:extLst>
          </p:cNvPr>
          <p:cNvSpPr txBox="1"/>
          <p:nvPr/>
        </p:nvSpPr>
        <p:spPr>
          <a:xfrm>
            <a:off x="944216" y="5218043"/>
            <a:ext cx="1022073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z-Cyrl-AZ" b="0" i="0" u="none" strike="noStrike" baseline="0">
                <a:solidFill>
                  <a:srgbClr val="000000"/>
                </a:solidFill>
                <a:latin typeface="Posterama"/>
              </a:rPr>
              <a:t>СОШ с. </a:t>
            </a:r>
            <a:r>
              <a:rPr lang="az-Cyrl-AZ">
                <a:solidFill>
                  <a:srgbClr val="000000"/>
                </a:solidFill>
                <a:latin typeface="Posterama"/>
              </a:rPr>
              <a:t>Утевка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0B035D-54E2-BC74-B583-FCA7ACCA6C49}"/>
              </a:ext>
            </a:extLst>
          </p:cNvPr>
          <p:cNvSpPr txBox="1"/>
          <p:nvPr/>
        </p:nvSpPr>
        <p:spPr>
          <a:xfrm>
            <a:off x="927651" y="5602557"/>
            <a:ext cx="10220739" cy="12273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Число</a:t>
            </a:r>
            <a:r>
              <a:rPr lang="en-US" sz="1700" dirty="0"/>
              <a:t> </a:t>
            </a:r>
            <a:r>
              <a:rPr lang="en-US" sz="1700" dirty="0" err="1"/>
              <a:t>учащихся</a:t>
            </a:r>
            <a:r>
              <a:rPr lang="en-US" sz="1700" dirty="0"/>
              <a:t> - 4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Средний</a:t>
            </a:r>
            <a:r>
              <a:rPr lang="en-US" sz="1700" dirty="0"/>
              <a:t> </a:t>
            </a:r>
            <a:r>
              <a:rPr lang="en-US" sz="1700" dirty="0" err="1"/>
              <a:t>балл</a:t>
            </a:r>
            <a:r>
              <a:rPr lang="en-US" sz="1700" dirty="0"/>
              <a:t> - 11,5</a:t>
            </a:r>
          </a:p>
          <a:p>
            <a:pPr marL="22860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1700" dirty="0" err="1"/>
              <a:t>Учащиеся</a:t>
            </a:r>
            <a:r>
              <a:rPr lang="en-US" sz="1700" dirty="0"/>
              <a:t>, </a:t>
            </a:r>
            <a:r>
              <a:rPr lang="en-US" sz="1700" dirty="0" err="1"/>
              <a:t>получившие</a:t>
            </a:r>
            <a:r>
              <a:rPr lang="en-US" sz="1700" dirty="0"/>
              <a:t> </a:t>
            </a:r>
            <a:r>
              <a:rPr lang="en-US" sz="1700" dirty="0" err="1"/>
              <a:t>свыше</a:t>
            </a:r>
            <a:r>
              <a:rPr lang="en-US" sz="1700" dirty="0"/>
              <a:t> 21 </a:t>
            </a:r>
            <a:r>
              <a:rPr lang="en-US" sz="1700" dirty="0" err="1"/>
              <a:t>балла</a:t>
            </a:r>
            <a:r>
              <a:rPr lang="en-US" sz="1700" dirty="0"/>
              <a:t>, </a:t>
            </a:r>
            <a:r>
              <a:rPr lang="en-US" sz="1700" dirty="0" err="1"/>
              <a:t>отсутствуют</a:t>
            </a:r>
            <a:r>
              <a:rPr lang="en-US" sz="1700" dirty="0"/>
              <a:t>.​​​</a:t>
            </a:r>
          </a:p>
        </p:txBody>
      </p:sp>
    </p:spTree>
    <p:extLst>
      <p:ext uri="{BB962C8B-B14F-4D97-AF65-F5344CB8AC3E}">
        <p14:creationId xmlns:p14="http://schemas.microsoft.com/office/powerpoint/2010/main" val="3704221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9075-EB4C-0D54-6C25-D7936F48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59669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cs typeface="Posterama"/>
              </a:rPr>
              <a:t>СОШ №1 г.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cs typeface="Posterama"/>
              </a:rPr>
              <a:t>Нефтегорск</a:t>
            </a:r>
            <a:endParaRPr lang="en-US" sz="2400">
              <a:solidFill>
                <a:schemeClr val="tx1">
                  <a:lumMod val="95000"/>
                  <a:lumOff val="5000"/>
                </a:schemeClr>
              </a:solidFill>
              <a:cs typeface="Posteram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37788-CF17-CBFB-5735-98E7B5618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4234"/>
            <a:ext cx="10733975" cy="1457946"/>
          </a:xfr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Число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учашихся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- 6</a:t>
            </a:r>
          </a:p>
          <a:p>
            <a:pPr>
              <a:buClr>
                <a:srgbClr val="FFFFFF"/>
              </a:buClr>
            </a:pP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Средний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балл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 - 18,5</a:t>
            </a:r>
          </a:p>
          <a:p>
            <a:pPr>
              <a:buClr>
                <a:srgbClr val="FFFFFF"/>
              </a:buClr>
            </a:pP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Учащихся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набравших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свыше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21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балла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-1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человек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свыше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31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балла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 – 1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Calibri"/>
              </a:rPr>
              <a:t>человек</a:t>
            </a:r>
            <a:endParaRPr lang="en-US" sz="200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A2A41-D105-A72A-7484-8A3C477C447E}"/>
              </a:ext>
            </a:extLst>
          </p:cNvPr>
          <p:cNvSpPr txBox="1"/>
          <p:nvPr/>
        </p:nvSpPr>
        <p:spPr>
          <a:xfrm>
            <a:off x="463826" y="2600738"/>
            <a:ext cx="1070113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z-Cyrl-AZ" sz="2400" b="0" i="0" u="none" strike="noStrike" baseline="0">
                <a:solidFill>
                  <a:srgbClr val="0D0D0D"/>
                </a:solidFill>
                <a:latin typeface="Posterama"/>
              </a:rPr>
              <a:t>СОШ №</a:t>
            </a:r>
            <a:r>
              <a:rPr lang="az-Cyrl-AZ" sz="2400">
                <a:solidFill>
                  <a:srgbClr val="0D0D0D"/>
                </a:solidFill>
                <a:latin typeface="Posterama"/>
              </a:rPr>
              <a:t>2</a:t>
            </a:r>
            <a:r>
              <a:rPr lang="az-Cyrl-AZ" sz="2400" b="0" i="0" u="none" strike="noStrike" baseline="0">
                <a:solidFill>
                  <a:srgbClr val="0D0D0D"/>
                </a:solidFill>
                <a:latin typeface="Posterama"/>
              </a:rPr>
              <a:t> г. Нефтегорск</a:t>
            </a:r>
            <a:r>
              <a:rPr lang="az-Cyrl-AZ" sz="2400" b="0" i="0" dirty="0">
                <a:solidFill>
                  <a:srgbClr val="000000"/>
                </a:solidFill>
                <a:latin typeface="Posterama"/>
                <a:ea typeface="Posterama"/>
                <a:cs typeface="Posterama"/>
              </a:rPr>
              <a:t>​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00230A-C97A-6E28-B435-F2472302BD7A}"/>
              </a:ext>
            </a:extLst>
          </p:cNvPr>
          <p:cNvSpPr txBox="1"/>
          <p:nvPr/>
        </p:nvSpPr>
        <p:spPr>
          <a:xfrm>
            <a:off x="458304" y="3064565"/>
            <a:ext cx="10734260" cy="142866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000" dirty="0" err="1">
                <a:latin typeface="Avenir Next LT Pro"/>
                <a:ea typeface="Calibri"/>
                <a:cs typeface="Arial"/>
              </a:rPr>
              <a:t>Число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учашихся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- 4</a:t>
            </a: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000" dirty="0" err="1">
                <a:latin typeface="Avenir Next LT Pro"/>
                <a:ea typeface="Calibri"/>
                <a:cs typeface="Arial"/>
              </a:rPr>
              <a:t>Средний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балл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 - 14,75</a:t>
            </a: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000" dirty="0" err="1">
                <a:latin typeface="Avenir Next LT Pro"/>
                <a:ea typeface="Calibri"/>
                <a:cs typeface="Arial"/>
              </a:rPr>
              <a:t>Учащиеся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,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набравшие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свыше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31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балла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 – 1 </a:t>
            </a:r>
            <a:r>
              <a:rPr lang="en-US" sz="2000" dirty="0" err="1">
                <a:latin typeface="Avenir Next LT Pro"/>
                <a:ea typeface="Calibri"/>
                <a:cs typeface="Arial"/>
              </a:rPr>
              <a:t>человек</a:t>
            </a:r>
            <a:r>
              <a:rPr lang="en-US" sz="2000" dirty="0">
                <a:latin typeface="Avenir Next LT Pro"/>
                <a:ea typeface="Calibri"/>
                <a:cs typeface="Arial"/>
              </a:rPr>
              <a:t> </a:t>
            </a:r>
            <a:endParaRPr lang="en-US" sz="20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2D807E-24A3-CC83-AAE0-96B342FAAF1A}"/>
              </a:ext>
            </a:extLst>
          </p:cNvPr>
          <p:cNvSpPr txBox="1"/>
          <p:nvPr/>
        </p:nvSpPr>
        <p:spPr>
          <a:xfrm>
            <a:off x="480391" y="4721087"/>
            <a:ext cx="10717695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z-Cyrl-AZ" sz="2400" b="0" i="0" u="none" strike="noStrike" baseline="0">
                <a:solidFill>
                  <a:srgbClr val="0D0D0D"/>
                </a:solidFill>
                <a:latin typeface="Posterama"/>
              </a:rPr>
              <a:t>СОШ №</a:t>
            </a:r>
            <a:r>
              <a:rPr lang="az-Cyrl-AZ" sz="2400">
                <a:solidFill>
                  <a:srgbClr val="0D0D0D"/>
                </a:solidFill>
                <a:latin typeface="Posterama"/>
              </a:rPr>
              <a:t>3</a:t>
            </a:r>
            <a:r>
              <a:rPr lang="az-Cyrl-AZ" sz="2400" b="0" i="0" u="none" strike="noStrike" baseline="0">
                <a:solidFill>
                  <a:srgbClr val="0D0D0D"/>
                </a:solidFill>
                <a:latin typeface="Posterama"/>
              </a:rPr>
              <a:t> г. Нефтегорск</a:t>
            </a:r>
            <a:r>
              <a:rPr lang="az-Cyrl-AZ" sz="2400" b="0" i="0" u="none" strike="noStrike" baseline="0" dirty="0">
                <a:solidFill>
                  <a:srgbClr val="000000"/>
                </a:solidFill>
                <a:latin typeface="Posterama"/>
              </a:rPr>
              <a:t>​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CBC9EF-9BD4-59B2-1BEA-E474AE3A6C11}"/>
              </a:ext>
            </a:extLst>
          </p:cNvPr>
          <p:cNvSpPr txBox="1"/>
          <p:nvPr/>
        </p:nvSpPr>
        <p:spPr>
          <a:xfrm>
            <a:off x="485913" y="5173869"/>
            <a:ext cx="10712173" cy="142866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lvl="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Число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учашихся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- 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9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228600" lvl="0" indent="-228600" algn="l" rtl="0">
              <a:lnSpc>
                <a:spcPct val="150000"/>
              </a:lnSpc>
              <a:buFont typeface=""/>
              <a:buChar char="•"/>
            </a:pP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Средний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балл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 - 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13,1</a:t>
            </a:r>
            <a:endParaRPr lang="en-US" sz="2000" b="0" i="0">
              <a:solidFill>
                <a:srgbClr val="000000"/>
              </a:solidFill>
              <a:latin typeface="Calibri"/>
              <a:ea typeface="Arial"/>
              <a:cs typeface="Arial"/>
            </a:endParaRP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Учащиеся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,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набравшие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свыше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21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балла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–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 2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человека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свыше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31 </a:t>
            </a:r>
            <a:r>
              <a:rPr lang="en-US" sz="200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балла</a:t>
            </a:r>
            <a:r>
              <a:rPr lang="en-US" sz="2000" dirty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 - </a:t>
            </a:r>
            <a:r>
              <a:rPr lang="en-US" sz="2000" dirty="0" err="1">
                <a:solidFill>
                  <a:srgbClr val="000000"/>
                </a:solidFill>
                <a:latin typeface="Calibri"/>
                <a:ea typeface="Arial"/>
                <a:cs typeface="Arial"/>
              </a:rPr>
              <a:t>отсутствуют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venir Next LT Pro"/>
                <a:ea typeface="Arial"/>
                <a:cs typeface="Arial"/>
              </a:rPr>
              <a:t> 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36102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DFA2-23ED-6C4A-2814-8656A2B09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956109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en-US" sz="360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Часть</a:t>
            </a:r>
            <a:r>
              <a:rPr lang="en-US" sz="36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 1 </a:t>
            </a:r>
            <a:br>
              <a:rPr lang="en-US" sz="36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</a:br>
            <a:r>
              <a:rPr lang="en-US" sz="240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(</a:t>
            </a:r>
            <a:r>
              <a:rPr lang="en-US" sz="240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задания</a:t>
            </a:r>
            <a:r>
              <a:rPr lang="en-US" sz="240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, </a:t>
            </a:r>
            <a:r>
              <a:rPr lang="en-US" sz="240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оцениваемые</a:t>
            </a:r>
            <a:r>
              <a:rPr lang="en-US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 в 1 </a:t>
            </a:r>
            <a:r>
              <a:rPr lang="en-US" sz="240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балл</a:t>
            </a:r>
            <a:r>
              <a:rPr lang="en-US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)</a:t>
            </a:r>
            <a:endParaRPr lang="en-US">
              <a:solidFill>
                <a:schemeClr val="tx2">
                  <a:lumMod val="76000"/>
                  <a:lumOff val="24000"/>
                </a:schemeClr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6C52421-3355-3613-B597-319C9405C5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236" y="1451084"/>
            <a:ext cx="10738859" cy="525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995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F347-C357-E66E-2ADF-C9F382D9E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95008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Часть</a:t>
            </a:r>
            <a:r>
              <a:rPr lang="en-US" sz="36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 1 </a:t>
            </a:r>
            <a:br>
              <a:rPr lang="en-US" sz="36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</a:br>
            <a:r>
              <a:rPr lang="en-US" sz="36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(</a:t>
            </a:r>
            <a:r>
              <a:rPr lang="en-US" sz="2400" dirty="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задания</a:t>
            </a:r>
            <a:r>
              <a:rPr lang="en-US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, </a:t>
            </a:r>
            <a:r>
              <a:rPr lang="en-US" sz="2400" dirty="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оцениваемые</a:t>
            </a:r>
            <a:r>
              <a:rPr lang="en-US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 в 2 </a:t>
            </a:r>
            <a:r>
              <a:rPr lang="en-US" sz="2400" dirty="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балла</a:t>
            </a:r>
            <a:r>
              <a:rPr lang="en-US" sz="24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)</a:t>
            </a:r>
            <a:endParaRPr lang="en-US" dirty="0">
              <a:solidFill>
                <a:schemeClr val="tx2">
                  <a:lumMod val="76000"/>
                  <a:lumOff val="24000"/>
                </a:schemeClr>
              </a:solidFill>
              <a:cs typeface="Posterama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605FA3E-A88F-3171-C1F4-F8D6F66544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591" y="1463999"/>
            <a:ext cx="11658590" cy="506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1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88E5-FF99-D2CC-9349-C5DC9E4A7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69608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Часть</a:t>
            </a:r>
            <a:r>
              <a:rPr lang="en-US" sz="32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  <a:t> 2</a:t>
            </a:r>
            <a:br>
              <a:rPr lang="en-US" sz="3200" dirty="0">
                <a:solidFill>
                  <a:schemeClr val="tx2">
                    <a:lumMod val="76000"/>
                    <a:lumOff val="24000"/>
                  </a:schemeClr>
                </a:solidFill>
                <a:cs typeface="Posterama"/>
              </a:rPr>
            </a:br>
            <a:endParaRPr lang="en-US" sz="2200">
              <a:solidFill>
                <a:schemeClr val="tx2">
                  <a:lumMod val="76000"/>
                  <a:lumOff val="24000"/>
                </a:schemeClr>
              </a:solidFill>
              <a:cs typeface="Posterama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CD0889-A79C-FCA6-2A2F-B56BBED7E1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24293" y="1476913"/>
            <a:ext cx="4395458" cy="4351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CA82E7-024A-979A-65D6-3E8106DDF2B3}"/>
              </a:ext>
            </a:extLst>
          </p:cNvPr>
          <p:cNvSpPr txBox="1"/>
          <p:nvPr/>
        </p:nvSpPr>
        <p:spPr>
          <a:xfrm>
            <a:off x="619604" y="1723272"/>
            <a:ext cx="6157312" cy="3930611"/>
          </a:xfrm>
          <a:prstGeom prst="rect">
            <a:avLst/>
          </a:prstGeom>
          <a:solidFill>
            <a:srgbClr val="92D05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5090D8-FF35-F2C1-B404-D44896F145A0}"/>
              </a:ext>
            </a:extLst>
          </p:cNvPr>
          <p:cNvSpPr txBox="1"/>
          <p:nvPr/>
        </p:nvSpPr>
        <p:spPr>
          <a:xfrm>
            <a:off x="861391" y="1971261"/>
            <a:ext cx="463826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EE2ABF-E328-E224-8FCD-1B122969BB14}"/>
              </a:ext>
            </a:extLst>
          </p:cNvPr>
          <p:cNvSpPr txBox="1"/>
          <p:nvPr/>
        </p:nvSpPr>
        <p:spPr>
          <a:xfrm>
            <a:off x="1584738" y="1987826"/>
            <a:ext cx="453334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Набрали</a:t>
            </a:r>
            <a:r>
              <a:rPr lang="en-US" dirty="0"/>
              <a:t> 13-14 </a:t>
            </a:r>
            <a:r>
              <a:rPr lang="en-US" dirty="0" err="1"/>
              <a:t>баллов</a:t>
            </a:r>
            <a:r>
              <a:rPr lang="en-US" dirty="0"/>
              <a:t> (3 </a:t>
            </a:r>
            <a:r>
              <a:rPr lang="en-US" dirty="0" err="1"/>
              <a:t>человека</a:t>
            </a:r>
            <a:r>
              <a:rPr lang="en-US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9FD0A-602C-63FC-6CD5-33B35324F9B1}"/>
              </a:ext>
            </a:extLst>
          </p:cNvPr>
          <p:cNvSpPr txBox="1"/>
          <p:nvPr/>
        </p:nvSpPr>
        <p:spPr>
          <a:xfrm>
            <a:off x="844825" y="2501347"/>
            <a:ext cx="430695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26E40A-007B-25DB-A402-2F1613DD88A6}"/>
              </a:ext>
            </a:extLst>
          </p:cNvPr>
          <p:cNvSpPr txBox="1"/>
          <p:nvPr/>
        </p:nvSpPr>
        <p:spPr>
          <a:xfrm>
            <a:off x="1584740" y="2512392"/>
            <a:ext cx="453224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преступили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набрали</a:t>
            </a:r>
            <a:r>
              <a:rPr lang="en-US" dirty="0"/>
              <a:t> 0 </a:t>
            </a:r>
            <a:r>
              <a:rPr lang="en-US" dirty="0" err="1"/>
              <a:t>баллов</a:t>
            </a:r>
            <a:r>
              <a:rPr lang="en-US" dirty="0"/>
              <a:t> (7 </a:t>
            </a:r>
            <a:r>
              <a:rPr lang="en-US" dirty="0" err="1"/>
              <a:t>человек</a:t>
            </a:r>
            <a:r>
              <a:rPr lang="en-US" dirty="0"/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AA6720-0C17-4FA0-71F2-39B929C75A23}"/>
              </a:ext>
            </a:extLst>
          </p:cNvPr>
          <p:cNvSpPr txBox="1"/>
          <p:nvPr/>
        </p:nvSpPr>
        <p:spPr>
          <a:xfrm>
            <a:off x="894521" y="3362739"/>
            <a:ext cx="430695" cy="369332"/>
          </a:xfrm>
          <a:prstGeom prst="rect">
            <a:avLst/>
          </a:prstGeom>
          <a:solidFill>
            <a:srgbClr val="00B05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0941B0-2B3A-280A-3D7C-87FDBA6C41A6}"/>
              </a:ext>
            </a:extLst>
          </p:cNvPr>
          <p:cNvSpPr txBox="1"/>
          <p:nvPr/>
        </p:nvSpPr>
        <p:spPr>
          <a:xfrm>
            <a:off x="1656522" y="3362739"/>
            <a:ext cx="477078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Набрали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3 </a:t>
            </a:r>
            <a:r>
              <a:rPr lang="en-US" dirty="0" err="1"/>
              <a:t>баллов</a:t>
            </a:r>
            <a:r>
              <a:rPr lang="en-US" dirty="0"/>
              <a:t> (5 </a:t>
            </a:r>
            <a:r>
              <a:rPr lang="en-US" dirty="0" err="1"/>
              <a:t>человек</a:t>
            </a:r>
            <a:r>
              <a:rPr lang="en-US" dirty="0"/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15B410-8502-C96C-6ADC-7EEA8EFB39B9}"/>
              </a:ext>
            </a:extLst>
          </p:cNvPr>
          <p:cNvSpPr txBox="1"/>
          <p:nvPr/>
        </p:nvSpPr>
        <p:spPr>
          <a:xfrm>
            <a:off x="861390" y="3959086"/>
            <a:ext cx="397565" cy="380999"/>
          </a:xfrm>
          <a:prstGeom prst="rect">
            <a:avLst/>
          </a:prstGeom>
          <a:solidFill>
            <a:srgbClr val="FFFF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52E7CF-14D6-DCC0-3B02-425F8B2BC2E3}"/>
              </a:ext>
            </a:extLst>
          </p:cNvPr>
          <p:cNvSpPr txBox="1"/>
          <p:nvPr/>
        </p:nvSpPr>
        <p:spPr>
          <a:xfrm>
            <a:off x="1689652" y="3992216"/>
            <a:ext cx="367747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Остальные</a:t>
            </a:r>
            <a:r>
              <a:rPr lang="en-US" dirty="0"/>
              <a:t> (13 </a:t>
            </a:r>
            <a:r>
              <a:rPr lang="en-US" dirty="0" err="1"/>
              <a:t>человек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20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2A97-F1E1-530E-96D4-D883DFDF6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751303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Задания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,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вызвавшие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наибольшую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трудность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 у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  <a:cs typeface="Posterama"/>
              </a:rPr>
              <a:t>учащихся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  <a:cs typeface="Posteram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2C633-6213-88CB-BF86-806F8762294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свойства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простых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веществ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свойства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оксидов</a:t>
            </a:r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свойства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простых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и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сложных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неорганических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веществ</a:t>
            </a:r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Типы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реакций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уравнения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изменение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степеней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окисления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химических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реакциях</a:t>
            </a:r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Безопасность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лаборатории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Смеси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Химическое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загрязнение</a:t>
            </a:r>
            <a:endParaRPr lang="en-US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Среда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водных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растворов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Качественные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реакции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неорганических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соединений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Вычисления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массы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элемента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по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его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массовой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доле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в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веществе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Вычисление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массовой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доли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растворенного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вещества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Экспериментальные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+mn-lt"/>
                <a:cs typeface="+mn-lt"/>
              </a:rPr>
              <a:t>задачи</a:t>
            </a:r>
            <a:endParaRPr lang="en-US" sz="2000" dirty="0" err="1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  <a:buFont typeface="Calibri" panose="020B0604020202020204" pitchFamily="34" charset="0"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683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3556-61CD-AF51-9189-068783549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794473"/>
          </a:xfrm>
        </p:spPr>
        <p:txBody>
          <a:bodyPr>
            <a:normAutofit/>
          </a:bodyPr>
          <a:lstStyle/>
          <a:p>
            <a:r>
              <a:rPr lang="en-US">
                <a:latin typeface="Posterama"/>
                <a:cs typeface="Posterama"/>
              </a:rPr>
              <a:t>Выводы и рекомендации: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317C4-714E-C55C-20FF-1CBEEF626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en-US" sz="1100" b="1" dirty="0">
              <a:solidFill>
                <a:srgbClr val="000000"/>
              </a:solidFill>
              <a:highlight>
                <a:srgbClr val="FFFFFF"/>
              </a:highlight>
              <a:latin typeface="PT Sans"/>
            </a:endParaRPr>
          </a:p>
          <a:p>
            <a:pPr algn="just"/>
            <a:endParaRPr lang="en-US" sz="2000" dirty="0">
              <a:latin typeface="Posterama"/>
              <a:cs typeface="Posteram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209EBC-BD44-9F19-8836-AC90E5BD88C4}"/>
              </a:ext>
            </a:extLst>
          </p:cNvPr>
          <p:cNvSpPr txBox="1"/>
          <p:nvPr/>
        </p:nvSpPr>
        <p:spPr>
          <a:xfrm>
            <a:off x="727365" y="1593273"/>
            <a:ext cx="10737271" cy="43704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 algn="l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Провести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анализ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допущенных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ошибок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.</a:t>
            </a:r>
          </a:p>
          <a:p>
            <a:pPr marL="228600" indent="-228600" algn="just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Ознакомить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родителей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учащихся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с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результатами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пробного</a:t>
            </a:r>
            <a:r>
              <a:rPr lang="en-US" sz="200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экзамена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ОГЭ </a:t>
            </a:r>
            <a:r>
              <a:rPr lang="en-US" sz="200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</a:t>
            </a:r>
            <a:r>
              <a:rPr lang="en-US" sz="200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химии</a:t>
            </a:r>
            <a:r>
              <a:rPr lang="en-US" sz="200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 </a:t>
            </a:r>
          </a:p>
          <a:p>
            <a:pPr marL="228600" indent="-228600" algn="just"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Проводить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систематические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групповые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и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индивидуальные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консультации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с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целью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устранения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пробелов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в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знаниях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предмету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.</a:t>
            </a:r>
            <a:endParaRPr lang="en-US" sz="2000"/>
          </a:p>
          <a:p>
            <a:pPr marL="228600" indent="-228600" algn="just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Обеспечить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систематическое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повторение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пройденного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материала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в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целях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прочного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овладения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всеми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выпускниками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9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класса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основных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элементов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содержания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курса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химии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для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успешной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сдачи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экзамена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.</a:t>
            </a:r>
          </a:p>
          <a:p>
            <a:pPr marL="228600" indent="-228600" algn="just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Проводить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регулярные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срезы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знаний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основная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цель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которых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получение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информации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о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качестве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усвоения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определенных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тем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анализ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типичных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ошибок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и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организация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индивидуальной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работы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с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учащимися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устранению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пробелов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в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знаниях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.</a:t>
            </a:r>
          </a:p>
          <a:p>
            <a:pPr marL="228600" indent="-228600" algn="just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результатам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тренировочного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экзамена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провести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коррекцию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мероприятий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повышению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качества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подготовки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выпускников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9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класса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к ОГЭ.</a:t>
            </a:r>
          </a:p>
          <a:p>
            <a:pPr marL="228600" indent="-228600" algn="just">
              <a:buFont typeface="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Обратить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особое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внимание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на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выполнение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практических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заданий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и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решению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задач</a:t>
            </a:r>
            <a:r>
              <a:rPr lang="en-US" sz="2000" b="0" i="0" dirty="0">
                <a:solidFill>
                  <a:srgbClr val="000000"/>
                </a:solidFill>
                <a:latin typeface="PT Sans"/>
                <a:ea typeface="PT Sans"/>
                <a:cs typeface="PT Sans"/>
              </a:rPr>
              <a:t>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89151"/>
      </p:ext>
    </p:extLst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Custom 51">
      <a:dk1>
        <a:sysClr val="windowText" lastClr="000000"/>
      </a:dk1>
      <a:lt1>
        <a:sysClr val="window" lastClr="FFFFFF"/>
      </a:lt1>
      <a:dk2>
        <a:srgbClr val="12154E"/>
      </a:dk2>
      <a:lt2>
        <a:srgbClr val="EEEEEE"/>
      </a:lt2>
      <a:accent1>
        <a:srgbClr val="FD8686"/>
      </a:accent1>
      <a:accent2>
        <a:srgbClr val="B495C2"/>
      </a:accent2>
      <a:accent3>
        <a:srgbClr val="8F99BB"/>
      </a:accent3>
      <a:accent4>
        <a:srgbClr val="A3A3C1"/>
      </a:accent4>
      <a:accent5>
        <a:srgbClr val="7162FE"/>
      </a:accent5>
      <a:accent6>
        <a:srgbClr val="1EBE9B"/>
      </a:accent6>
      <a:hlink>
        <a:srgbClr val="EF08F7"/>
      </a:hlink>
      <a:folHlink>
        <a:srgbClr val="8477FE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SineVTI</vt:lpstr>
      <vt:lpstr>Юго-Восточное управление министерства образования Самарской области © 2026</vt:lpstr>
      <vt:lpstr>Результаты пробного экзамена ОГЭ по химии   </vt:lpstr>
      <vt:lpstr>СОШ с. Алексеевка</vt:lpstr>
      <vt:lpstr>СОШ №1 г. Нефтегорск</vt:lpstr>
      <vt:lpstr>Часть 1  (задания, оцениваемые в 1 балл)</vt:lpstr>
      <vt:lpstr>Часть 1  (задания, оцениваемые в 2 балла)</vt:lpstr>
      <vt:lpstr>Часть 2 </vt:lpstr>
      <vt:lpstr>Задания, вызвавшие наибольшую трудность у учащихся</vt:lpstr>
      <vt:lpstr>Выводы и рекомендации: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532</cp:revision>
  <dcterms:created xsi:type="dcterms:W3CDTF">2026-02-15T06:43:12Z</dcterms:created>
  <dcterms:modified xsi:type="dcterms:W3CDTF">2026-02-15T10:50:25Z</dcterms:modified>
</cp:coreProperties>
</file>