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826" r:id="rId5"/>
    <p:sldMasterId id="2147483843" r:id="rId6"/>
    <p:sldMasterId id="2147483855" r:id="rId7"/>
    <p:sldMasterId id="2147483861" r:id="rId8"/>
    <p:sldMasterId id="2147483867" r:id="rId9"/>
    <p:sldMasterId id="2147483873" r:id="rId10"/>
    <p:sldMasterId id="2147483879" r:id="rId11"/>
    <p:sldMasterId id="2147483885" r:id="rId12"/>
    <p:sldMasterId id="2147483891" r:id="rId13"/>
    <p:sldMasterId id="2147483897" r:id="rId14"/>
    <p:sldMasterId id="2147483903" r:id="rId15"/>
    <p:sldMasterId id="2147483909" r:id="rId16"/>
  </p:sldMasterIdLst>
  <p:sldIdLst>
    <p:sldId id="256" r:id="rId17"/>
    <p:sldId id="257" r:id="rId18"/>
    <p:sldId id="258" r:id="rId19"/>
    <p:sldId id="259" r:id="rId20"/>
    <p:sldId id="260" r:id="rId21"/>
    <p:sldId id="27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8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4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9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3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4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48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1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97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5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75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34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12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35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230832"/>
          </a:xfrm>
        </p:spPr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7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685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07749"/>
          </a:xfrm>
        </p:spPr>
        <p:txBody>
          <a:bodyPr lIns="0" tIns="0" rIns="0" bIns="0"/>
          <a:lstStyle>
            <a:lvl1pPr>
              <a:defRPr sz="135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5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76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35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94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26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5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14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2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71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48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0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522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08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62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16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965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9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kern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68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9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29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20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04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551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1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926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51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5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79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202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67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80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53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01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5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91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03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5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73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79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196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71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59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41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4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96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90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767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46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90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687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86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847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03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45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15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1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45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8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39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72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93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26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67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575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786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5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611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15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463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018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663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292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93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7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15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7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9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4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9"/>
            <a:ext cx="66347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5" y="2914270"/>
            <a:ext cx="376618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6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6B2A-48A7-4254-A87D-A91598A0AB97}" type="datetimeFigureOut">
              <a:rPr lang="ru-RU" smtClean="0"/>
              <a:t>23.03.2025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DDD47A-5D3D-4A5A-9EFF-5810FA27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58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4632" y="325628"/>
            <a:ext cx="6634734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65014" y="2914269"/>
            <a:ext cx="3766184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3/23/2025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946" y="2728684"/>
            <a:ext cx="7451677" cy="475771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6675" marR="3810" indent="-57150">
              <a:lnSpc>
                <a:spcPts val="3533"/>
              </a:lnSpc>
              <a:spcBef>
                <a:spcPts val="210"/>
              </a:spcBef>
            </a:pPr>
            <a:r>
              <a:rPr sz="3000" spc="-15" dirty="0">
                <a:solidFill>
                  <a:schemeClr val="tx2"/>
                </a:solidFill>
              </a:rPr>
              <a:t>РЕКОМЕНДАЦИИ</a:t>
            </a:r>
            <a:r>
              <a:rPr sz="3000" spc="-105" dirty="0">
                <a:solidFill>
                  <a:schemeClr val="tx2"/>
                </a:solidFill>
              </a:rPr>
              <a:t> </a:t>
            </a:r>
            <a:r>
              <a:rPr sz="3000" spc="-19" dirty="0">
                <a:solidFill>
                  <a:schemeClr val="tx2"/>
                </a:solidFill>
              </a:rPr>
              <a:t>ПО </a:t>
            </a:r>
            <a:r>
              <a:rPr sz="3000" spc="-34" dirty="0">
                <a:solidFill>
                  <a:schemeClr val="tx2"/>
                </a:solidFill>
              </a:rPr>
              <a:t>ПОДГОТОВКЕ</a:t>
            </a:r>
            <a:r>
              <a:rPr sz="3000" spc="-79" dirty="0">
                <a:solidFill>
                  <a:schemeClr val="tx2"/>
                </a:solidFill>
              </a:rPr>
              <a:t> </a:t>
            </a:r>
            <a:r>
              <a:rPr sz="3000" dirty="0">
                <a:solidFill>
                  <a:schemeClr val="tx2"/>
                </a:solidFill>
              </a:rPr>
              <a:t>К</a:t>
            </a:r>
            <a:r>
              <a:rPr sz="3000" spc="-90" dirty="0">
                <a:solidFill>
                  <a:schemeClr val="tx2"/>
                </a:solidFill>
              </a:rPr>
              <a:t> </a:t>
            </a:r>
            <a:r>
              <a:rPr sz="3000" spc="-19" dirty="0">
                <a:solidFill>
                  <a:schemeClr val="tx2"/>
                </a:solidFill>
              </a:rPr>
              <a:t>ОГЭ</a:t>
            </a:r>
            <a:endParaRPr sz="3000" dirty="0">
              <a:solidFill>
                <a:schemeClr val="tx2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177" y="3757513"/>
            <a:ext cx="3001365" cy="2124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5389" y="208730"/>
            <a:ext cx="5578523" cy="78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337185" algn="l"/>
              </a:tabLst>
            </a:pPr>
            <a:r>
              <a:rPr lang="ru-RU" sz="1050" kern="50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Юго-Восточное управление министерства образования и науки Самарской области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2227421" algn="ctr"/>
                <a:tab pos="4455319" algn="r"/>
              </a:tabLst>
            </a:pPr>
            <a:r>
              <a:rPr lang="ru-RU" sz="105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Государственное бюджетное учреждение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2227421" algn="ctr"/>
                <a:tab pos="4455319" algn="r"/>
              </a:tabLst>
            </a:pPr>
            <a:r>
              <a:rPr lang="ru-RU" sz="105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дополнительного профессионального образования Самарской области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tabLst>
                <a:tab pos="2227421" algn="ctr"/>
                <a:tab pos="4455319" algn="r"/>
              </a:tabLst>
            </a:pPr>
            <a:r>
              <a:rPr lang="ru-RU" sz="1050" b="1" kern="50" dirty="0">
                <a:solidFill>
                  <a:srgbClr val="00000A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«Нефтегорский Ресурсный центр»</a:t>
            </a: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230" y="1458289"/>
            <a:ext cx="38811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объединение   учителей географии.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491" y="188362"/>
            <a:ext cx="1431160" cy="1069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15" y="177902"/>
            <a:ext cx="644708" cy="7087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464352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Пономаренко Ольга Леонидовна, учитель географии ГБОУ СОШ №3 г. Нефтегорска, методист РЦ.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3288" y="6175801"/>
            <a:ext cx="1275698" cy="3749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7190" y="6177003"/>
            <a:ext cx="179235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350" b="1" spc="-4" dirty="0">
                <a:solidFill>
                  <a:srgbClr val="010F57"/>
                </a:solidFill>
                <a:latin typeface="Arial"/>
                <a:cs typeface="Arial"/>
              </a:rPr>
              <a:t>24 марта 2025</a:t>
            </a:r>
            <a:r>
              <a:rPr lang="ru-RU" sz="1350" b="1" spc="-11" dirty="0">
                <a:solidFill>
                  <a:srgbClr val="010F57"/>
                </a:solidFill>
                <a:latin typeface="Arial"/>
                <a:cs typeface="Arial"/>
              </a:rPr>
              <a:t> </a:t>
            </a:r>
            <a:r>
              <a:rPr lang="ru-RU" sz="1350" b="1" spc="-4" dirty="0">
                <a:solidFill>
                  <a:srgbClr val="010F57"/>
                </a:solidFill>
                <a:latin typeface="Arial"/>
                <a:cs typeface="Arial"/>
              </a:rPr>
              <a:t>года</a:t>
            </a:r>
            <a:endParaRPr lang="ru-RU" sz="13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4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4047" y="1472183"/>
            <a:ext cx="4776470" cy="2976880"/>
            <a:chOff x="384047" y="1472183"/>
            <a:chExt cx="4776470" cy="297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675" y="1735781"/>
              <a:ext cx="4646415" cy="25789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0143" y="1478279"/>
              <a:ext cx="4764405" cy="2964180"/>
            </a:xfrm>
            <a:custGeom>
              <a:avLst/>
              <a:gdLst/>
              <a:ahLst/>
              <a:cxnLst/>
              <a:rect l="l" t="t" r="r" b="b"/>
              <a:pathLst>
                <a:path w="4764405" h="2964179">
                  <a:moveTo>
                    <a:pt x="0" y="2964180"/>
                  </a:moveTo>
                  <a:lnTo>
                    <a:pt x="4764024" y="2964180"/>
                  </a:lnTo>
                  <a:lnTo>
                    <a:pt x="4764024" y="0"/>
                  </a:lnTo>
                  <a:lnTo>
                    <a:pt x="0" y="0"/>
                  </a:lnTo>
                  <a:lnTo>
                    <a:pt x="0" y="296418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99709" y="1318640"/>
            <a:ext cx="3659504" cy="942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90"/>
              </a:spcBef>
            </a:pP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b="1" kern="0" spc="9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b="1" kern="0" spc="10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26</a:t>
            </a:r>
            <a:r>
              <a:rPr b="1" kern="0" spc="10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200" b="1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200" b="1" kern="0" spc="135" dirty="0">
                <a:solidFill>
                  <a:sysClr val="windowText" lastClr="000000"/>
                </a:solidFill>
                <a:cs typeface="Calibri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повышенный</a:t>
            </a:r>
            <a:r>
              <a:rPr sz="1400" kern="0" spc="1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сложности.</a:t>
            </a:r>
            <a:r>
              <a:rPr sz="1400" kern="0" spc="2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</a:t>
            </a:r>
            <a:r>
              <a:rPr sz="1400" kern="0" spc="2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</a:t>
            </a:r>
            <a:r>
              <a:rPr sz="1400" kern="0" spc="22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4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27</a:t>
            </a:r>
            <a:r>
              <a:rPr sz="1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%,</a:t>
            </a:r>
            <a:r>
              <a:rPr sz="1400" kern="0" spc="22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вызвало</a:t>
            </a:r>
            <a:r>
              <a:rPr sz="14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затруднение</a:t>
            </a:r>
            <a:r>
              <a:rPr sz="14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во</a:t>
            </a:r>
            <a:r>
              <a:rPr sz="1400" kern="0" spc="2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всех</a:t>
            </a:r>
            <a:r>
              <a:rPr sz="1400" kern="0" spc="2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группах обучающихся.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99709" y="2234945"/>
            <a:ext cx="1311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323215" algn="l"/>
                <a:tab pos="1122045" algn="l"/>
              </a:tabLst>
            </a:pPr>
            <a:r>
              <a:rPr sz="14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задании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26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79183" y="2448306"/>
            <a:ext cx="702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варианта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9390" y="2448306"/>
            <a:ext cx="5099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ответа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9768" y="2234945"/>
            <a:ext cx="218059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7620" algn="r">
              <a:spcBef>
                <a:spcPts val="105"/>
              </a:spcBef>
              <a:tabLst>
                <a:tab pos="1094105" algn="l"/>
                <a:tab pos="1900555" algn="l"/>
              </a:tabLst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выбрать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два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R="5080" algn="r"/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9709" y="2448306"/>
            <a:ext cx="126809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правильных представленных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1376" y="2661666"/>
            <a:ext cx="22663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558165" algn="l"/>
                <a:tab pos="1358265" algn="l"/>
              </a:tabLst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пяти,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вопросы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охватывают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9709" y="2875026"/>
            <a:ext cx="3660140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spcBef>
                <a:spcPts val="105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курс</a:t>
            </a:r>
            <a:r>
              <a:rPr sz="14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физической</a:t>
            </a:r>
            <a:r>
              <a:rPr sz="1400" kern="0" spc="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социально-экономической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географии.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Успешно</a:t>
            </a:r>
            <a:r>
              <a:rPr sz="14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выполнить</a:t>
            </a:r>
            <a:r>
              <a:rPr sz="14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данное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можно,</a:t>
            </a:r>
            <a:r>
              <a:rPr sz="1400" kern="0" spc="3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опираясь</a:t>
            </a:r>
            <a:r>
              <a:rPr sz="14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1400" kern="0" spc="4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базовые</a:t>
            </a:r>
            <a:r>
              <a:rPr sz="14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географические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знания</a:t>
            </a:r>
            <a:r>
              <a:rPr sz="14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пользуясь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картами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атласа.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Типичные</a:t>
            </a:r>
            <a:r>
              <a:rPr sz="1400" b="1" u="sng" kern="0" spc="17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ошибки</a:t>
            </a:r>
            <a:r>
              <a:rPr sz="1400" b="1" kern="0" spc="1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400" kern="0" spc="215" dirty="0">
                <a:solidFill>
                  <a:sysClr val="windowText" lastClr="000000"/>
                </a:solidFill>
                <a:cs typeface="Calibri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выбран</a:t>
            </a:r>
            <a:r>
              <a:rPr sz="1400"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один</a:t>
            </a:r>
            <a:r>
              <a:rPr sz="1400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ответ,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8255" algn="just">
              <a:lnSpc>
                <a:spcPct val="98900"/>
              </a:lnSpc>
              <a:spcBef>
                <a:spcPts val="50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таким</a:t>
            </a:r>
            <a:r>
              <a:rPr sz="1400" kern="0" spc="4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образом,</a:t>
            </a:r>
            <a:r>
              <a:rPr sz="1400" kern="0" spc="4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</a:t>
            </a:r>
            <a:r>
              <a:rPr sz="1400" kern="0" spc="4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считается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невыполненным,</a:t>
            </a:r>
            <a:r>
              <a:rPr sz="1400" kern="0" spc="2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среди</a:t>
            </a:r>
            <a:r>
              <a:rPr sz="1400"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выбранных</a:t>
            </a:r>
            <a:r>
              <a:rPr sz="1400"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двух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ответов</a:t>
            </a:r>
            <a:r>
              <a:rPr sz="14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один</a:t>
            </a:r>
            <a:r>
              <a:rPr sz="14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был</a:t>
            </a:r>
            <a:r>
              <a:rPr sz="14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верным,</a:t>
            </a:r>
            <a:r>
              <a:rPr sz="14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второй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400" kern="0" spc="-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нет.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spcBef>
                <a:spcPts val="5"/>
              </a:spcBef>
            </a:pP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400" b="1" u="sng" kern="0" spc="-1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400" b="1" u="sng" kern="0" spc="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sz="1400" b="1"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400" kern="0" spc="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невнимательное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35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чтение</a:t>
            </a:r>
            <a:r>
              <a:rPr sz="1400" kern="0" spc="2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текста</a:t>
            </a:r>
            <a:r>
              <a:rPr sz="1400" kern="0" spc="22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задания,</a:t>
            </a:r>
            <a:r>
              <a:rPr sz="1400" kern="0" spc="2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некорректная</a:t>
            </a:r>
            <a:r>
              <a:rPr sz="1400" kern="0" spc="2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работа</a:t>
            </a:r>
            <a:r>
              <a:rPr sz="1400" kern="0" spc="22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картами</a:t>
            </a:r>
            <a:r>
              <a:rPr sz="1400" kern="0" spc="2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атласа,</a:t>
            </a:r>
            <a:r>
              <a:rPr sz="1400" kern="0" spc="2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пробелы</a:t>
            </a:r>
            <a:r>
              <a:rPr sz="1400" kern="0" spc="2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2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теоретической подготовки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учащихся.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400" b="1" u="sng" kern="0" spc="23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b="1" u="sng" kern="0" spc="2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r>
              <a:rPr sz="1400" b="1" u="sng" kern="0" spc="2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работа</a:t>
            </a:r>
            <a:r>
              <a:rPr sz="1400" kern="0" spc="4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4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физическими,</a:t>
            </a:r>
            <a:r>
              <a:rPr sz="14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социальными</a:t>
            </a:r>
            <a:r>
              <a:rPr sz="14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экономическими</a:t>
            </a:r>
            <a:r>
              <a:rPr sz="1400" kern="0" spc="1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картами</a:t>
            </a:r>
            <a:r>
              <a:rPr sz="140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атласа</a:t>
            </a:r>
            <a:r>
              <a:rPr sz="140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140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каждом занятии.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82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9268" y="1184147"/>
            <a:ext cx="4561840" cy="3194685"/>
            <a:chOff x="239268" y="1184147"/>
            <a:chExt cx="4561840" cy="3194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116" y="1234439"/>
              <a:ext cx="4206128" cy="28117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5364" y="1190243"/>
              <a:ext cx="4549140" cy="3182620"/>
            </a:xfrm>
            <a:custGeom>
              <a:avLst/>
              <a:gdLst/>
              <a:ahLst/>
              <a:cxnLst/>
              <a:rect l="l" t="t" r="r" b="b"/>
              <a:pathLst>
                <a:path w="4549140" h="3182620">
                  <a:moveTo>
                    <a:pt x="0" y="3182111"/>
                  </a:moveTo>
                  <a:lnTo>
                    <a:pt x="4549140" y="3182111"/>
                  </a:lnTo>
                  <a:lnTo>
                    <a:pt x="4549140" y="0"/>
                  </a:lnTo>
                  <a:lnTo>
                    <a:pt x="0" y="0"/>
                  </a:lnTo>
                  <a:lnTo>
                    <a:pt x="0" y="318211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9268" y="4856988"/>
            <a:ext cx="4561840" cy="1031875"/>
            <a:chOff x="239268" y="4856988"/>
            <a:chExt cx="4561840" cy="10318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760" y="5093038"/>
              <a:ext cx="4289886" cy="5596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5364" y="4863084"/>
              <a:ext cx="4549140" cy="1019810"/>
            </a:xfrm>
            <a:custGeom>
              <a:avLst/>
              <a:gdLst/>
              <a:ahLst/>
              <a:cxnLst/>
              <a:rect l="l" t="t" r="r" b="b"/>
              <a:pathLst>
                <a:path w="4549140" h="1019810">
                  <a:moveTo>
                    <a:pt x="0" y="1019555"/>
                  </a:moveTo>
                  <a:lnTo>
                    <a:pt x="4549140" y="1019555"/>
                  </a:lnTo>
                  <a:lnTo>
                    <a:pt x="4549140" y="0"/>
                  </a:lnTo>
                  <a:lnTo>
                    <a:pt x="0" y="0"/>
                  </a:lnTo>
                  <a:lnTo>
                    <a:pt x="0" y="101955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39665" y="1101674"/>
            <a:ext cx="3874135" cy="53955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350" algn="just">
              <a:lnSpc>
                <a:spcPct val="100699"/>
              </a:lnSpc>
              <a:spcBef>
                <a:spcPts val="85"/>
              </a:spcBef>
            </a:pPr>
            <a:r>
              <a:rPr sz="16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sz="1600" b="1" kern="0" spc="215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6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sz="1600" b="1" kern="0" spc="22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6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28</a:t>
            </a:r>
            <a:r>
              <a:rPr sz="1600" b="1" kern="0" spc="210" dirty="0"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sz="1600" b="1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600" b="1" kern="0" spc="250" dirty="0">
                <a:solidFill>
                  <a:sysClr val="windowText" lastClr="000000"/>
                </a:solidFill>
                <a:cs typeface="Calibri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базовый</a:t>
            </a:r>
            <a:r>
              <a:rPr sz="1600" kern="0" spc="2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сложности.</a:t>
            </a:r>
            <a:r>
              <a:rPr sz="1600" kern="0" spc="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</a:t>
            </a:r>
            <a:r>
              <a:rPr sz="1600" kern="0" spc="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</a:t>
            </a:r>
            <a:r>
              <a:rPr sz="1600" kern="0" spc="1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25</a:t>
            </a:r>
            <a:r>
              <a:rPr sz="16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%;</a:t>
            </a:r>
            <a:r>
              <a:rPr sz="1600" b="1" kern="0" spc="29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</a:t>
            </a:r>
            <a:r>
              <a:rPr sz="16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выполнено</a:t>
            </a:r>
            <a:r>
              <a:rPr sz="1600" kern="0" spc="3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6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результатом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ниже</a:t>
            </a:r>
            <a:r>
              <a:rPr sz="16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50%.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Обучающие</a:t>
            </a:r>
            <a:r>
              <a:rPr sz="16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должны</a:t>
            </a:r>
            <a:r>
              <a:rPr sz="1600" kern="0" spc="1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были</a:t>
            </a:r>
            <a:r>
              <a:rPr sz="16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сформулировать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</a:t>
            </a:r>
            <a:r>
              <a:rPr sz="1600"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16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основе</a:t>
            </a:r>
            <a:r>
              <a:rPr sz="16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предложенного</a:t>
            </a:r>
            <a:r>
              <a:rPr sz="1600" kern="0" spc="1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текста</a:t>
            </a:r>
            <a:r>
              <a:rPr sz="16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или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проанализировать</a:t>
            </a:r>
            <a:r>
              <a:rPr sz="1600" kern="0" spc="4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текст</a:t>
            </a:r>
            <a:r>
              <a:rPr sz="1600" kern="0" spc="3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600" kern="0" spc="4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написать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дополняющую</a:t>
            </a:r>
            <a:r>
              <a:rPr sz="1600" kern="0" spc="-1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информацию.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885"/>
              </a:lnSpc>
            </a:pP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Типичные</a:t>
            </a:r>
            <a:r>
              <a:rPr sz="1600" b="1" u="sng" kern="0" spc="6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ошибки</a:t>
            </a:r>
            <a:r>
              <a:rPr sz="1600" b="1" kern="0" spc="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600" kern="0" spc="10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нет</a:t>
            </a:r>
            <a:r>
              <a:rPr sz="16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ответа,</a:t>
            </a:r>
            <a:r>
              <a:rPr sz="16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неверный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7620" algn="just">
              <a:spcBef>
                <a:spcPts val="35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ответ,</a:t>
            </a:r>
            <a:r>
              <a:rPr sz="1600" kern="0" spc="45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1600" u="heavy" kern="0" spc="459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приступили</a:t>
            </a:r>
            <a:r>
              <a:rPr sz="1600" u="heavy" kern="0" spc="459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1600" u="heavy" kern="0" spc="459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выполнению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задания.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885"/>
              </a:lnSpc>
            </a:pP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600" b="1" u="sng" kern="0" spc="2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600" b="1" u="sng" kern="0" spc="2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sz="1600" b="1" kern="0" spc="2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600" kern="0" spc="320" dirty="0">
                <a:solidFill>
                  <a:sysClr val="windowText" lastClr="000000"/>
                </a:solidFill>
                <a:cs typeface="Calibri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данное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6350" algn="just">
              <a:spcBef>
                <a:spcPts val="35"/>
              </a:spcBef>
              <a:tabLst>
                <a:tab pos="1335405" algn="l"/>
                <a:tab pos="2712085" algn="l"/>
              </a:tabLst>
            </a:pP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</a:t>
            </a:r>
            <a:r>
              <a:rPr sz="1600"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охватывает</a:t>
            </a:r>
            <a:r>
              <a:rPr sz="1600" kern="0" spc="1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очень</a:t>
            </a:r>
            <a:r>
              <a:rPr sz="1600"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широкий</a:t>
            </a:r>
            <a:r>
              <a:rPr sz="1600"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спектр знаний,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поэтому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большинство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обучающихся</a:t>
            </a:r>
            <a:r>
              <a:rPr sz="16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даже</a:t>
            </a:r>
            <a:r>
              <a:rPr sz="16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sz="16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приступают</a:t>
            </a:r>
            <a:r>
              <a:rPr sz="16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</a:t>
            </a:r>
            <a:r>
              <a:rPr sz="16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его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выполнению.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715" algn="just">
              <a:tabLst>
                <a:tab pos="1939289" algn="l"/>
                <a:tab pos="2757805" algn="l"/>
              </a:tabLst>
            </a:pP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u="sng" kern="0" spc="-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</a:t>
            </a:r>
            <a:r>
              <a:rPr sz="16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1600" b="1" kern="0" spc="4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16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устранить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главную</a:t>
            </a:r>
            <a:r>
              <a:rPr sz="1600" kern="0" spc="3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проблему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28,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чтобы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учащиеся</a:t>
            </a:r>
            <a:r>
              <a:rPr sz="16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приступали</a:t>
            </a:r>
            <a:r>
              <a:rPr sz="1600" kern="0" spc="4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</a:t>
            </a:r>
            <a:r>
              <a:rPr sz="1600" kern="0" spc="4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его</a:t>
            </a:r>
            <a:r>
              <a:rPr sz="1600" kern="0" spc="45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выполнению,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для</a:t>
            </a:r>
            <a:r>
              <a:rPr sz="1600"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этого</a:t>
            </a:r>
            <a:r>
              <a:rPr sz="1600"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проводить</a:t>
            </a:r>
            <a:r>
              <a:rPr sz="1600"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тренировочные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занятия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6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решать</a:t>
            </a:r>
            <a:r>
              <a:rPr sz="16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подобные</a:t>
            </a:r>
            <a:r>
              <a:rPr sz="16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36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188" y="413969"/>
            <a:ext cx="62890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0895" y="1328927"/>
            <a:ext cx="4417060" cy="3180715"/>
            <a:chOff x="310895" y="1328927"/>
            <a:chExt cx="4417060" cy="3180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294" y="1357182"/>
              <a:ext cx="4287783" cy="29634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6991" y="1335023"/>
              <a:ext cx="4404360" cy="3168650"/>
            </a:xfrm>
            <a:custGeom>
              <a:avLst/>
              <a:gdLst/>
              <a:ahLst/>
              <a:cxnLst/>
              <a:rect l="l" t="t" r="r" b="b"/>
              <a:pathLst>
                <a:path w="4404360" h="3168650">
                  <a:moveTo>
                    <a:pt x="0" y="3168396"/>
                  </a:moveTo>
                  <a:lnTo>
                    <a:pt x="4404360" y="3168396"/>
                  </a:lnTo>
                  <a:lnTo>
                    <a:pt x="4404360" y="0"/>
                  </a:lnTo>
                  <a:lnTo>
                    <a:pt x="0" y="0"/>
                  </a:lnTo>
                  <a:lnTo>
                    <a:pt x="0" y="3168396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10895" y="4712208"/>
            <a:ext cx="4417060" cy="1007744"/>
            <a:chOff x="310895" y="4712208"/>
            <a:chExt cx="4417060" cy="100774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764" y="4800600"/>
              <a:ext cx="4221526" cy="6400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6991" y="4718304"/>
              <a:ext cx="4404360" cy="995680"/>
            </a:xfrm>
            <a:custGeom>
              <a:avLst/>
              <a:gdLst/>
              <a:ahLst/>
              <a:cxnLst/>
              <a:rect l="l" t="t" r="r" b="b"/>
              <a:pathLst>
                <a:path w="4404360" h="995679">
                  <a:moveTo>
                    <a:pt x="0" y="995172"/>
                  </a:moveTo>
                  <a:lnTo>
                    <a:pt x="4404360" y="995172"/>
                  </a:lnTo>
                  <a:lnTo>
                    <a:pt x="4404360" y="0"/>
                  </a:lnTo>
                  <a:lnTo>
                    <a:pt x="0" y="0"/>
                  </a:lnTo>
                  <a:lnTo>
                    <a:pt x="0" y="99517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11673" y="1006940"/>
            <a:ext cx="3659504" cy="23120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algn="just">
              <a:spcBef>
                <a:spcPts val="330"/>
              </a:spcBef>
            </a:pP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b="1" kern="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b="1" kern="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29</a:t>
            </a:r>
            <a:endParaRPr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indent="57785" algn="just">
              <a:lnSpc>
                <a:spcPct val="100200"/>
              </a:lnSpc>
              <a:spcBef>
                <a:spcPts val="200"/>
              </a:spcBef>
            </a:pPr>
            <a:r>
              <a:rPr sz="1200" b="1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200" b="1" kern="0" spc="19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высокий</a:t>
            </a:r>
            <a:r>
              <a:rPr sz="1600" kern="0" spc="2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r>
              <a:rPr sz="16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сложности.</a:t>
            </a:r>
            <a:r>
              <a:rPr sz="1600" kern="0" spc="2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</a:t>
            </a:r>
            <a:r>
              <a:rPr sz="1600" kern="0" spc="1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r>
              <a:rPr sz="1600" kern="0" spc="1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kern="0" spc="14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16,4</a:t>
            </a:r>
            <a:r>
              <a:rPr sz="16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%.</a:t>
            </a:r>
            <a:r>
              <a:rPr sz="1600" b="1" kern="0" spc="14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выполнено</a:t>
            </a:r>
            <a:r>
              <a:rPr sz="1600" kern="0" spc="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600" kern="0" spc="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результатом</a:t>
            </a:r>
            <a:r>
              <a:rPr sz="16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ниже</a:t>
            </a:r>
            <a:r>
              <a:rPr sz="16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15%</a:t>
            </a:r>
            <a:r>
              <a:rPr sz="1600" kern="0" spc="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группах</a:t>
            </a:r>
            <a:r>
              <a:rPr sz="1600" kern="0" spc="2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получивших</a:t>
            </a:r>
            <a:r>
              <a:rPr sz="1600"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отметки</a:t>
            </a:r>
            <a:r>
              <a:rPr sz="1600" kern="0" spc="20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«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»</a:t>
            </a:r>
            <a:r>
              <a:rPr sz="1600" kern="0" spc="24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«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»</a:t>
            </a:r>
            <a:r>
              <a:rPr sz="1600" kern="0" spc="24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/>
            <a:r>
              <a:rPr sz="1600" kern="0" spc="-20" dirty="0">
                <a:solidFill>
                  <a:sysClr val="windowText" lastClr="000000"/>
                </a:solidFill>
                <a:cs typeface="Calibri"/>
              </a:rPr>
              <a:t>«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r>
              <a:rPr sz="1600" kern="0" spc="-20" dirty="0">
                <a:solidFill>
                  <a:sysClr val="windowText" lastClr="000000"/>
                </a:solidFill>
                <a:cs typeface="Calibri"/>
              </a:rPr>
              <a:t>»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35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Большинство</a:t>
            </a:r>
            <a:r>
              <a:rPr sz="16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участников</a:t>
            </a:r>
            <a:r>
              <a:rPr sz="16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ОГЭ</a:t>
            </a:r>
            <a:r>
              <a:rPr sz="16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приступили</a:t>
            </a:r>
            <a:r>
              <a:rPr sz="1600" kern="0" spc="4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</a:t>
            </a:r>
            <a:r>
              <a:rPr sz="1600" kern="0" spc="48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выполнению</a:t>
            </a:r>
            <a:r>
              <a:rPr sz="1600" kern="0" spc="4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данного задания.</a:t>
            </a:r>
            <a:endParaRPr sz="16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1673" y="3289554"/>
            <a:ext cx="2664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049020" algn="l"/>
                <a:tab pos="1978660" algn="l"/>
              </a:tabLst>
            </a:pP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673" y="3289554"/>
            <a:ext cx="3657600" cy="5175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839720">
              <a:lnSpc>
                <a:spcPct val="101899"/>
              </a:lnSpc>
              <a:spcBef>
                <a:spcPts val="60"/>
              </a:spcBef>
              <a:tabLst>
                <a:tab pos="1029335" algn="l"/>
                <a:tab pos="1839595" algn="l"/>
                <a:tab pos="2678430" algn="l"/>
                <a:tab pos="3154045" algn="l"/>
              </a:tabLst>
            </a:pPr>
            <a:r>
              <a:rPr sz="1600" kern="0" spc="-5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	</a:t>
            </a:r>
            <a:r>
              <a:rPr sz="16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очень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широкий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спектр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знаний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охватывает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1673" y="3781501"/>
            <a:ext cx="3658235" cy="2220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spcBef>
                <a:spcPts val="95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данное</a:t>
            </a:r>
            <a:r>
              <a:rPr sz="1600" kern="0" spc="1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задание,</a:t>
            </a:r>
            <a:r>
              <a:rPr sz="1600"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поэтому</a:t>
            </a:r>
            <a:r>
              <a:rPr sz="1600" kern="0" spc="1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большинство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обучающихся</a:t>
            </a:r>
            <a:r>
              <a:rPr sz="16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даже</a:t>
            </a:r>
            <a:r>
              <a:rPr sz="1600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sz="1600" kern="0" spc="1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приступают</a:t>
            </a:r>
            <a:r>
              <a:rPr sz="1600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</a:t>
            </a:r>
            <a:r>
              <a:rPr sz="1600" kern="0" spc="1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его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решению.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  <a:tabLst>
                <a:tab pos="1818639" algn="l"/>
                <a:tab pos="2597785" algn="l"/>
              </a:tabLst>
            </a:pP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heavy" kern="0" spc="-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u="heavy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u="heavy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1600" kern="0" spc="3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1600" kern="0" spc="3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устранить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главную</a:t>
            </a:r>
            <a:r>
              <a:rPr sz="16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проблему</a:t>
            </a:r>
            <a:r>
              <a:rPr sz="16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</a:t>
            </a:r>
            <a:r>
              <a:rPr sz="16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29,</a:t>
            </a:r>
            <a:r>
              <a:rPr sz="16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чтобы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учащиеся</a:t>
            </a:r>
            <a:r>
              <a:rPr sz="16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приступали</a:t>
            </a:r>
            <a:r>
              <a:rPr sz="1600" kern="0" spc="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</a:t>
            </a:r>
            <a:r>
              <a:rPr sz="16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его</a:t>
            </a:r>
            <a:r>
              <a:rPr sz="1600" kern="0" spc="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выполнению,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для</a:t>
            </a:r>
            <a:r>
              <a:rPr sz="1600" kern="0" spc="4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этого</a:t>
            </a:r>
            <a:r>
              <a:rPr sz="16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проводить</a:t>
            </a:r>
            <a:r>
              <a:rPr sz="1600" kern="0" spc="4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тренировочные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занятия</a:t>
            </a:r>
            <a:r>
              <a:rPr sz="16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6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решать</a:t>
            </a:r>
            <a:r>
              <a:rPr sz="16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подобные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задания.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007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031" y="644778"/>
            <a:ext cx="77609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Задания,</a:t>
            </a:r>
            <a:r>
              <a:rPr sz="20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0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которыми</a:t>
            </a:r>
            <a:r>
              <a:rPr sz="20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обучающиеся</a:t>
            </a:r>
            <a:r>
              <a:rPr sz="2000" b="1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справились</a:t>
            </a:r>
            <a:r>
              <a:rPr sz="2000" b="1" kern="0" spc="4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20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</a:t>
            </a:r>
            <a:r>
              <a:rPr sz="2000" b="1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процент</a:t>
            </a:r>
            <a:endParaRPr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algn="ctr"/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r>
              <a:rPr sz="2000" b="1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составил</a:t>
            </a:r>
            <a:r>
              <a:rPr sz="2000"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более</a:t>
            </a:r>
            <a:r>
              <a:rPr sz="2000" b="1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65</a:t>
            </a:r>
            <a:r>
              <a:rPr sz="2000" b="1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2000" b="1" kern="0" spc="45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№№</a:t>
            </a:r>
            <a:r>
              <a:rPr sz="2000" b="1" kern="0" spc="-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1,</a:t>
            </a:r>
            <a:r>
              <a:rPr sz="2000" b="1" kern="0" spc="-1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2,</a:t>
            </a:r>
            <a:r>
              <a:rPr sz="2000" b="1" kern="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5,</a:t>
            </a:r>
            <a:r>
              <a:rPr sz="2000" b="1" kern="0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6,</a:t>
            </a:r>
            <a:r>
              <a:rPr sz="2000" b="1" kern="0" spc="-1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8,</a:t>
            </a:r>
            <a:r>
              <a:rPr sz="2000" b="1" kern="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10,</a:t>
            </a:r>
            <a:r>
              <a:rPr sz="2000" b="1" kern="0" spc="-3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11</a:t>
            </a:r>
            <a:r>
              <a:rPr sz="2000" b="1" kern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,</a:t>
            </a:r>
            <a:r>
              <a:rPr lang="ru-RU" sz="2000" b="1" kern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12,</a:t>
            </a:r>
            <a:r>
              <a:rPr sz="2000" b="1" kern="0" spc="-3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19,</a:t>
            </a:r>
            <a:r>
              <a:rPr sz="2000" b="1" kern="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22,</a:t>
            </a:r>
            <a:r>
              <a:rPr lang="ru-RU" sz="2000" b="1" kern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 24,</a:t>
            </a:r>
            <a:r>
              <a:rPr sz="2000" b="1" kern="0" spc="-35" dirty="0" smtClean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25,</a:t>
            </a:r>
            <a:r>
              <a:rPr sz="2000" b="1" kern="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 smtClean="0"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всего</a:t>
            </a:r>
            <a:r>
              <a:rPr sz="2000" b="1" kern="0" spc="-3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12</a:t>
            </a:r>
            <a:r>
              <a:rPr sz="2000" b="1" kern="0" spc="-3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000" b="1" kern="0" spc="-10" dirty="0">
                <a:solidFill>
                  <a:srgbClr val="7030A0"/>
                </a:solidFill>
                <a:latin typeface="Times New Roman"/>
                <a:cs typeface="Times New Roman"/>
              </a:rPr>
              <a:t>заданий)</a:t>
            </a:r>
            <a:endParaRPr sz="2000" kern="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7819" y="1905000"/>
            <a:ext cx="6475730" cy="4488180"/>
            <a:chOff x="1607819" y="1905000"/>
            <a:chExt cx="6475730" cy="4488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3633" y="2082878"/>
              <a:ext cx="5583800" cy="412267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13915" y="1911095"/>
              <a:ext cx="6463665" cy="4476115"/>
            </a:xfrm>
            <a:custGeom>
              <a:avLst/>
              <a:gdLst/>
              <a:ahLst/>
              <a:cxnLst/>
              <a:rect l="l" t="t" r="r" b="b"/>
              <a:pathLst>
                <a:path w="6463665" h="4476115">
                  <a:moveTo>
                    <a:pt x="0" y="4475988"/>
                  </a:moveTo>
                  <a:lnTo>
                    <a:pt x="6463284" y="4475988"/>
                  </a:lnTo>
                  <a:lnTo>
                    <a:pt x="6463284" y="0"/>
                  </a:lnTo>
                  <a:lnTo>
                    <a:pt x="0" y="0"/>
                  </a:lnTo>
                  <a:lnTo>
                    <a:pt x="0" y="447598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10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566" y="574294"/>
            <a:ext cx="628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kern="0" dirty="0">
                <a:latin typeface="Times New Roman"/>
                <a:cs typeface="Times New Roman"/>
              </a:rPr>
              <a:t>АНАЛИЗ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65" dirty="0">
                <a:latin typeface="Times New Roman"/>
                <a:cs typeface="Times New Roman"/>
              </a:rPr>
              <a:t>РЕЗУЛЬТАТОВ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10" dirty="0">
                <a:latin typeface="Times New Roman"/>
                <a:cs typeface="Times New Roman"/>
              </a:rPr>
              <a:t>ВЫПОЛНЕНИЯ</a:t>
            </a:r>
            <a:r>
              <a:rPr b="1" kern="0" spc="-55" dirty="0">
                <a:latin typeface="Times New Roman"/>
                <a:cs typeface="Times New Roman"/>
              </a:rPr>
              <a:t> </a:t>
            </a:r>
            <a:r>
              <a:rPr b="1" kern="0" dirty="0">
                <a:latin typeface="Times New Roman"/>
                <a:cs typeface="Times New Roman"/>
              </a:rPr>
              <a:t>ЗАДАНИЙ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25" dirty="0">
                <a:latin typeface="Times New Roman"/>
                <a:cs typeface="Times New Roman"/>
              </a:rPr>
              <a:t>КИМ</a:t>
            </a:r>
            <a:endParaRPr kern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47" y="1651203"/>
            <a:ext cx="53314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Задания</a:t>
            </a:r>
            <a:r>
              <a:rPr sz="2400" b="0" u="sng" spc="-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ОГЭ,</a:t>
            </a:r>
            <a:r>
              <a:rPr sz="2400" b="0" u="sng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проверяемые</a:t>
            </a:r>
            <a:r>
              <a:rPr sz="2400" b="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экспертами//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процент</a:t>
            </a:r>
            <a:r>
              <a:rPr sz="2400" b="0" u="sng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2400" b="0" u="sng" spc="-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0" u="sng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выполнения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9965" y="2748737"/>
            <a:ext cx="2270334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№ 12 //</a:t>
            </a:r>
            <a:r>
              <a:rPr sz="2800" b="1" kern="0" spc="-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60,3</a:t>
            </a:r>
            <a:r>
              <a:rPr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%</a:t>
            </a:r>
            <a:endParaRPr sz="2800" kern="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>
              <a:spcBef>
                <a:spcPts val="125"/>
              </a:spcBef>
            </a:pPr>
            <a:endParaRPr sz="2800" kern="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2700"/>
            <a:r>
              <a:rPr sz="28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№</a:t>
            </a:r>
            <a:r>
              <a:rPr sz="2800" b="1" kern="0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28</a:t>
            </a:r>
            <a:r>
              <a:rPr sz="2800" b="1" kern="0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28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//</a:t>
            </a:r>
            <a:r>
              <a:rPr sz="2800" b="1" kern="0" spc="-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25,6</a:t>
            </a:r>
            <a:r>
              <a:rPr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%</a:t>
            </a:r>
            <a:endParaRPr sz="2800" kern="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>
              <a:spcBef>
                <a:spcPts val="120"/>
              </a:spcBef>
            </a:pPr>
            <a:endParaRPr sz="2800" kern="0" dirty="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marL="12700"/>
            <a:r>
              <a:rPr sz="2800" b="1" kern="0" dirty="0">
                <a:solidFill>
                  <a:srgbClr val="7030A0"/>
                </a:solidFill>
                <a:latin typeface="Times New Roman"/>
                <a:cs typeface="Times New Roman"/>
              </a:rPr>
              <a:t>№ 29 //</a:t>
            </a:r>
            <a:r>
              <a:rPr sz="2800" b="1" kern="0" spc="-2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16,4</a:t>
            </a:r>
            <a:r>
              <a:rPr sz="2800" b="1" kern="0" spc="-10" dirty="0" smtClean="0">
                <a:solidFill>
                  <a:srgbClr val="7030A0"/>
                </a:solidFill>
                <a:latin typeface="Times New Roman"/>
                <a:cs typeface="Times New Roman"/>
              </a:rPr>
              <a:t>%</a:t>
            </a:r>
            <a:endParaRPr sz="2800" kern="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179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566" y="574294"/>
            <a:ext cx="628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kern="0" dirty="0">
                <a:latin typeface="Times New Roman"/>
                <a:cs typeface="Times New Roman"/>
              </a:rPr>
              <a:t>АНАЛИЗ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65" dirty="0">
                <a:latin typeface="Times New Roman"/>
                <a:cs typeface="Times New Roman"/>
              </a:rPr>
              <a:t>РЕЗУЛЬТАТОВ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10" dirty="0">
                <a:latin typeface="Times New Roman"/>
                <a:cs typeface="Times New Roman"/>
              </a:rPr>
              <a:t>ВЫПОЛНЕНИЯ</a:t>
            </a:r>
            <a:r>
              <a:rPr b="1" kern="0" spc="-55" dirty="0">
                <a:latin typeface="Times New Roman"/>
                <a:cs typeface="Times New Roman"/>
              </a:rPr>
              <a:t> </a:t>
            </a:r>
            <a:r>
              <a:rPr b="1" kern="0" dirty="0">
                <a:latin typeface="Times New Roman"/>
                <a:cs typeface="Times New Roman"/>
              </a:rPr>
              <a:t>ЗАДАНИЙ</a:t>
            </a:r>
            <a:r>
              <a:rPr b="1" kern="0" spc="-15" dirty="0">
                <a:latin typeface="Times New Roman"/>
                <a:cs typeface="Times New Roman"/>
              </a:rPr>
              <a:t> </a:t>
            </a:r>
            <a:r>
              <a:rPr b="1" kern="0" spc="-25" dirty="0">
                <a:latin typeface="Times New Roman"/>
                <a:cs typeface="Times New Roman"/>
              </a:rPr>
              <a:t>КИМ</a:t>
            </a:r>
            <a:endParaRPr kern="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8654" y="1291590"/>
            <a:ext cx="5051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4755" marR="5080" indent="-1202690">
              <a:lnSpc>
                <a:spcPct val="100000"/>
              </a:lnSpc>
              <a:spcBef>
                <a:spcPts val="100"/>
              </a:spcBef>
            </a:pPr>
            <a:r>
              <a:rPr sz="2400" i="1" spc="-30" dirty="0">
                <a:solidFill>
                  <a:srgbClr val="FF0000"/>
                </a:solidFill>
                <a:latin typeface="Times New Roman"/>
                <a:cs typeface="Times New Roman"/>
              </a:rPr>
              <a:t>Рекомендации</a:t>
            </a:r>
            <a:r>
              <a:rPr sz="24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4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подготовки</a:t>
            </a:r>
            <a:r>
              <a:rPr sz="2400" i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400" i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ОГЭ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(из</a:t>
            </a:r>
            <a:r>
              <a:rPr sz="2400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FF0000"/>
                </a:solidFill>
                <a:latin typeface="Times New Roman"/>
                <a:cs typeface="Times New Roman"/>
              </a:rPr>
              <a:t>опыта</a:t>
            </a:r>
            <a:r>
              <a:rPr sz="2400" i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работы)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412" y="1969700"/>
            <a:ext cx="8211820" cy="414210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39395" indent="-235585" algn="ctr">
              <a:spcBef>
                <a:spcPts val="1305"/>
              </a:spcBef>
              <a:buSzPct val="90000"/>
              <a:buFont typeface="Wingdings"/>
              <a:buChar char=""/>
              <a:tabLst>
                <a:tab pos="239395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каждом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уроке</a:t>
            </a:r>
            <a:r>
              <a:rPr sz="20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географии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9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классы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должна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быть</a:t>
            </a:r>
            <a:r>
              <a:rPr sz="20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организована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065" marR="5080" algn="ctr">
              <a:lnSpc>
                <a:spcPct val="150000"/>
              </a:lnSpc>
            </a:pP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работа</a:t>
            </a:r>
            <a:r>
              <a:rPr sz="2000" kern="0" spc="-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0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картами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атласа</a:t>
            </a:r>
            <a:r>
              <a:rPr sz="20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(фронтальная,</a:t>
            </a:r>
            <a:r>
              <a:rPr sz="20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парная,</a:t>
            </a:r>
            <a:r>
              <a:rPr sz="20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групповая,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индивидуальная;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уроке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домашняя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работа;</a:t>
            </a:r>
            <a:r>
              <a:rPr sz="20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практические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работы,</a:t>
            </a:r>
            <a:r>
              <a:rPr sz="2000"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объяснение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нового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476884" marR="466725" algn="ctr">
              <a:lnSpc>
                <a:spcPct val="150000"/>
              </a:lnSpc>
            </a:pP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материала;</a:t>
            </a:r>
            <a:r>
              <a:rPr sz="20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анализ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извлечение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географической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информации; объяснение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закономерностей;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выявление</a:t>
            </a:r>
            <a:r>
              <a:rPr sz="20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взаимосвязей</a:t>
            </a:r>
            <a:r>
              <a:rPr sz="20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т.д.).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95910" marR="227965" lvl="1" indent="-56515">
              <a:lnSpc>
                <a:spcPts val="3600"/>
              </a:lnSpc>
              <a:spcBef>
                <a:spcPts val="320"/>
              </a:spcBef>
              <a:buFont typeface="Wingdings"/>
              <a:buChar char=""/>
              <a:tabLst>
                <a:tab pos="295910" algn="l"/>
                <a:tab pos="502284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В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классе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начинать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работу</a:t>
            </a:r>
            <a:r>
              <a:rPr sz="20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географической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картой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как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можно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раньше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(номенклатура</a:t>
            </a:r>
            <a:r>
              <a:rPr sz="2000"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теме</a:t>
            </a:r>
            <a:r>
              <a:rPr sz="20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«Как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люди</a:t>
            </a:r>
            <a:r>
              <a:rPr sz="20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открывали</a:t>
            </a:r>
            <a:r>
              <a:rPr sz="20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Землю»).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626110" lvl="2" indent="-262890">
              <a:spcBef>
                <a:spcPts val="885"/>
              </a:spcBef>
              <a:buFont typeface="Wingdings"/>
              <a:buChar char=""/>
              <a:tabLst>
                <a:tab pos="626110" algn="l"/>
              </a:tabLst>
            </a:pP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Зачётные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опросы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номенклатуре</a:t>
            </a:r>
            <a:r>
              <a:rPr sz="20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0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</a:t>
            </a:r>
            <a:r>
              <a:rPr sz="20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класса;</a:t>
            </a:r>
            <a:r>
              <a:rPr sz="20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помощь</a:t>
            </a:r>
            <a:r>
              <a:rPr sz="20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учеников-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540" algn="ctr">
              <a:spcBef>
                <a:spcPts val="1200"/>
              </a:spcBef>
            </a:pPr>
            <a:r>
              <a:rPr sz="20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консультантов.</a:t>
            </a:r>
            <a:endParaRPr sz="20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759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666" y="767661"/>
            <a:ext cx="4013047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800" spc="-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Структура</a:t>
            </a:r>
            <a:r>
              <a:rPr sz="2800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КИМ</a:t>
            </a:r>
            <a:r>
              <a:rPr sz="2800" spc="-56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spc="-1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ОГЭ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780575" y="2472460"/>
            <a:ext cx="7530912" cy="22256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2873" indent="-113348">
              <a:spcBef>
                <a:spcPts val="75"/>
              </a:spcBef>
              <a:buSzPct val="83333"/>
              <a:buFont typeface="Arial MT"/>
              <a:buChar char="•"/>
              <a:tabLst>
                <a:tab pos="122873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30 </a:t>
            </a:r>
            <a:r>
              <a:rPr sz="2400" kern="0" spc="-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заданий,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45256" marR="3810" indent="-136208">
              <a:buFont typeface="Arial MT"/>
              <a:buChar char="•"/>
              <a:tabLst>
                <a:tab pos="180499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27</a:t>
            </a:r>
            <a:r>
              <a:rPr sz="2400" kern="0" spc="-4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заданий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40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записью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краткого</a:t>
            </a:r>
            <a:r>
              <a:rPr sz="2400" kern="0" spc="-5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ответа</a:t>
            </a:r>
            <a:r>
              <a:rPr sz="240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(цифра,</a:t>
            </a:r>
            <a:r>
              <a:rPr sz="2400" kern="0" spc="-56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слово</a:t>
            </a:r>
            <a:r>
              <a:rPr sz="24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или 	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словосочетание,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виде</a:t>
            </a:r>
            <a:r>
              <a:rPr sz="24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числа</a:t>
            </a:r>
            <a:r>
              <a:rPr sz="24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или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80499"/>
            <a:r>
              <a:rPr sz="2400" kern="0" spc="-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последовательности цифр),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45733" indent="-136208">
              <a:buFont typeface="Arial MT"/>
              <a:buChar char="•"/>
              <a:tabLst>
                <a:tab pos="145733" algn="l"/>
              </a:tabLst>
            </a:pP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</a:t>
            </a:r>
            <a:r>
              <a:rPr sz="240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</a:t>
            </a:r>
            <a:r>
              <a:rPr sz="2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240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развернутым</a:t>
            </a:r>
            <a:r>
              <a:rPr sz="240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ответом</a:t>
            </a:r>
            <a:r>
              <a:rPr sz="2400" kern="0" spc="-1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(12,</a:t>
            </a:r>
            <a:r>
              <a:rPr sz="2400" kern="0" spc="-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28,</a:t>
            </a:r>
            <a:r>
              <a:rPr sz="2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29),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45733" indent="-136208">
              <a:buFont typeface="Arial MT"/>
              <a:buChar char="•"/>
              <a:tabLst>
                <a:tab pos="145733" algn="l"/>
              </a:tabLst>
            </a:pPr>
            <a:r>
              <a:rPr sz="2400" kern="0" spc="-8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Максимальный</a:t>
            </a:r>
            <a:r>
              <a:rPr sz="2400" kern="0" spc="-53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первичный</a:t>
            </a:r>
            <a:r>
              <a:rPr sz="2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балл</a:t>
            </a:r>
            <a:r>
              <a:rPr sz="2400" kern="0" spc="-41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24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2400" kern="0" spc="-1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31.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88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83620"/>
              </p:ext>
            </p:extLst>
          </p:nvPr>
        </p:nvGraphicFramePr>
        <p:xfrm>
          <a:off x="1023583" y="2508540"/>
          <a:ext cx="7436182" cy="2862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683"/>
                <a:gridCol w="1250482"/>
                <a:gridCol w="3002399"/>
                <a:gridCol w="1528618"/>
              </a:tblGrid>
              <a:tr h="1004577">
                <a:tc>
                  <a:txBody>
                    <a:bodyPr/>
                    <a:lstStyle/>
                    <a:p>
                      <a:pPr marL="4972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Уровень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2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сложности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заданий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Количество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Номер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заданий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Планируемый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процент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выполнения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19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365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Базовый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1,2,4,5,6,8,9,10,13,14,19,20,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22,24,25,27,28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60-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90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49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Повышенный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3,7,12,15,16,17,18,21,23,26,30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40-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49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Высокий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2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11,29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500" dirty="0">
                          <a:latin typeface="Times New Roman"/>
                          <a:cs typeface="Times New Roman"/>
                        </a:rPr>
                        <a:t>Менее</a:t>
                      </a:r>
                      <a:r>
                        <a:rPr sz="15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149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500" spc="-25" dirty="0">
                          <a:latin typeface="Times New Roman"/>
                          <a:cs typeface="Times New Roman"/>
                        </a:rPr>
                        <a:t>30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8096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323834" y="841635"/>
            <a:ext cx="750968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kern="0" spc="-8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Распределение</a:t>
            </a:r>
            <a:r>
              <a:rPr sz="2400" b="1" kern="0" spc="-41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заданий</a:t>
            </a:r>
            <a:r>
              <a:rPr sz="2400" b="1" kern="0" spc="-38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2400" b="1" kern="0" spc="-41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уровням</a:t>
            </a:r>
            <a:r>
              <a:rPr sz="2400" b="1" kern="0" spc="-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kern="0" spc="-8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сложности</a:t>
            </a:r>
            <a:endParaRPr sz="2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1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197" y="857250"/>
            <a:ext cx="8557146" cy="7487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774508" marR="3810" indent="-1765459" algn="ctr">
              <a:spcBef>
                <a:spcPts val="79"/>
              </a:spcBef>
            </a:pPr>
            <a:r>
              <a:rPr sz="2400" dirty="0">
                <a:solidFill>
                  <a:srgbClr val="000000"/>
                </a:solidFill>
              </a:rPr>
              <a:t>В</a:t>
            </a:r>
            <a:r>
              <a:rPr sz="2400" spc="-34" dirty="0">
                <a:solidFill>
                  <a:srgbClr val="000000"/>
                </a:solidFill>
              </a:rPr>
              <a:t> </a:t>
            </a:r>
            <a:r>
              <a:rPr sz="2400" spc="-8" dirty="0">
                <a:solidFill>
                  <a:srgbClr val="000000"/>
                </a:solidFill>
              </a:rPr>
              <a:t>ходе</a:t>
            </a:r>
            <a:r>
              <a:rPr sz="2400" spc="-49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решения</a:t>
            </a:r>
            <a:r>
              <a:rPr sz="2400" spc="-38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заданий</a:t>
            </a:r>
            <a:r>
              <a:rPr sz="2400" spc="-38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КИМ</a:t>
            </a:r>
            <a:r>
              <a:rPr sz="2400" spc="-34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наибольшие</a:t>
            </a:r>
            <a:r>
              <a:rPr sz="2400" spc="-34" dirty="0">
                <a:solidFill>
                  <a:srgbClr val="000000"/>
                </a:solidFill>
              </a:rPr>
              <a:t> </a:t>
            </a:r>
            <a:r>
              <a:rPr sz="2400" spc="-15" dirty="0">
                <a:solidFill>
                  <a:srgbClr val="000000"/>
                </a:solidFill>
              </a:rPr>
              <a:t>затруднения</a:t>
            </a:r>
            <a:r>
              <a:rPr sz="2400" spc="-41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у</a:t>
            </a:r>
            <a:r>
              <a:rPr sz="2400" spc="-34" dirty="0">
                <a:solidFill>
                  <a:srgbClr val="000000"/>
                </a:solidFill>
              </a:rPr>
              <a:t> </a:t>
            </a:r>
            <a:r>
              <a:rPr sz="2400" spc="-8" dirty="0">
                <a:solidFill>
                  <a:srgbClr val="000000"/>
                </a:solidFill>
              </a:rPr>
              <a:t>обучающихся </a:t>
            </a:r>
            <a:r>
              <a:rPr sz="2400" dirty="0">
                <a:solidFill>
                  <a:srgbClr val="000000"/>
                </a:solidFill>
              </a:rPr>
              <a:t>вызвали</a:t>
            </a:r>
            <a:r>
              <a:rPr sz="2400" spc="-64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следующие</a:t>
            </a:r>
            <a:r>
              <a:rPr sz="2400" spc="-71" dirty="0">
                <a:solidFill>
                  <a:srgbClr val="000000"/>
                </a:solidFill>
              </a:rPr>
              <a:t> </a:t>
            </a:r>
            <a:r>
              <a:rPr sz="2400" spc="-8" dirty="0">
                <a:solidFill>
                  <a:srgbClr val="000000"/>
                </a:solidFill>
              </a:rPr>
              <a:t>задания</a:t>
            </a:r>
            <a:endParaRPr sz="24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19167"/>
              </p:ext>
            </p:extLst>
          </p:nvPr>
        </p:nvGraphicFramePr>
        <p:xfrm>
          <a:off x="2272733" y="2401613"/>
          <a:ext cx="4537500" cy="368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025"/>
                <a:gridCol w="2949475"/>
              </a:tblGrid>
              <a:tr h="6569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sz="1800" b="1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задания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800" b="1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Процент</a:t>
                      </a:r>
                      <a:r>
                        <a:rPr sz="1800" b="1" spc="-3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выполнения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800" b="1" spc="-1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27</a:t>
                      </a: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800" b="1" spc="-25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800" b="1" spc="-25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dirty="0" smtClean="0">
                          <a:latin typeface="Times New Roman"/>
                          <a:cs typeface="Times New Roman"/>
                        </a:rPr>
                        <a:t>26</a:t>
                      </a:r>
                      <a:r>
                        <a:rPr sz="18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800" b="1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800" b="1" spc="-25" dirty="0" smtClean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1800" b="1" spc="-25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800" b="1" spc="-25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27,4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spc="-25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27%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12,3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818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5" dirty="0" smtClean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29</a:t>
                      </a:r>
                      <a:endParaRPr lang="ru-RU" sz="1800" b="1" spc="-25" dirty="0" smtClean="0">
                        <a:solidFill>
                          <a:srgbClr val="0D0D0D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ru-RU" sz="1800" b="1" spc="-10" dirty="0" smtClean="0">
                          <a:latin typeface="Times New Roman"/>
                          <a:cs typeface="Times New Roman"/>
                        </a:rPr>
                        <a:t>16,4</a:t>
                      </a:r>
                      <a:r>
                        <a:rPr sz="1800" b="1" spc="-10" dirty="0" smtClean="0">
                          <a:latin typeface="Times New Roman"/>
                          <a:cs typeface="Times New Roman"/>
                        </a:rPr>
                        <a:t>%</a:t>
                      </a:r>
                      <a:endParaRPr lang="ru-RU" sz="1800" b="1" spc="-10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2143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87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268" y="1040891"/>
            <a:ext cx="5137785" cy="5568950"/>
            <a:chOff x="239268" y="1040891"/>
            <a:chExt cx="5137785" cy="5568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932" y="1191259"/>
              <a:ext cx="4830706" cy="5181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5364" y="1046987"/>
              <a:ext cx="5125720" cy="5556885"/>
            </a:xfrm>
            <a:custGeom>
              <a:avLst/>
              <a:gdLst/>
              <a:ahLst/>
              <a:cxnLst/>
              <a:rect l="l" t="t" r="r" b="b"/>
              <a:pathLst>
                <a:path w="5125720" h="5556884">
                  <a:moveTo>
                    <a:pt x="0" y="5556504"/>
                  </a:moveTo>
                  <a:lnTo>
                    <a:pt x="5125212" y="5556504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555650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31890" y="1020571"/>
            <a:ext cx="3081020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75740" algn="l"/>
              </a:tabLst>
            </a:pPr>
            <a:r>
              <a:rPr dirty="0">
                <a:solidFill>
                  <a:srgbClr val="FF0000"/>
                </a:solidFill>
              </a:rPr>
              <a:t>Задание</a:t>
            </a:r>
            <a:r>
              <a:rPr spc="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№</a:t>
            </a:r>
            <a:r>
              <a:rPr spc="70" dirty="0">
                <a:solidFill>
                  <a:srgbClr val="FF0000"/>
                </a:solidFill>
              </a:rPr>
              <a:t> </a:t>
            </a:r>
            <a:r>
              <a:rPr spc="-50" dirty="0">
                <a:solidFill>
                  <a:srgbClr val="FF0000"/>
                </a:solidFill>
              </a:rPr>
              <a:t>9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sz="1600" b="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6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imes New Roman"/>
                <a:cs typeface="Times New Roman"/>
              </a:rPr>
              <a:t>базовый</a:t>
            </a:r>
            <a:r>
              <a:rPr sz="1600" b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уровень </a:t>
            </a:r>
            <a:r>
              <a:rPr sz="16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сложности</a:t>
            </a:r>
            <a:r>
              <a:rPr sz="16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sz="16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30,6%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1890" y="1539951"/>
            <a:ext cx="30835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Типичными</a:t>
            </a:r>
            <a:r>
              <a:rPr sz="1600" b="1" u="sng" kern="0" spc="40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ошибками</a:t>
            </a:r>
            <a:r>
              <a:rPr sz="1600" b="1" kern="0" spc="4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выполнении</a:t>
            </a:r>
            <a:r>
              <a:rPr sz="1600" kern="0" spc="3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данного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были:</a:t>
            </a:r>
            <a:r>
              <a:rPr sz="1600" kern="0" spc="4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неверно</a:t>
            </a:r>
            <a:r>
              <a:rPr sz="1600" kern="0" spc="4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рассчитанное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расстояние</a:t>
            </a:r>
            <a:r>
              <a:rPr sz="1600" kern="0" spc="1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между</a:t>
            </a:r>
            <a:r>
              <a:rPr sz="1600" kern="0" spc="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объектами</a:t>
            </a:r>
            <a:r>
              <a:rPr sz="1600" kern="0" spc="1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53681" y="2515869"/>
            <a:ext cx="1460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556895" algn="l"/>
                <a:tab pos="1356995" algn="l"/>
              </a:tabLst>
            </a:pP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работе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1890" y="2515869"/>
            <a:ext cx="14217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tabLst>
                <a:tab pos="749935" algn="l"/>
              </a:tabLst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карте,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ошибка масштабом, округлении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5101" y="2759405"/>
            <a:ext cx="1527175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spcBef>
                <a:spcPts val="95"/>
              </a:spcBef>
              <a:tabLst>
                <a:tab pos="1182370" algn="l"/>
              </a:tabLst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ошибка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R="5080" algn="r">
              <a:spcBef>
                <a:spcPts val="5"/>
              </a:spcBef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полученного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31890" y="3247770"/>
            <a:ext cx="30822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результата,</a:t>
            </a:r>
            <a:r>
              <a:rPr sz="16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неверно</a:t>
            </a:r>
            <a:r>
              <a:rPr sz="16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записан</a:t>
            </a:r>
            <a:r>
              <a:rPr sz="16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бланке.</a:t>
            </a:r>
            <a:r>
              <a:rPr sz="1600" kern="0" spc="3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600" b="1" u="sng" kern="0" spc="39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6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sz="1600" b="1" u="sng" kern="0" spc="24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600" kern="0" spc="295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sz="1600"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сформирован</a:t>
            </a:r>
            <a:r>
              <a:rPr sz="1600" kern="0" spc="2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навык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работы</a:t>
            </a:r>
            <a:r>
              <a:rPr sz="16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6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топографической</a:t>
            </a:r>
            <a:r>
              <a:rPr sz="1600" kern="0" spc="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картой,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есть</a:t>
            </a:r>
            <a:r>
              <a:rPr sz="1600" kern="0" spc="3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трудности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работе</a:t>
            </a:r>
            <a:r>
              <a:rPr sz="16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8089" y="4467225"/>
            <a:ext cx="2004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spcBef>
                <a:spcPts val="95"/>
              </a:spcBef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математические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R="5080" algn="r">
              <a:tabLst>
                <a:tab pos="717550" algn="l"/>
                <a:tab pos="1870075" algn="l"/>
              </a:tabLst>
            </a:pP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расчетах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1890" y="4467225"/>
            <a:ext cx="10655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масштабом, ошибки </a:t>
            </a:r>
            <a:r>
              <a:rPr sz="16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округлении.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1890" y="5198440"/>
            <a:ext cx="308102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544320" algn="l"/>
                <a:tab pos="1967864" algn="l"/>
              </a:tabLst>
            </a:pP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u="sng" kern="0" spc="-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6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  <a:tabLst>
                <a:tab pos="1499870" algn="l"/>
                <a:tab pos="2658745" algn="l"/>
              </a:tabLst>
            </a:pPr>
            <a:r>
              <a:rPr sz="16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затруднений:</a:t>
            </a:r>
            <a:r>
              <a:rPr sz="1600"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повторить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тему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31890" y="5930595"/>
            <a:ext cx="1852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1213485" algn="l"/>
              </a:tabLst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отработать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умение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31890" y="5682183"/>
            <a:ext cx="308229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350" algn="r">
              <a:spcBef>
                <a:spcPts val="95"/>
              </a:spcBef>
              <a:tabLst>
                <a:tab pos="1990089" algn="l"/>
                <a:tab pos="2946400" algn="l"/>
              </a:tabLst>
            </a:pPr>
            <a:r>
              <a:rPr sz="1600" kern="0" spc="-10" dirty="0">
                <a:solidFill>
                  <a:sysClr val="windowText" lastClr="000000"/>
                </a:solidFill>
                <a:cs typeface="Calibri"/>
              </a:rPr>
              <a:t>«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Топографическая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</a:t>
            </a:r>
            <a:r>
              <a:rPr sz="1600" kern="0" spc="-10" dirty="0">
                <a:solidFill>
                  <a:sysClr val="windowText" lastClr="000000"/>
                </a:solidFill>
                <a:cs typeface="Calibri"/>
              </a:rPr>
              <a:t>»</a:t>
            </a:r>
            <a:r>
              <a:rPr sz="1600" kern="0" dirty="0">
                <a:solidFill>
                  <a:sysClr val="windowText" lastClr="000000"/>
                </a:solidFill>
                <a:cs typeface="Calibri"/>
              </a:rPr>
              <a:t>	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R="5080" algn="r">
              <a:spcBef>
                <a:spcPts val="35"/>
              </a:spcBef>
              <a:tabLst>
                <a:tab pos="878840" algn="l"/>
              </a:tabLst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работы</a:t>
            </a:r>
            <a:r>
              <a:rPr sz="1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6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1890" y="6174435"/>
            <a:ext cx="2212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топографической</a:t>
            </a:r>
            <a:r>
              <a:rPr sz="16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6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картой.</a:t>
            </a:r>
            <a:endParaRPr sz="16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31339" y="359791"/>
            <a:ext cx="55930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latin typeface="Times New Roman"/>
                <a:cs typeface="Times New Roman"/>
              </a:rPr>
              <a:t>АНАЛИЗ</a:t>
            </a:r>
            <a:r>
              <a:rPr sz="1600" b="1" kern="0" spc="-90" dirty="0">
                <a:latin typeface="Times New Roman"/>
                <a:cs typeface="Times New Roman"/>
              </a:rPr>
              <a:t> </a:t>
            </a:r>
            <a:r>
              <a:rPr sz="1600" b="1" kern="0" spc="-55" dirty="0">
                <a:latin typeface="Times New Roman"/>
                <a:cs typeface="Times New Roman"/>
              </a:rPr>
              <a:t>РЕЗУЛЬТАТОВ</a:t>
            </a:r>
            <a:r>
              <a:rPr sz="1600" b="1" kern="0" spc="-45" dirty="0">
                <a:latin typeface="Times New Roman"/>
                <a:cs typeface="Times New Roman"/>
              </a:rPr>
              <a:t> </a:t>
            </a:r>
            <a:r>
              <a:rPr sz="1600" b="1" kern="0" spc="-10" dirty="0">
                <a:latin typeface="Times New Roman"/>
                <a:cs typeface="Times New Roman"/>
              </a:rPr>
              <a:t>ВЫПОЛНЕНИЯ</a:t>
            </a:r>
            <a:r>
              <a:rPr sz="1600" b="1" kern="0" spc="-45" dirty="0">
                <a:latin typeface="Times New Roman"/>
                <a:cs typeface="Times New Roman"/>
              </a:rPr>
              <a:t> </a:t>
            </a:r>
            <a:r>
              <a:rPr sz="1600" b="1" kern="0" dirty="0">
                <a:latin typeface="Times New Roman"/>
                <a:cs typeface="Times New Roman"/>
              </a:rPr>
              <a:t>ЗАДАНИЙ</a:t>
            </a:r>
            <a:r>
              <a:rPr sz="1600" b="1" kern="0" spc="-55" dirty="0">
                <a:latin typeface="Times New Roman"/>
                <a:cs typeface="Times New Roman"/>
              </a:rPr>
              <a:t> </a:t>
            </a:r>
            <a:r>
              <a:rPr sz="1600" b="1" kern="0" spc="-25" dirty="0">
                <a:latin typeface="Times New Roman"/>
                <a:cs typeface="Times New Roman"/>
              </a:rPr>
              <a:t>КИМ</a:t>
            </a:r>
            <a:endParaRPr sz="1600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97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4047" y="1184147"/>
            <a:ext cx="4704715" cy="2473960"/>
            <a:chOff x="384047" y="1184147"/>
            <a:chExt cx="4704715" cy="247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563" y="1276783"/>
              <a:ext cx="4432574" cy="21809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0143" y="1190243"/>
              <a:ext cx="4692650" cy="2461260"/>
            </a:xfrm>
            <a:custGeom>
              <a:avLst/>
              <a:gdLst/>
              <a:ahLst/>
              <a:cxnLst/>
              <a:rect l="l" t="t" r="r" b="b"/>
              <a:pathLst>
                <a:path w="4692650" h="2461260">
                  <a:moveTo>
                    <a:pt x="0" y="2461260"/>
                  </a:moveTo>
                  <a:lnTo>
                    <a:pt x="4692396" y="2461260"/>
                  </a:lnTo>
                  <a:lnTo>
                    <a:pt x="4692396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84047" y="3848100"/>
            <a:ext cx="4704715" cy="2473960"/>
            <a:chOff x="384047" y="3848100"/>
            <a:chExt cx="4704715" cy="24739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485" y="4054919"/>
              <a:ext cx="4432656" cy="21652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0143" y="3854195"/>
              <a:ext cx="4692650" cy="2461260"/>
            </a:xfrm>
            <a:custGeom>
              <a:avLst/>
              <a:gdLst/>
              <a:ahLst/>
              <a:cxnLst/>
              <a:rect l="l" t="t" r="r" b="b"/>
              <a:pathLst>
                <a:path w="4692650" h="2461260">
                  <a:moveTo>
                    <a:pt x="0" y="2461260"/>
                  </a:moveTo>
                  <a:lnTo>
                    <a:pt x="4692396" y="2461260"/>
                  </a:lnTo>
                  <a:lnTo>
                    <a:pt x="4692396" y="0"/>
                  </a:lnTo>
                  <a:lnTo>
                    <a:pt x="0" y="0"/>
                  </a:lnTo>
                  <a:lnTo>
                    <a:pt x="0" y="246126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7701" y="1066291"/>
            <a:ext cx="3657600" cy="530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>
                <a:solidFill>
                  <a:srgbClr val="FF0000"/>
                </a:solidFill>
              </a:rPr>
              <a:t>Задание</a:t>
            </a:r>
            <a:r>
              <a:rPr spc="34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№</a:t>
            </a:r>
            <a:r>
              <a:rPr spc="3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17</a:t>
            </a:r>
            <a:r>
              <a:rPr spc="3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–</a:t>
            </a:r>
            <a:r>
              <a:rPr spc="330" dirty="0">
                <a:solidFill>
                  <a:srgbClr val="FF0000"/>
                </a:solidFill>
              </a:rPr>
              <a:t> </a:t>
            </a:r>
            <a:r>
              <a:rPr sz="1500" b="0" dirty="0">
                <a:solidFill>
                  <a:srgbClr val="000000"/>
                </a:solidFill>
                <a:latin typeface="Times New Roman"/>
                <a:cs typeface="Times New Roman"/>
              </a:rPr>
              <a:t>повышенный</a:t>
            </a:r>
            <a:r>
              <a:rPr sz="1500" b="0" spc="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уровень </a:t>
            </a:r>
            <a:r>
              <a:rPr sz="1500" b="0" spc="-10" dirty="0" err="1">
                <a:solidFill>
                  <a:srgbClr val="000000"/>
                </a:solidFill>
                <a:latin typeface="Times New Roman"/>
                <a:cs typeface="Times New Roman"/>
              </a:rPr>
              <a:t>сложности</a:t>
            </a:r>
            <a:r>
              <a:rPr sz="1500" b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sz="1500" b="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ru-RU" sz="15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27,8%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7701" y="1570431"/>
            <a:ext cx="36601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Типичные</a:t>
            </a:r>
            <a:r>
              <a:rPr sz="1500" b="1" u="sng" kern="0" spc="17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ошибки</a:t>
            </a:r>
            <a:r>
              <a:rPr sz="1500" b="1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1500"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выбран</a:t>
            </a:r>
            <a:r>
              <a:rPr sz="1500"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неверный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spcBef>
                <a:spcPts val="5"/>
              </a:spcBef>
            </a:pPr>
            <a:r>
              <a:rPr sz="15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ответ,</a:t>
            </a:r>
            <a:r>
              <a:rPr sz="15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неверно</a:t>
            </a:r>
            <a:r>
              <a:rPr sz="15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записан</a:t>
            </a:r>
            <a:r>
              <a:rPr sz="1500"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</a:t>
            </a:r>
            <a:r>
              <a:rPr sz="15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5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бланке.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Данное</a:t>
            </a:r>
            <a:r>
              <a:rPr sz="1500"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</a:t>
            </a:r>
            <a:r>
              <a:rPr sz="1500"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проверяет</a:t>
            </a:r>
            <a:r>
              <a:rPr sz="1500" kern="0" spc="3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r>
              <a:rPr sz="1500"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знаний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sz="15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теме</a:t>
            </a:r>
            <a:r>
              <a:rPr sz="1500"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«Осевое</a:t>
            </a:r>
            <a:r>
              <a:rPr sz="1500"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вращение</a:t>
            </a:r>
            <a:r>
              <a:rPr sz="15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Земли»,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6350" algn="just"/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«Орбитальное</a:t>
            </a:r>
            <a:r>
              <a:rPr sz="15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движение</a:t>
            </a:r>
            <a:r>
              <a:rPr sz="15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Земли»</a:t>
            </a:r>
            <a:r>
              <a:rPr sz="15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5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500" b="1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500" b="1" u="sng" kern="0" spc="1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sz="1500" b="1" kern="0" spc="1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sz="1500" kern="0" spc="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это</a:t>
            </a:r>
            <a:r>
              <a:rPr sz="1500" kern="0" spc="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низкий</a:t>
            </a:r>
            <a:r>
              <a:rPr sz="1500" kern="0" spc="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освоения</a:t>
            </a:r>
            <a:r>
              <a:rPr sz="1500" kern="0" spc="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обучающимися</a:t>
            </a:r>
            <a:r>
              <a:rPr sz="1500" kern="0" spc="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данной</a:t>
            </a:r>
            <a:r>
              <a:rPr sz="1500" kern="0" spc="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темы,</a:t>
            </a:r>
            <a:r>
              <a:rPr sz="1500" kern="0" spc="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ведь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эта</a:t>
            </a:r>
            <a:r>
              <a:rPr sz="1500" kern="0" spc="3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тема</a:t>
            </a:r>
            <a:r>
              <a:rPr sz="15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одна</a:t>
            </a:r>
            <a:r>
              <a:rPr sz="15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sz="1500" kern="0" spc="3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самых</a:t>
            </a:r>
            <a:r>
              <a:rPr sz="1500" kern="0" spc="3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сложных</a:t>
            </a:r>
            <a:r>
              <a:rPr sz="1500" kern="0" spc="3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500" kern="0" spc="3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курсе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>
              <a:tabLst>
                <a:tab pos="1830705" algn="l"/>
                <a:tab pos="2614295" algn="l"/>
              </a:tabLst>
            </a:pP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«География.</a:t>
            </a:r>
            <a:r>
              <a:rPr sz="1500" kern="0" spc="3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Планета</a:t>
            </a:r>
            <a:r>
              <a:rPr sz="1500" kern="0" spc="3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Земля»</a:t>
            </a:r>
            <a:r>
              <a:rPr sz="1500" kern="0" spc="3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(5-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6</a:t>
            </a:r>
            <a:r>
              <a:rPr sz="1500" kern="0" spc="3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классы).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Ошибки</a:t>
            </a:r>
            <a:r>
              <a:rPr sz="15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вызваны</a:t>
            </a:r>
            <a:r>
              <a:rPr sz="15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5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невнимательным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изучением</a:t>
            </a:r>
            <a:r>
              <a:rPr sz="1500" kern="0" spc="40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текста</a:t>
            </a:r>
            <a:r>
              <a:rPr sz="15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sz="15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</a:t>
            </a:r>
            <a:r>
              <a:rPr sz="1500" kern="0" spc="4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5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16. </a:t>
            </a:r>
            <a:r>
              <a:rPr sz="15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00" b="1" u="sng" kern="0" spc="-2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5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5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0219" y="4314825"/>
            <a:ext cx="7766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алгоритм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27701" y="4314825"/>
            <a:ext cx="26149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235075" algn="l"/>
                <a:tab pos="1719580" algn="l"/>
              </a:tabLst>
            </a:pPr>
            <a:r>
              <a:rPr sz="15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	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отработать выполнения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задания,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6507" y="4543425"/>
            <a:ext cx="15195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46505" algn="l"/>
              </a:tabLst>
            </a:pP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рассмотреть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5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все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27701" y="4772025"/>
            <a:ext cx="811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варианты внимание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7450" y="4772025"/>
            <a:ext cx="26187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" marR="5080" indent="-44450">
              <a:spcBef>
                <a:spcPts val="100"/>
              </a:spcBef>
              <a:tabLst>
                <a:tab pos="932815" algn="l"/>
                <a:tab pos="1186180" algn="l"/>
                <a:tab pos="1757680" algn="l"/>
                <a:tab pos="1884045" algn="l"/>
                <a:tab pos="2353310" algn="l"/>
              </a:tabLst>
            </a:pP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данного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задания,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	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обратить учащихся,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	</a:t>
            </a:r>
            <a:r>
              <a:rPr sz="15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что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5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500"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его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7701" y="5229225"/>
            <a:ext cx="3659504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выполнении</a:t>
            </a:r>
            <a:r>
              <a:rPr sz="15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15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использовать</a:t>
            </a:r>
            <a:r>
              <a:rPr sz="15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текст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sz="1500" kern="0" spc="4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предыдущего</a:t>
            </a:r>
            <a:r>
              <a:rPr sz="1500" kern="0" spc="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задания;</a:t>
            </a:r>
            <a:r>
              <a:rPr sz="1500" kern="0" spc="4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повторить</a:t>
            </a:r>
            <a:r>
              <a:rPr sz="1500" kern="0" spc="4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тему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«Осевое</a:t>
            </a:r>
            <a:r>
              <a:rPr sz="1500" kern="0" spc="3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500" kern="0" spc="3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орбитальное</a:t>
            </a:r>
            <a:r>
              <a:rPr sz="1500" kern="0" spc="3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движение</a:t>
            </a:r>
            <a:r>
              <a:rPr sz="1500" kern="0" spc="3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Земли»,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обратить</a:t>
            </a:r>
            <a:r>
              <a:rPr sz="1500" kern="0" spc="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внимание</a:t>
            </a:r>
            <a:r>
              <a:rPr sz="1500" kern="0" spc="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1500" kern="0" spc="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трудные</a:t>
            </a:r>
            <a:r>
              <a:rPr sz="1500" kern="0" spc="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моменты </a:t>
            </a:r>
            <a:r>
              <a:rPr sz="15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данной</a:t>
            </a:r>
            <a:r>
              <a:rPr sz="15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5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темы.</a:t>
            </a:r>
            <a:endParaRPr sz="15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4388" y="425577"/>
            <a:ext cx="56038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kern="0" dirty="0">
                <a:latin typeface="Times New Roman"/>
                <a:cs typeface="Times New Roman"/>
              </a:rPr>
              <a:t>АНАЛИЗ</a:t>
            </a:r>
            <a:r>
              <a:rPr sz="1600" b="1" kern="0" spc="-65" dirty="0">
                <a:latin typeface="Times New Roman"/>
                <a:cs typeface="Times New Roman"/>
              </a:rPr>
              <a:t> </a:t>
            </a:r>
            <a:r>
              <a:rPr sz="1600" b="1" kern="0" spc="-55" dirty="0">
                <a:latin typeface="Times New Roman"/>
                <a:cs typeface="Times New Roman"/>
              </a:rPr>
              <a:t>РЕЗУЛЬТАТОВ</a:t>
            </a:r>
            <a:r>
              <a:rPr sz="1600" b="1" kern="0" spc="-45" dirty="0">
                <a:latin typeface="Times New Roman"/>
                <a:cs typeface="Times New Roman"/>
              </a:rPr>
              <a:t> </a:t>
            </a:r>
            <a:r>
              <a:rPr sz="1600" b="1" kern="0" spc="-10" dirty="0">
                <a:latin typeface="Times New Roman"/>
                <a:cs typeface="Times New Roman"/>
              </a:rPr>
              <a:t>ВЫПОЛНЕНИЯ</a:t>
            </a:r>
            <a:r>
              <a:rPr sz="1600" b="1" kern="0" spc="-25" dirty="0">
                <a:latin typeface="Times New Roman"/>
                <a:cs typeface="Times New Roman"/>
              </a:rPr>
              <a:t> </a:t>
            </a:r>
            <a:r>
              <a:rPr sz="1600" b="1" kern="0" dirty="0">
                <a:latin typeface="Times New Roman"/>
                <a:cs typeface="Times New Roman"/>
              </a:rPr>
              <a:t>ЗАДАНИЙ</a:t>
            </a:r>
            <a:r>
              <a:rPr sz="1600" b="1" kern="0" spc="-45" dirty="0">
                <a:latin typeface="Times New Roman"/>
                <a:cs typeface="Times New Roman"/>
              </a:rPr>
              <a:t> </a:t>
            </a:r>
            <a:r>
              <a:rPr sz="1600" b="1" kern="0" spc="-25" dirty="0">
                <a:latin typeface="Times New Roman"/>
                <a:cs typeface="Times New Roman"/>
              </a:rPr>
              <a:t>КИМ</a:t>
            </a:r>
            <a:endParaRPr sz="1600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1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39" y="2048255"/>
            <a:ext cx="4273550" cy="3985260"/>
            <a:chOff x="167639" y="2048255"/>
            <a:chExt cx="4273550" cy="3985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2235514"/>
              <a:ext cx="4065404" cy="3442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735" y="2054351"/>
              <a:ext cx="4261485" cy="3973195"/>
            </a:xfrm>
            <a:custGeom>
              <a:avLst/>
              <a:gdLst/>
              <a:ahLst/>
              <a:cxnLst/>
              <a:rect l="l" t="t" r="r" b="b"/>
              <a:pathLst>
                <a:path w="4261485" h="3973195">
                  <a:moveTo>
                    <a:pt x="0" y="3973068"/>
                  </a:moveTo>
                  <a:lnTo>
                    <a:pt x="4261104" y="3973068"/>
                  </a:lnTo>
                  <a:lnTo>
                    <a:pt x="4261104" y="0"/>
                  </a:lnTo>
                  <a:lnTo>
                    <a:pt x="0" y="0"/>
                  </a:lnTo>
                  <a:lnTo>
                    <a:pt x="0" y="397306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559808" y="2048255"/>
            <a:ext cx="4453255" cy="3985260"/>
            <a:chOff x="4559808" y="2048255"/>
            <a:chExt cx="4453255" cy="39852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949" y="2255245"/>
              <a:ext cx="3949380" cy="37011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65904" y="2054351"/>
              <a:ext cx="4441190" cy="3973195"/>
            </a:xfrm>
            <a:custGeom>
              <a:avLst/>
              <a:gdLst/>
              <a:ahLst/>
              <a:cxnLst/>
              <a:rect l="l" t="t" r="r" b="b"/>
              <a:pathLst>
                <a:path w="4441190" h="3973195">
                  <a:moveTo>
                    <a:pt x="0" y="3973068"/>
                  </a:moveTo>
                  <a:lnTo>
                    <a:pt x="4440936" y="3973068"/>
                  </a:lnTo>
                  <a:lnTo>
                    <a:pt x="4440936" y="0"/>
                  </a:lnTo>
                  <a:lnTo>
                    <a:pt x="0" y="0"/>
                  </a:lnTo>
                  <a:lnTo>
                    <a:pt x="0" y="397306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02942" y="1222628"/>
            <a:ext cx="495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b="1" kern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r>
              <a:rPr b="1" kern="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b="1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повышенный</a:t>
            </a:r>
            <a:r>
              <a:rPr kern="0" spc="-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r>
              <a:rPr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сложности.</a:t>
            </a:r>
            <a:endParaRPr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" algn="ctr"/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</a:t>
            </a:r>
            <a:r>
              <a:rPr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25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</a:t>
            </a:r>
            <a:r>
              <a:rPr kern="0" spc="-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. </a:t>
            </a:r>
            <a:r>
              <a:rPr kern="0" spc="-5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ru-RU" b="1" kern="0" spc="-1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26,02</a:t>
            </a:r>
            <a:r>
              <a:rPr b="1" kern="0" spc="-1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%.</a:t>
            </a:r>
            <a:endParaRPr b="1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31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437" y="1327530"/>
            <a:ext cx="81248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b="1" kern="0" spc="3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b="1" kern="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18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Типичные</a:t>
            </a:r>
            <a:r>
              <a:rPr b="1" u="sng" kern="0" spc="24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ошибки</a:t>
            </a:r>
            <a:r>
              <a:rPr b="1" kern="0" spc="2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выбран</a:t>
            </a:r>
            <a:r>
              <a:rPr kern="0" spc="2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неверный</a:t>
            </a:r>
            <a:r>
              <a:rPr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ответ,</a:t>
            </a:r>
            <a:r>
              <a:rPr kern="0" spc="2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неверно</a:t>
            </a:r>
            <a:r>
              <a:rPr kern="0" spc="2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записан</a:t>
            </a:r>
            <a:r>
              <a:rPr kern="0" spc="25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</a:t>
            </a:r>
            <a:r>
              <a:rPr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бланке.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Данное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задание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проверяет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r>
              <a:rPr kern="0" spc="1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знаний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сформированность</a:t>
            </a:r>
            <a:r>
              <a:rPr kern="0" spc="1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умений</a:t>
            </a:r>
            <a:r>
              <a:rPr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разделу</a:t>
            </a:r>
            <a:r>
              <a:rPr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«Атмосфера»</a:t>
            </a:r>
            <a:r>
              <a:rPr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kern="0" spc="3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теме</a:t>
            </a:r>
            <a:r>
              <a:rPr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«Климатические</a:t>
            </a:r>
            <a:r>
              <a:rPr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пояса</a:t>
            </a:r>
            <a:r>
              <a:rPr kern="0" spc="3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Земли»:</a:t>
            </a:r>
            <a:r>
              <a:rPr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обучающемуся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437" y="2425065"/>
            <a:ext cx="352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327785" algn="l"/>
                <a:tab pos="1541145" algn="l"/>
                <a:tab pos="1946275" algn="l"/>
                <a:tab pos="2233295" algn="l"/>
                <a:tab pos="3054985" algn="l"/>
              </a:tabLst>
            </a:pP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извлечь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информацию информации)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	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и,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опираясь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4582" y="2699384"/>
            <a:ext cx="3673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81355" algn="l"/>
                <a:tab pos="1568450" algn="l"/>
                <a:tab pos="2028825" algn="l"/>
                <a:tab pos="3011805" algn="l"/>
              </a:tabLst>
            </a:pPr>
            <a:r>
              <a:rPr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свои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знания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данным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темам,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9173" y="2425065"/>
            <a:ext cx="4467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  <a:tabLst>
                <a:tab pos="371475" algn="l"/>
                <a:tab pos="2080260" algn="l"/>
                <a:tab pos="3543300" algn="l"/>
              </a:tabLst>
            </a:pP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климатограммы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(нетекстовый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источник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R="5080" algn="r"/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сделать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4972" y="4886071"/>
            <a:ext cx="5038725" cy="15240"/>
          </a:xfrm>
          <a:custGeom>
            <a:avLst/>
            <a:gdLst/>
            <a:ahLst/>
            <a:cxnLst/>
            <a:rect l="l" t="t" r="r" b="b"/>
            <a:pathLst>
              <a:path w="5038725" h="15239">
                <a:moveTo>
                  <a:pt x="5038280" y="0"/>
                </a:moveTo>
                <a:lnTo>
                  <a:pt x="0" y="0"/>
                </a:lnTo>
                <a:lnTo>
                  <a:pt x="0" y="15239"/>
                </a:lnTo>
                <a:lnTo>
                  <a:pt x="5038280" y="15239"/>
                </a:lnTo>
                <a:lnTo>
                  <a:pt x="5038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2973704"/>
            <a:ext cx="812609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соответствующие</a:t>
            </a:r>
            <a:r>
              <a:rPr kern="0" spc="-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выводы.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>
              <a:spcBef>
                <a:spcPts val="90"/>
              </a:spcBef>
            </a:pP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b="1" u="sng" kern="0" spc="16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b="1" u="sng" kern="0" spc="17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b="1"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–</a:t>
            </a:r>
            <a:r>
              <a:rPr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низкий</a:t>
            </a:r>
            <a:r>
              <a:rPr kern="0" spc="15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r>
              <a:rPr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освоения</a:t>
            </a:r>
            <a:r>
              <a:rPr kern="0" spc="1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обучающимися</a:t>
            </a:r>
            <a:r>
              <a:rPr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данных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тем,</a:t>
            </a:r>
            <a:r>
              <a:rPr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несформированность умений работать</a:t>
            </a:r>
            <a:r>
              <a:rPr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kern="0" spc="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климатограммами</a:t>
            </a:r>
            <a:r>
              <a:rPr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климатическими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картами</a:t>
            </a:r>
            <a:r>
              <a:rPr kern="0" spc="-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атласа,</a:t>
            </a:r>
            <a:r>
              <a:rPr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невнимательная</a:t>
            </a:r>
            <a:r>
              <a:rPr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работа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картой</a:t>
            </a:r>
            <a:r>
              <a:rPr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КИМа.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>
              <a:spcBef>
                <a:spcPts val="90"/>
              </a:spcBef>
            </a:pP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/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Рекомендации</a:t>
            </a:r>
            <a:r>
              <a:rPr b="1" kern="0" spc="20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</a:t>
            </a:r>
            <a:r>
              <a:rPr b="1"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устранению</a:t>
            </a:r>
            <a:r>
              <a:rPr b="1" kern="0" spc="20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b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затруднений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</a:t>
            </a:r>
            <a:r>
              <a:rPr kern="0" spc="20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отработать</a:t>
            </a:r>
            <a:r>
              <a:rPr kern="0" spc="20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kern="0" spc="2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учениками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последовательность</a:t>
            </a:r>
            <a:r>
              <a:rPr kern="0" spc="1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действий</a:t>
            </a:r>
            <a:r>
              <a:rPr kern="0" spc="1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kern="0" spc="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анализе</a:t>
            </a:r>
            <a:r>
              <a:rPr kern="0" spc="1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климатограммы</a:t>
            </a:r>
            <a:r>
              <a:rPr kern="0" spc="11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(алгоритм),</a:t>
            </a:r>
            <a:r>
              <a:rPr kern="0" spc="1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повторить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раздел</a:t>
            </a:r>
            <a:r>
              <a:rPr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«Атмосфера»</a:t>
            </a:r>
            <a:r>
              <a:rPr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(5-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6</a:t>
            </a:r>
            <a:r>
              <a:rPr kern="0" spc="1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классы),</a:t>
            </a:r>
            <a:r>
              <a:rPr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тему</a:t>
            </a:r>
            <a:r>
              <a:rPr kern="0" spc="1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«Климатические</a:t>
            </a:r>
            <a:r>
              <a:rPr kern="0" spc="18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пояса</a:t>
            </a:r>
            <a:r>
              <a:rPr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Земли»</a:t>
            </a:r>
            <a:r>
              <a:rPr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(7</a:t>
            </a:r>
            <a:r>
              <a:rPr kern="0" spc="1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класс),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решать</a:t>
            </a:r>
            <a:r>
              <a:rPr kern="0" spc="-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тренировочные</a:t>
            </a:r>
            <a:r>
              <a:rPr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варианты</a:t>
            </a:r>
            <a:r>
              <a:rPr kern="0" spc="-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данного</a:t>
            </a:r>
            <a:r>
              <a:rPr kern="0" spc="-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задания.</a:t>
            </a:r>
            <a:endParaRPr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0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268" y="1188719"/>
            <a:ext cx="4632960" cy="2905125"/>
            <a:chOff x="239268" y="1188719"/>
            <a:chExt cx="4632960" cy="290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33" y="1442959"/>
              <a:ext cx="4316799" cy="246081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5364" y="1194815"/>
              <a:ext cx="4620895" cy="2893060"/>
            </a:xfrm>
            <a:custGeom>
              <a:avLst/>
              <a:gdLst/>
              <a:ahLst/>
              <a:cxnLst/>
              <a:rect l="l" t="t" r="r" b="b"/>
              <a:pathLst>
                <a:path w="4620895" h="2893060">
                  <a:moveTo>
                    <a:pt x="0" y="2892551"/>
                  </a:moveTo>
                  <a:lnTo>
                    <a:pt x="4620768" y="2892551"/>
                  </a:lnTo>
                  <a:lnTo>
                    <a:pt x="4620768" y="0"/>
                  </a:lnTo>
                  <a:lnTo>
                    <a:pt x="0" y="0"/>
                  </a:lnTo>
                  <a:lnTo>
                    <a:pt x="0" y="289255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39268" y="4497323"/>
            <a:ext cx="4632960" cy="1607820"/>
            <a:chOff x="239268" y="4497323"/>
            <a:chExt cx="4632960" cy="16078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877" y="4667859"/>
              <a:ext cx="4293843" cy="11084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45364" y="4503419"/>
              <a:ext cx="4620895" cy="1595755"/>
            </a:xfrm>
            <a:custGeom>
              <a:avLst/>
              <a:gdLst/>
              <a:ahLst/>
              <a:cxnLst/>
              <a:rect l="l" t="t" r="r" b="b"/>
              <a:pathLst>
                <a:path w="4620895" h="1595754">
                  <a:moveTo>
                    <a:pt x="0" y="1595627"/>
                  </a:moveTo>
                  <a:lnTo>
                    <a:pt x="4620768" y="1595627"/>
                  </a:lnTo>
                  <a:lnTo>
                    <a:pt x="4620768" y="0"/>
                  </a:lnTo>
                  <a:lnTo>
                    <a:pt x="0" y="0"/>
                  </a:lnTo>
                  <a:lnTo>
                    <a:pt x="0" y="159562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1"/>
                </a:solidFill>
              </a:rPr>
              <a:t>АНАЛИЗ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65" dirty="0">
                <a:solidFill>
                  <a:schemeClr val="tx1"/>
                </a:solidFill>
              </a:rPr>
              <a:t>РЕЗУЛЬТАТОВ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ВЫПОЛНЕНИЯ</a:t>
            </a:r>
            <a:r>
              <a:rPr spc="-5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ЗАДАНИЙ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КИМ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41519" y="1106246"/>
            <a:ext cx="3874135" cy="51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031875" algn="l"/>
                <a:tab pos="1452880" algn="l"/>
                <a:tab pos="1870710" algn="l"/>
                <a:tab pos="2082800" algn="l"/>
                <a:tab pos="3256279" algn="l"/>
              </a:tabLst>
            </a:pPr>
            <a:r>
              <a:rPr b="1" kern="0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Задание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kern="0" spc="-50" dirty="0">
                <a:solidFill>
                  <a:srgbClr val="FF0000"/>
                </a:solidFill>
                <a:latin typeface="Times New Roman"/>
                <a:cs typeface="Times New Roman"/>
              </a:rPr>
              <a:t>№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b="1" kern="0" spc="-25" dirty="0">
                <a:solidFill>
                  <a:srgbClr val="FF0000"/>
                </a:solidFill>
                <a:latin typeface="Times New Roman"/>
                <a:cs typeface="Times New Roman"/>
              </a:rPr>
              <a:t>23</a:t>
            </a:r>
            <a:r>
              <a:rPr b="1" kern="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3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-</a:t>
            </a:r>
            <a:r>
              <a:rPr sz="13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повышенный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уровень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20"/>
              </a:spcBef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сложности.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32957" y="1382649"/>
            <a:ext cx="2781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904240" algn="l"/>
                <a:tab pos="1845945" algn="l"/>
              </a:tabLst>
            </a:pP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Средний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выполнения</a:t>
            </a:r>
            <a:endParaRPr sz="14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41519" y="1596008"/>
            <a:ext cx="3876675" cy="450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spcBef>
                <a:spcPts val="105"/>
              </a:spcBef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4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оставил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lang="ru-RU" sz="1400" kern="0" spc="-5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27,4</a:t>
            </a:r>
            <a:r>
              <a:rPr sz="1400" kern="0" spc="-1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%.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7620" algn="just"/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задании 23 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необходимо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решить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задачу,</a:t>
            </a:r>
            <a:r>
              <a:rPr sz="1400" kern="0" spc="-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опираясь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на</a:t>
            </a:r>
            <a:r>
              <a:rPr sz="14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базовые</a:t>
            </a:r>
            <a:r>
              <a:rPr sz="1400" kern="0" spc="3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географические</a:t>
            </a:r>
            <a:r>
              <a:rPr sz="1400" kern="0" spc="3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знания</a:t>
            </a:r>
            <a:r>
              <a:rPr sz="1400" kern="0" spc="3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38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используя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статистические</a:t>
            </a:r>
            <a:r>
              <a:rPr sz="1400" kern="0" spc="-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данные</a:t>
            </a:r>
            <a:r>
              <a:rPr sz="1400" kern="0" spc="-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sz="14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КИМа.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ts val="1645"/>
              </a:lnSpc>
            </a:pP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Типичные</a:t>
            </a:r>
            <a:r>
              <a:rPr sz="1400" b="1" u="sng" kern="0" spc="28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ошибки</a:t>
            </a:r>
            <a:r>
              <a:rPr sz="1400" b="1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400" kern="0" spc="315" dirty="0">
                <a:solidFill>
                  <a:sysClr val="windowText" lastClr="000000"/>
                </a:solidFill>
                <a:cs typeface="Calibri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</a:t>
            </a:r>
            <a:r>
              <a:rPr sz="1400" kern="0" spc="2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неверный</a:t>
            </a:r>
            <a:r>
              <a:rPr sz="1400" kern="0" spc="3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ответ,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715" algn="just">
              <a:lnSpc>
                <a:spcPct val="99500"/>
              </a:lnSpc>
              <a:spcBef>
                <a:spcPts val="45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допущена</a:t>
            </a:r>
            <a:r>
              <a:rPr sz="1400" kern="0" spc="2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ошибка</a:t>
            </a:r>
            <a:r>
              <a:rPr sz="1400" kern="0" spc="2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2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округлении</a:t>
            </a:r>
            <a:r>
              <a:rPr sz="1400" kern="0" spc="2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полученного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результата,</a:t>
            </a:r>
            <a:r>
              <a:rPr sz="1400" kern="0" spc="3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допущена</a:t>
            </a:r>
            <a:r>
              <a:rPr sz="1400" kern="0" spc="3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математическая</a:t>
            </a:r>
            <a:r>
              <a:rPr sz="1400" kern="0" spc="3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ошибка</a:t>
            </a:r>
            <a:r>
              <a:rPr sz="1400" kern="0" spc="3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расчетах,</a:t>
            </a:r>
            <a:r>
              <a:rPr sz="1400" kern="0" spc="4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взята</a:t>
            </a:r>
            <a:r>
              <a:rPr sz="1400" kern="0" spc="4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неверная</a:t>
            </a:r>
            <a:r>
              <a:rPr sz="1400" kern="0" spc="43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статистическая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информация,</a:t>
            </a:r>
            <a:r>
              <a:rPr sz="1400" kern="0" spc="1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ответ</a:t>
            </a:r>
            <a:r>
              <a:rPr sz="1400" kern="0" spc="22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записан</a:t>
            </a:r>
            <a:r>
              <a:rPr sz="1400" kern="0" spc="229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2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бланке</a:t>
            </a:r>
            <a:r>
              <a:rPr sz="1400" kern="0" spc="2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400" kern="0" spc="2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ошибкой,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отсутствие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знака</a:t>
            </a:r>
            <a:r>
              <a:rPr sz="1400" kern="0" spc="-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«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-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25" dirty="0">
                <a:solidFill>
                  <a:sysClr val="windowText" lastClr="000000"/>
                </a:solidFill>
                <a:cs typeface="Calibri"/>
              </a:rPr>
              <a:t>»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algn="just"/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Основная</a:t>
            </a:r>
            <a:r>
              <a:rPr sz="1400" b="1" u="sng" kern="0" spc="3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причина</a:t>
            </a:r>
            <a:r>
              <a:rPr sz="1400" b="1" u="sng" kern="0" spc="335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ошибок</a:t>
            </a:r>
            <a:r>
              <a:rPr sz="1400" b="1"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cs typeface="Calibri"/>
              </a:rPr>
              <a:t>–</a:t>
            </a:r>
            <a:r>
              <a:rPr sz="1400" kern="0" spc="350" dirty="0">
                <a:solidFill>
                  <a:sysClr val="windowText" lastClr="000000"/>
                </a:solidFill>
                <a:cs typeface="Calibri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слабое</a:t>
            </a:r>
            <a:r>
              <a:rPr sz="1400" kern="0" spc="3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владение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2700" marR="5080" algn="just">
              <a:spcBef>
                <a:spcPts val="40"/>
              </a:spcBef>
            </a:pP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терминологией</a:t>
            </a:r>
            <a:r>
              <a:rPr sz="1400" kern="0" spc="1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</a:t>
            </a:r>
            <a:r>
              <a:rPr sz="14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основными</a:t>
            </a:r>
            <a:r>
              <a:rPr sz="1400" kern="0" spc="17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географическими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формулами,</a:t>
            </a:r>
            <a:r>
              <a:rPr sz="1400" kern="0" spc="25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математические</a:t>
            </a:r>
            <a:r>
              <a:rPr sz="1400" kern="0" spc="26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ошибки</a:t>
            </a:r>
            <a:r>
              <a:rPr sz="1400" kern="0" spc="2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25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расчетах,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используются</a:t>
            </a:r>
            <a:r>
              <a:rPr sz="1400" kern="0" spc="3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</a:t>
            </a:r>
            <a:r>
              <a:rPr sz="1400"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те</a:t>
            </a:r>
            <a:r>
              <a:rPr sz="1400" kern="0" spc="3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статистические</a:t>
            </a:r>
            <a:r>
              <a:rPr sz="1400" kern="0" spc="3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данные</a:t>
            </a:r>
            <a:r>
              <a:rPr sz="1400" kern="0" spc="3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работе</a:t>
            </a:r>
            <a:r>
              <a:rPr sz="1400" kern="0" spc="2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с</a:t>
            </a:r>
            <a:r>
              <a:rPr sz="14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представленной</a:t>
            </a:r>
            <a:r>
              <a:rPr sz="1400" kern="0" spc="254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</a:t>
            </a:r>
            <a:r>
              <a:rPr sz="1400" kern="0" spc="24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КИМе</a:t>
            </a:r>
            <a:r>
              <a:rPr sz="1400" kern="0" spc="2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информацией,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невнимательность</a:t>
            </a:r>
            <a:r>
              <a:rPr sz="1400" kern="0" spc="40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400" kern="0" spc="4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выполнении</a:t>
            </a:r>
            <a:r>
              <a:rPr sz="1400" kern="0" spc="4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задания.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Рекомендации</a:t>
            </a:r>
            <a:r>
              <a:rPr sz="1400" b="1" u="sng" kern="0" spc="2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</a:t>
            </a:r>
            <a:r>
              <a:rPr sz="1400" b="1" u="sng" kern="0" spc="24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b="1" u="sng" kern="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устранению</a:t>
            </a:r>
            <a:r>
              <a:rPr sz="1400" b="1" u="sng" kern="0" spc="22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400" b="1" u="sng" kern="0" spc="-10" dirty="0">
                <a:solidFill>
                  <a:sysClr val="windowText" lastClr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затруднений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повторить</a:t>
            </a:r>
            <a:r>
              <a:rPr sz="1400" kern="0" spc="13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все</a:t>
            </a:r>
            <a:r>
              <a:rPr sz="1400"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географические</a:t>
            </a:r>
            <a:r>
              <a:rPr sz="1400" kern="0" spc="16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формулы</a:t>
            </a:r>
            <a:r>
              <a:rPr sz="1400" kern="0" spc="14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из</a:t>
            </a:r>
            <a:r>
              <a:rPr sz="1400" kern="0" spc="15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курса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географии</a:t>
            </a:r>
            <a:r>
              <a:rPr sz="1400" kern="0" spc="7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5-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9</a:t>
            </a:r>
            <a:r>
              <a:rPr sz="1400" kern="0" spc="9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классы,</a:t>
            </a:r>
            <a:r>
              <a:rPr sz="1400" kern="0" spc="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вспомнить</a:t>
            </a:r>
            <a:r>
              <a:rPr sz="1400" kern="0" spc="9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математическое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правило</a:t>
            </a:r>
            <a:r>
              <a:rPr sz="1400" kern="0" spc="12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округления,</a:t>
            </a:r>
            <a:r>
              <a:rPr sz="140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при</a:t>
            </a:r>
            <a:r>
              <a:rPr sz="1400" kern="0" spc="13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выполнении</a:t>
            </a:r>
            <a:r>
              <a:rPr sz="1400" kern="0" spc="12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задания пользоваться</a:t>
            </a:r>
            <a:r>
              <a:rPr sz="1400" kern="0" spc="-15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sz="1400" kern="0" spc="-1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калькулятором.</a:t>
            </a:r>
            <a:endParaRPr sz="1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4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995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15</vt:i4>
      </vt:variant>
    </vt:vector>
  </HeadingPairs>
  <TitlesOfParts>
    <vt:vector size="40" baseType="lpstr">
      <vt:lpstr>Arial</vt:lpstr>
      <vt:lpstr>Arial MT</vt:lpstr>
      <vt:lpstr>Calibri</vt:lpstr>
      <vt:lpstr>Calibri Light</vt:lpstr>
      <vt:lpstr>Droid Sans Fallback</vt:lpstr>
      <vt:lpstr>Times New Roman</vt:lpstr>
      <vt:lpstr>Trebuchet MS</vt:lpstr>
      <vt:lpstr>Wingdings</vt:lpstr>
      <vt:lpstr>Wingdings 3</vt:lpstr>
      <vt:lpstr>Тема Office</vt:lpstr>
      <vt:lpstr>1_Office Theme</vt:lpstr>
      <vt:lpstr>2_Office Theme</vt:lpstr>
      <vt:lpstr>3_Office Theme</vt:lpstr>
      <vt:lpstr>Грань</vt:lpstr>
      <vt:lpstr>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РЕКОМЕНДАЦИИ ПО ПОДГОТОВКЕ К ОГЭ</vt:lpstr>
      <vt:lpstr>Структура КИМ ОГЭ</vt:lpstr>
      <vt:lpstr>Презентация PowerPoint</vt:lpstr>
      <vt:lpstr>В ходе решения заданий КИМ наибольшие затруднения у обучающихся вызвали следующие задания</vt:lpstr>
      <vt:lpstr>Задание № 9 - базовый уровень сложности.   30,6%</vt:lpstr>
      <vt:lpstr>Задание № 17 – повышенный уровень сложности.   27,8%</vt:lpstr>
      <vt:lpstr>АНАЛИЗ РЕЗУЛЬТАТОВ ВЫПОЛНЕНИЯ ЗАДАНИЙ КИМ</vt:lpstr>
      <vt:lpstr>АНАЛИЗ РЕЗУЛЬТАТОВ ВЫПОЛНЕНИЯ ЗАДАНИЙ КИМ</vt:lpstr>
      <vt:lpstr>АНАЛИЗ РЕЗУЛЬТАТОВ ВЫПОЛНЕНИЯ ЗАДАНИЙ КИМ</vt:lpstr>
      <vt:lpstr>АНАЛИЗ РЕЗУЛЬТАТОВ ВЫПОЛНЕНИЯ ЗАДАНИЙ КИМ</vt:lpstr>
      <vt:lpstr>АНАЛИЗ РЕЗУЛЬТАТОВ ВЫПОЛНЕНИЯ ЗАДАНИЙ КИМ</vt:lpstr>
      <vt:lpstr>АНАЛИЗ РЕЗУЛЬТАТОВ ВЫПОЛНЕНИЯ ЗАДАНИЙ КИМ</vt:lpstr>
      <vt:lpstr>Презентация PowerPoint</vt:lpstr>
      <vt:lpstr>Задания ОГЭ, проверяемые экспертами// процент их выполнения</vt:lpstr>
      <vt:lpstr>Рекомендации для подготовки к ОГЭ (из опыта работы)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ПОДГОТОВКЕ К ОГЭ</dc:title>
  <dc:creator>USER</dc:creator>
  <cp:lastModifiedBy>USER</cp:lastModifiedBy>
  <cp:revision>6</cp:revision>
  <dcterms:created xsi:type="dcterms:W3CDTF">2025-03-21T16:07:51Z</dcterms:created>
  <dcterms:modified xsi:type="dcterms:W3CDTF">2025-03-23T13:19:55Z</dcterms:modified>
</cp:coreProperties>
</file>