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69" r:id="rId3"/>
    <p:sldId id="278" r:id="rId4"/>
    <p:sldId id="266" r:id="rId5"/>
    <p:sldId id="257" r:id="rId6"/>
    <p:sldId id="279" r:id="rId7"/>
    <p:sldId id="277" r:id="rId8"/>
    <p:sldId id="258" r:id="rId9"/>
    <p:sldId id="259" r:id="rId10"/>
    <p:sldId id="280" r:id="rId11"/>
    <p:sldId id="260" r:id="rId12"/>
    <p:sldId id="281" r:id="rId13"/>
    <p:sldId id="267" r:id="rId14"/>
    <p:sldId id="268" r:id="rId15"/>
    <p:sldId id="282" r:id="rId16"/>
    <p:sldId id="285" r:id="rId17"/>
    <p:sldId id="284" r:id="rId18"/>
    <p:sldId id="286" r:id="rId19"/>
    <p:sldId id="283" r:id="rId20"/>
    <p:sldId id="287" r:id="rId21"/>
    <p:sldId id="273" r:id="rId22"/>
    <p:sldId id="288" r:id="rId23"/>
    <p:sldId id="27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2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Динамика среднего балла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2022 г</c:v>
                </c:pt>
                <c:pt idx="1">
                  <c:v>2023 г</c:v>
                </c:pt>
                <c:pt idx="2">
                  <c:v>2024 г</c:v>
                </c:pt>
                <c:pt idx="3">
                  <c:v>2025 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54.7</c:v>
                </c:pt>
                <c:pt idx="1">
                  <c:v>56.2</c:v>
                </c:pt>
                <c:pt idx="2">
                  <c:v>67</c:v>
                </c:pt>
                <c:pt idx="3">
                  <c:v>63.7</c:v>
                </c:pt>
              </c:numCache>
            </c:numRef>
          </c:val>
        </c:ser>
        <c:axId val="92339200"/>
        <c:axId val="69149440"/>
      </c:barChart>
      <c:catAx>
        <c:axId val="92339200"/>
        <c:scaling>
          <c:orientation val="minMax"/>
        </c:scaling>
        <c:axPos val="b"/>
        <c:tickLblPos val="nextTo"/>
        <c:crossAx val="69149440"/>
        <c:crosses val="autoZero"/>
        <c:auto val="1"/>
        <c:lblAlgn val="ctr"/>
        <c:lblOffset val="100"/>
      </c:catAx>
      <c:valAx>
        <c:axId val="69149440"/>
        <c:scaling>
          <c:orientation val="minMax"/>
        </c:scaling>
        <c:axPos val="l"/>
        <c:majorGridlines/>
        <c:numFmt formatCode="General" sourceLinked="1"/>
        <c:tickLblPos val="nextTo"/>
        <c:crossAx val="9233920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получивших 81 и более баллов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2022 г</c:v>
                </c:pt>
                <c:pt idx="1">
                  <c:v>2023 г</c:v>
                </c:pt>
                <c:pt idx="2">
                  <c:v>2024 г</c:v>
                </c:pt>
                <c:pt idx="3">
                  <c:v>2025 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7.4</c:v>
                </c:pt>
                <c:pt idx="1">
                  <c:v>7.5</c:v>
                </c:pt>
                <c:pt idx="2">
                  <c:v>22.5</c:v>
                </c:pt>
                <c:pt idx="3">
                  <c:v>9.7000000000000011</c:v>
                </c:pt>
              </c:numCache>
            </c:numRef>
          </c:val>
        </c:ser>
        <c:axId val="92623616"/>
        <c:axId val="92625152"/>
      </c:barChart>
      <c:catAx>
        <c:axId val="92623616"/>
        <c:scaling>
          <c:orientation val="minMax"/>
        </c:scaling>
        <c:axPos val="b"/>
        <c:tickLblPos val="nextTo"/>
        <c:crossAx val="92625152"/>
        <c:crosses val="autoZero"/>
        <c:auto val="1"/>
        <c:lblAlgn val="ctr"/>
        <c:lblOffset val="100"/>
      </c:catAx>
      <c:valAx>
        <c:axId val="92625152"/>
        <c:scaling>
          <c:orientation val="minMax"/>
        </c:scaling>
        <c:axPos val="l"/>
        <c:majorGridlines/>
        <c:numFmt formatCode="General" sourceLinked="1"/>
        <c:tickLblPos val="nextTo"/>
        <c:crossAx val="9262361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участников, получивших соответствующий тестовый балл</c:v>
                </c:pt>
              </c:strCache>
            </c:strRef>
          </c:tx>
          <c:cat>
            <c:numRef>
              <c:f>Лист1!$A$2:$A$22</c:f>
              <c:numCache>
                <c:formatCode>General</c:formatCode>
                <c:ptCount val="21"/>
                <c:pt idx="0">
                  <c:v>39</c:v>
                </c:pt>
                <c:pt idx="1">
                  <c:v>41</c:v>
                </c:pt>
                <c:pt idx="2">
                  <c:v>43</c:v>
                </c:pt>
                <c:pt idx="3">
                  <c:v>51</c:v>
                </c:pt>
                <c:pt idx="4">
                  <c:v>53</c:v>
                </c:pt>
                <c:pt idx="5">
                  <c:v>54</c:v>
                </c:pt>
                <c:pt idx="6">
                  <c:v>56</c:v>
                </c:pt>
                <c:pt idx="7">
                  <c:v>58</c:v>
                </c:pt>
                <c:pt idx="8">
                  <c:v>59</c:v>
                </c:pt>
                <c:pt idx="9">
                  <c:v>61</c:v>
                </c:pt>
                <c:pt idx="10">
                  <c:v>62</c:v>
                </c:pt>
                <c:pt idx="11">
                  <c:v>64</c:v>
                </c:pt>
                <c:pt idx="12">
                  <c:v>67</c:v>
                </c:pt>
                <c:pt idx="13">
                  <c:v>68</c:v>
                </c:pt>
                <c:pt idx="14">
                  <c:v>70</c:v>
                </c:pt>
                <c:pt idx="15">
                  <c:v>73</c:v>
                </c:pt>
                <c:pt idx="16">
                  <c:v>76</c:v>
                </c:pt>
                <c:pt idx="17">
                  <c:v>80</c:v>
                </c:pt>
                <c:pt idx="18">
                  <c:v>90</c:v>
                </c:pt>
                <c:pt idx="19">
                  <c:v>92</c:v>
                </c:pt>
                <c:pt idx="20">
                  <c:v>98</c:v>
                </c:pt>
              </c:numCache>
            </c:numRef>
          </c:cat>
          <c:val>
            <c:numRef>
              <c:f>Лист1!$B$2:$B$22</c:f>
              <c:numCache>
                <c:formatCode>General</c:formatCode>
                <c:ptCount val="2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2</c:v>
                </c:pt>
                <c:pt idx="15">
                  <c:v>3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</c:ser>
        <c:axId val="92359680"/>
        <c:axId val="92361472"/>
      </c:barChart>
      <c:catAx>
        <c:axId val="92359680"/>
        <c:scaling>
          <c:orientation val="minMax"/>
        </c:scaling>
        <c:axPos val="b"/>
        <c:numFmt formatCode="General" sourceLinked="1"/>
        <c:tickLblPos val="nextTo"/>
        <c:crossAx val="92361472"/>
        <c:crosses val="autoZero"/>
        <c:auto val="1"/>
        <c:lblAlgn val="ctr"/>
        <c:lblOffset val="100"/>
      </c:catAx>
      <c:valAx>
        <c:axId val="92361472"/>
        <c:scaling>
          <c:orientation val="minMax"/>
        </c:scaling>
        <c:axPos val="l"/>
        <c:majorGridlines/>
        <c:numFmt formatCode="General" sourceLinked="1"/>
        <c:tickLblPos val="nextTo"/>
        <c:crossAx val="9235968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Округ </a:t>
            </a:r>
            <a:r>
              <a:rPr lang="ru-RU" dirty="0" smtClean="0"/>
              <a:t>2025 </a:t>
            </a:r>
            <a:r>
              <a:rPr lang="ru-RU" dirty="0"/>
              <a:t>г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Округ 2025 г</c:v>
                </c:pt>
              </c:strCache>
            </c:strRef>
          </c:tx>
          <c:dLbls>
            <c:txPr>
              <a:bodyPr/>
              <a:lstStyle/>
              <a:p>
                <a:pPr>
                  <a:defRPr sz="1100">
                    <a:solidFill>
                      <a:srgbClr val="7030A0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Лист1!$A$2:$A$28</c:f>
              <c:numCache>
                <c:formatCode>General</c:formatCode>
                <c:ptCount val="2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26</c:v>
                </c:pt>
              </c:numCache>
            </c:numRef>
          </c:cat>
          <c:val>
            <c:numRef>
              <c:f>Лист1!$B$2:$B$28</c:f>
              <c:numCache>
                <c:formatCode>General</c:formatCode>
                <c:ptCount val="27"/>
                <c:pt idx="0">
                  <c:v>84</c:v>
                </c:pt>
                <c:pt idx="1">
                  <c:v>87</c:v>
                </c:pt>
                <c:pt idx="2">
                  <c:v>94</c:v>
                </c:pt>
                <c:pt idx="3">
                  <c:v>77</c:v>
                </c:pt>
                <c:pt idx="4">
                  <c:v>66</c:v>
                </c:pt>
                <c:pt idx="5">
                  <c:v>68</c:v>
                </c:pt>
                <c:pt idx="6">
                  <c:v>90</c:v>
                </c:pt>
                <c:pt idx="7">
                  <c:v>84</c:v>
                </c:pt>
                <c:pt idx="8">
                  <c:v>50</c:v>
                </c:pt>
                <c:pt idx="9">
                  <c:v>81</c:v>
                </c:pt>
                <c:pt idx="10">
                  <c:v>71</c:v>
                </c:pt>
                <c:pt idx="11">
                  <c:v>87</c:v>
                </c:pt>
                <c:pt idx="12">
                  <c:v>71</c:v>
                </c:pt>
                <c:pt idx="13">
                  <c:v>29</c:v>
                </c:pt>
                <c:pt idx="14">
                  <c:v>45</c:v>
                </c:pt>
                <c:pt idx="15">
                  <c:v>84</c:v>
                </c:pt>
                <c:pt idx="16">
                  <c:v>50</c:v>
                </c:pt>
                <c:pt idx="17">
                  <c:v>63</c:v>
                </c:pt>
                <c:pt idx="18">
                  <c:v>84</c:v>
                </c:pt>
                <c:pt idx="19">
                  <c:v>94</c:v>
                </c:pt>
                <c:pt idx="20">
                  <c:v>24</c:v>
                </c:pt>
                <c:pt idx="21">
                  <c:v>55</c:v>
                </c:pt>
                <c:pt idx="22">
                  <c:v>42</c:v>
                </c:pt>
                <c:pt idx="23">
                  <c:v>25</c:v>
                </c:pt>
                <c:pt idx="24">
                  <c:v>16</c:v>
                </c:pt>
                <c:pt idx="25">
                  <c:v>10</c:v>
                </c:pt>
                <c:pt idx="26">
                  <c:v>27</c:v>
                </c:pt>
              </c:numCache>
            </c:numRef>
          </c:val>
        </c:ser>
        <c:marker val="1"/>
        <c:axId val="119034624"/>
        <c:axId val="119036160"/>
      </c:lineChart>
      <c:catAx>
        <c:axId val="119034624"/>
        <c:scaling>
          <c:orientation val="minMax"/>
        </c:scaling>
        <c:axPos val="b"/>
        <c:numFmt formatCode="General" sourceLinked="1"/>
        <c:majorTickMark val="none"/>
        <c:tickLblPos val="nextTo"/>
        <c:crossAx val="119036160"/>
        <c:crosses val="autoZero"/>
        <c:auto val="1"/>
        <c:lblAlgn val="ctr"/>
        <c:lblOffset val="100"/>
      </c:catAx>
      <c:valAx>
        <c:axId val="11903616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6350">
            <a:noFill/>
          </a:ln>
        </c:spPr>
        <c:crossAx val="119034624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43693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Modern No. 20" pitchFamily="18" charset="0"/>
              </a:rPr>
              <a:t>РЕЗУЛЬТАТЫ ЕГЭ </a:t>
            </a:r>
            <a:br>
              <a:rPr lang="ru-RU" b="1" dirty="0" smtClean="0">
                <a:solidFill>
                  <a:srgbClr val="0070C0"/>
                </a:solidFill>
                <a:latin typeface="Modern No. 20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Modern No. 20" pitchFamily="18" charset="0"/>
              </a:rPr>
              <a:t>ПО ФИЗИКЕ </a:t>
            </a:r>
            <a:br>
              <a:rPr lang="ru-RU" b="1" dirty="0" smtClean="0">
                <a:solidFill>
                  <a:srgbClr val="0070C0"/>
                </a:solidFill>
                <a:latin typeface="Modern No. 20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Modern No. 20" pitchFamily="18" charset="0"/>
              </a:rPr>
              <a:t>2024-2025 </a:t>
            </a:r>
            <a:r>
              <a:rPr lang="ru-RU" b="1" dirty="0" err="1" smtClean="0">
                <a:solidFill>
                  <a:srgbClr val="0070C0"/>
                </a:solidFill>
                <a:latin typeface="Modern No. 20" pitchFamily="18" charset="0"/>
              </a:rPr>
              <a:t>уч.год</a:t>
            </a:r>
            <a:endParaRPr lang="en-US" b="1" dirty="0">
              <a:solidFill>
                <a:srgbClr val="0070C0"/>
              </a:solidFill>
              <a:latin typeface="Modern No. 20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143335"/>
            <a:ext cx="9144000" cy="4826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rgbClr val="00B0F0"/>
                </a:solidFill>
              </a:rPr>
              <a:t>Доклад:  </a:t>
            </a:r>
            <a:r>
              <a:rPr lang="ru-RU" dirty="0" smtClean="0">
                <a:solidFill>
                  <a:srgbClr val="00B0F0"/>
                </a:solidFill>
              </a:rPr>
              <a:t>Рыбакова </a:t>
            </a:r>
            <a:r>
              <a:rPr lang="ru-RU" dirty="0" smtClean="0">
                <a:solidFill>
                  <a:srgbClr val="00B0F0"/>
                </a:solidFill>
              </a:rPr>
              <a:t>Татьяна Александровна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-285008" y="522514"/>
            <a:ext cx="10972799" cy="774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56866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371600" marR="0" lvl="3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SimSun" pitchFamily="2" charset="-122"/>
                <a:cs typeface="Times New Roman" pitchFamily="18" charset="0"/>
              </a:rPr>
              <a:t>Выявление сложных для участников ЕГЭ заданий 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ea typeface="SimSun" pitchFamily="2" charset="-122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73132" y="1009403"/>
            <a:ext cx="1154281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Times New Roman" pitchFamily="18" charset="0"/>
              </a:rPr>
              <a:t>задания, которые  выполнены слабее, чем в 2024 г.:</a:t>
            </a:r>
            <a:endParaRPr kumimoji="0" lang="ru-RU" sz="2400" b="0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№ 9 – 50% (термодинамика), меньше на 29 %;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№ 14- 29% (электродинамика), меньше на 29%;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№ 21 – 24% (качественная задача «Механика», «МКТ. Термодинамика», «Электродинамика»), меньше на 7%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№ 23 – 45% (расчетная задача  «МКТ. Термодинамика», «Электродинамика», «Оптика»), меньше на 8%;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№ 24 – 25% (расчетная задача «МКТ. Термодинамика»), меньше на 10%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- № 25 – 16% (расчетная задача «Электродинамика»), меньше на 8%</a:t>
            </a:r>
          </a:p>
        </p:txBody>
      </p:sp>
    </p:spTree>
    <p:extLst>
      <p:ext uri="{BB962C8B-B14F-4D97-AF65-F5344CB8AC3E}">
        <p14:creationId xmlns="" xmlns:p14="http://schemas.microsoft.com/office/powerpoint/2010/main" val="3072013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73132" y="629392"/>
            <a:ext cx="20781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Times New Roman" pitchFamily="18" charset="0"/>
              </a:rPr>
              <a:t>Задание № 14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43996" y="571211"/>
            <a:ext cx="9305616" cy="6096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072013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65071" y="332509"/>
            <a:ext cx="78295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13756" y="2470068"/>
            <a:ext cx="1090154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Times New Roman" pitchFamily="18" charset="0"/>
              </a:rPr>
              <a:t>Задание № 15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Идеальный колебательный контур состоит из конденсатора и катушки индуктивности. Заряд на одной из обкладок конденсатора изменяется во времени в соответствии с формулой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q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 = 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q</a:t>
            </a:r>
            <a:r>
              <a:rPr kumimoji="0" lang="en-US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·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cos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ω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Приведённые ниже графики А и Б представляют изменения физических величин, характеризующих электромагнитные колебания в контуре после этого (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– период колебаний). Установите соответствие между графиками и физическими величинами, зависимости которых от времени эти графики могут представлять. К каждой позиции первого столбца подберите соответствующую позицию второго и запишите в таблицу выбранные цифры под соответствующими буквами.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3711" y="1508165"/>
            <a:ext cx="11479222" cy="406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444249" y="736270"/>
            <a:ext cx="29498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Задание №  21 (24%)</a:t>
            </a:r>
            <a:endParaRPr lang="ru-RU" sz="24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236527" y="3681254"/>
          <a:ext cx="1718945" cy="640080"/>
        </p:xfrm>
        <a:graphic>
          <a:graphicData uri="http://schemas.openxmlformats.org/drawingml/2006/table">
            <a:tbl>
              <a:tblPr/>
              <a:tblGrid>
                <a:gridCol w="285750"/>
                <a:gridCol w="14331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увеличится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уменьшится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7048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-1"/>
            <a:ext cx="6148801" cy="479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28904" y="1285608"/>
            <a:ext cx="6563096" cy="5750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236527" y="3681254"/>
          <a:ext cx="1718945" cy="640080"/>
        </p:xfrm>
        <a:graphic>
          <a:graphicData uri="http://schemas.openxmlformats.org/drawingml/2006/table">
            <a:tbl>
              <a:tblPr/>
              <a:tblGrid>
                <a:gridCol w="285750"/>
                <a:gridCol w="14331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увеличится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уменьшится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7048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037" y="1057729"/>
            <a:ext cx="626745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348297" y="631763"/>
            <a:ext cx="29498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Задание №  22 (55%)</a:t>
            </a:r>
            <a:endParaRPr lang="ru-RU" sz="24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70645" y="4114799"/>
            <a:ext cx="6921355" cy="2957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236527" y="3681254"/>
          <a:ext cx="1718945" cy="640080"/>
        </p:xfrm>
        <a:graphic>
          <a:graphicData uri="http://schemas.openxmlformats.org/drawingml/2006/table">
            <a:tbl>
              <a:tblPr/>
              <a:tblGrid>
                <a:gridCol w="285750"/>
                <a:gridCol w="14331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увеличится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уменьшится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7048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48297" y="631763"/>
            <a:ext cx="29498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Задание №  23 (42%)</a:t>
            </a:r>
            <a:endParaRPr lang="ru-RU" sz="24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64628" y="1092529"/>
            <a:ext cx="8536124" cy="4310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387927" y="5453282"/>
            <a:ext cx="88510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Тонкая линза с фокусным расстоянием F = 7 см даёт </a:t>
            </a:r>
            <a:r>
              <a:rPr lang="ru-RU" b="1" u="sng" dirty="0" smtClean="0"/>
              <a:t>прямое, увеличенное</a:t>
            </a:r>
            <a:r>
              <a:rPr lang="ru-RU" dirty="0" smtClean="0"/>
              <a:t> в 4 раза изображение предмета. На каком расстоянии от линзы находится предмет? Постройте изображение предмета в линзе.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236527" y="3681254"/>
          <a:ext cx="1718945" cy="640080"/>
        </p:xfrm>
        <a:graphic>
          <a:graphicData uri="http://schemas.openxmlformats.org/drawingml/2006/table">
            <a:tbl>
              <a:tblPr/>
              <a:tblGrid>
                <a:gridCol w="285750"/>
                <a:gridCol w="14331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увеличится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уменьшится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7048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48297" y="631763"/>
            <a:ext cx="29498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Задание №  24 (25%)</a:t>
            </a:r>
            <a:endParaRPr lang="ru-RU" sz="24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9916" y="1048699"/>
            <a:ext cx="63627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7081" y="2056369"/>
            <a:ext cx="7460502" cy="4213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236527" y="3681254"/>
          <a:ext cx="1718945" cy="640080"/>
        </p:xfrm>
        <a:graphic>
          <a:graphicData uri="http://schemas.openxmlformats.org/drawingml/2006/table">
            <a:tbl>
              <a:tblPr/>
              <a:tblGrid>
                <a:gridCol w="285750"/>
                <a:gridCol w="14331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увеличится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уменьшится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7048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48297" y="631763"/>
            <a:ext cx="29498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Задание №  25 (16%)</a:t>
            </a:r>
            <a:endParaRPr lang="ru-RU" sz="24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6671" y="1198996"/>
            <a:ext cx="64579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19630" y="2114549"/>
            <a:ext cx="5808786" cy="490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236527" y="3681254"/>
          <a:ext cx="1718945" cy="640080"/>
        </p:xfrm>
        <a:graphic>
          <a:graphicData uri="http://schemas.openxmlformats.org/drawingml/2006/table">
            <a:tbl>
              <a:tblPr/>
              <a:tblGrid>
                <a:gridCol w="285750"/>
                <a:gridCol w="14331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увеличится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уменьшится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7048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348297" y="631763"/>
            <a:ext cx="3634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Задание №  26 (10%, 27%)</a:t>
            </a:r>
            <a:endParaRPr lang="ru-RU" sz="24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8391" y="1114754"/>
            <a:ext cx="11462554" cy="235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316674" y="3755386"/>
            <a:ext cx="1103613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Обоснование </a:t>
            </a:r>
          </a:p>
          <a:p>
            <a:pPr marL="342900" indent="-342900">
              <a:buAutoNum type="arabicParenR"/>
            </a:pPr>
            <a:r>
              <a:rPr lang="ru-RU" dirty="0" smtClean="0"/>
              <a:t>Задачу будем решать </a:t>
            </a:r>
            <a:r>
              <a:rPr lang="ru-RU" b="1" dirty="0" smtClean="0">
                <a:solidFill>
                  <a:srgbClr val="FF0000"/>
                </a:solidFill>
              </a:rPr>
              <a:t>в инерциальной системе отсчёта</a:t>
            </a:r>
            <a:r>
              <a:rPr lang="ru-RU" dirty="0" smtClean="0"/>
              <a:t>, связанной с поверхностью Земли. </a:t>
            </a:r>
          </a:p>
          <a:p>
            <a:pPr marL="342900" indent="-342900">
              <a:buAutoNum type="arabicParenR"/>
            </a:pPr>
            <a:r>
              <a:rPr lang="ru-RU" dirty="0" smtClean="0"/>
              <a:t> Будем считать все тела </a:t>
            </a:r>
            <a:r>
              <a:rPr lang="ru-RU" b="1" dirty="0" smtClean="0">
                <a:solidFill>
                  <a:srgbClr val="FF0000"/>
                </a:solidFill>
              </a:rPr>
              <a:t>материальными точками</a:t>
            </a:r>
            <a:r>
              <a:rPr lang="ru-RU" dirty="0" smtClean="0"/>
              <a:t>. Трением снаряда и осколков о воздух пренебрежём. </a:t>
            </a:r>
          </a:p>
          <a:p>
            <a:pPr marL="342900" indent="-342900">
              <a:buAutoNum type="arabicParenR"/>
            </a:pPr>
            <a:r>
              <a:rPr lang="ru-RU" dirty="0" smtClean="0"/>
              <a:t>Поскольку </a:t>
            </a:r>
            <a:r>
              <a:rPr lang="ru-RU" b="1" u="sng" dirty="0" smtClean="0">
                <a:solidFill>
                  <a:srgbClr val="FF0000"/>
                </a:solidFill>
              </a:rPr>
              <a:t>время разрыва снаряда мало</a:t>
            </a:r>
            <a:r>
              <a:rPr lang="ru-RU" dirty="0" smtClean="0"/>
              <a:t>, импульсом внешних сил (</a:t>
            </a:r>
            <a:r>
              <a:rPr lang="ru-RU" dirty="0" err="1" smtClean="0"/>
              <a:t>сил</a:t>
            </a:r>
            <a:r>
              <a:rPr lang="ru-RU" dirty="0" smtClean="0"/>
              <a:t> тяжести) можно пренебречь, а значит, для решения задачи можно воспользоваться законом сохранения импульса.</a:t>
            </a:r>
          </a:p>
          <a:p>
            <a:pPr marL="342900" indent="-342900">
              <a:buAutoNum type="arabicParenR"/>
            </a:pPr>
            <a:r>
              <a:rPr lang="ru-RU" dirty="0" smtClean="0"/>
              <a:t> Так как при решении задачи мы </a:t>
            </a:r>
            <a:r>
              <a:rPr lang="ru-RU" b="1" dirty="0" smtClean="0">
                <a:solidFill>
                  <a:srgbClr val="FF0000"/>
                </a:solidFill>
              </a:rPr>
              <a:t>пренебрегаем силой трения</a:t>
            </a:r>
            <a:r>
              <a:rPr lang="ru-RU" dirty="0" smtClean="0"/>
              <a:t>, то можно использовать закон сохранения энергии для снаряда с учётом энергии разрыва.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  <a:gridCol w="1752600"/>
                <a:gridCol w="1752600"/>
                <a:gridCol w="1752600"/>
                <a:gridCol w="1752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0782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209800" y="774700"/>
            <a:ext cx="693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Количество участников ЕГЭ по учебному предмету (за 3 года)</a:t>
            </a:r>
            <a:endParaRPr lang="ru-RU" sz="2400" dirty="0">
              <a:solidFill>
                <a:srgbClr val="0070C0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402917" y="1959742"/>
          <a:ext cx="8931054" cy="2637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509"/>
                <a:gridCol w="1488509"/>
                <a:gridCol w="1488509"/>
                <a:gridCol w="1488509"/>
                <a:gridCol w="1488509"/>
                <a:gridCol w="1488509"/>
              </a:tblGrid>
              <a:tr h="506641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2023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2402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 от общего числа участников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 от общего числа участников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 от общего числа участников</a:t>
                      </a:r>
                      <a:endParaRPr lang="ru-RU" dirty="0"/>
                    </a:p>
                  </a:txBody>
                  <a:tcPr/>
                </a:tc>
              </a:tr>
              <a:tr h="506641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26,3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27,6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25,6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236527" y="3681254"/>
          <a:ext cx="1718945" cy="640080"/>
        </p:xfrm>
        <a:graphic>
          <a:graphicData uri="http://schemas.openxmlformats.org/drawingml/2006/table">
            <a:tbl>
              <a:tblPr/>
              <a:tblGrid>
                <a:gridCol w="285750"/>
                <a:gridCol w="14331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увеличится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уменьшится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7048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348297" y="631763"/>
            <a:ext cx="3634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Задание №  26 (10%, 27%)</a:t>
            </a:r>
            <a:endParaRPr lang="ru-RU" sz="24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860" y="1186378"/>
            <a:ext cx="601980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36947" y="3773096"/>
            <a:ext cx="61150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0782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1010653" y="558734"/>
            <a:ext cx="1028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ru-RU" sz="2400" b="1" dirty="0" smtClean="0">
                <a:solidFill>
                  <a:srgbClr val="0070C0"/>
                </a:solidFill>
              </a:rPr>
              <a:t>Выводы об итогах анализа выполнения заданий, групп заданий: 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5169" y="915332"/>
            <a:ext cx="10972801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У выпускников </a:t>
            </a:r>
            <a:r>
              <a:rPr lang="ru-RU" dirty="0" err="1" smtClean="0"/>
              <a:t>Юго</a:t>
            </a:r>
            <a:r>
              <a:rPr lang="ru-RU" dirty="0" smtClean="0"/>
              <a:t> – Восточного округа 2025 года </a:t>
            </a:r>
            <a:r>
              <a:rPr lang="ru-RU" b="1" dirty="0" smtClean="0">
                <a:solidFill>
                  <a:srgbClr val="FF0000"/>
                </a:solidFill>
              </a:rPr>
              <a:t>можно считать достаточным </a:t>
            </a:r>
            <a:r>
              <a:rPr lang="ru-RU" dirty="0" smtClean="0"/>
              <a:t>усвоение следующих элементов содержания (более 70% выполнения):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кинематика,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законы Ньютона,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силы в природе,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законы сохранения в механике,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статика,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механические колебания и волны,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МКТ,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термодинамика,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электростатика,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законы постоянного тока,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сила Ампера, сила Лоренца,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электромагнитная индукция,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оптика,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ядерная физика;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умения и виды деятельности – планировать эксперимент, отбирать оборудование;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определять показания измерительных приборов. 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0782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1010653" y="534983"/>
            <a:ext cx="1028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ru-RU" sz="2400" b="1" dirty="0" smtClean="0">
                <a:solidFill>
                  <a:srgbClr val="0070C0"/>
                </a:solidFill>
              </a:rPr>
              <a:t>Выводы об итогах анализа выполнения заданий, групп заданий: 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93294" y="879706"/>
            <a:ext cx="10972801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Нельзя считать </a:t>
            </a:r>
            <a:r>
              <a:rPr lang="ru-RU" dirty="0" smtClean="0"/>
              <a:t>достаточным усвоение школьниками округа элементов содержания (менее 60%): </a:t>
            </a:r>
            <a:r>
              <a:rPr lang="ru-RU" sz="2000" dirty="0" smtClean="0"/>
              <a:t>электродинамика  </a:t>
            </a:r>
          </a:p>
          <a:p>
            <a:endParaRPr lang="ru-RU" sz="2000" dirty="0" smtClean="0"/>
          </a:p>
          <a:p>
            <a:r>
              <a:rPr lang="ru-RU" dirty="0" smtClean="0"/>
              <a:t>Среди </a:t>
            </a:r>
            <a:r>
              <a:rPr lang="ru-RU" b="1" dirty="0" smtClean="0">
                <a:solidFill>
                  <a:srgbClr val="FF0000"/>
                </a:solidFill>
              </a:rPr>
              <a:t>недостаточно отработанных умений </a:t>
            </a:r>
            <a:r>
              <a:rPr lang="ru-RU" dirty="0" smtClean="0"/>
              <a:t>можно отметить следующие: </a:t>
            </a:r>
          </a:p>
          <a:p>
            <a:pPr>
              <a:buFontTx/>
              <a:buChar char="-"/>
            </a:pPr>
            <a:r>
              <a:rPr lang="ru-RU" sz="2000" dirty="0" smtClean="0"/>
              <a:t>правильно трактовать физический смысл изученных физических величин, законов и закономерностей; </a:t>
            </a:r>
          </a:p>
          <a:p>
            <a:pPr>
              <a:buFontTx/>
              <a:buChar char="-"/>
            </a:pPr>
            <a:r>
              <a:rPr lang="ru-RU" sz="2000" dirty="0" smtClean="0"/>
              <a:t>анализировать физические процессы (явления), используя основные положения и законы, изученные в курсе физики; </a:t>
            </a:r>
          </a:p>
          <a:p>
            <a:pPr>
              <a:buFontTx/>
              <a:buChar char="-"/>
            </a:pPr>
            <a:r>
              <a:rPr lang="ru-RU" sz="2000" dirty="0" smtClean="0"/>
              <a:t> применять при описании физических процессов и явлений величины и законы;</a:t>
            </a:r>
          </a:p>
          <a:p>
            <a:pPr>
              <a:buFontTx/>
              <a:buChar char="-"/>
            </a:pPr>
            <a:r>
              <a:rPr lang="ru-RU" sz="2000" dirty="0" smtClean="0"/>
              <a:t> решать качественные задачи, использующие типовые учебные ситуации с явно заданными физическими моделями;</a:t>
            </a:r>
          </a:p>
          <a:p>
            <a:pPr>
              <a:buFontTx/>
              <a:buChar char="-"/>
            </a:pPr>
            <a:r>
              <a:rPr lang="ru-RU" sz="2000" dirty="0" smtClean="0"/>
              <a:t> решать расчетные задачи с явно и неявно заданными физическими моделями. </a:t>
            </a:r>
          </a:p>
          <a:p>
            <a:endParaRPr lang="ru-RU" dirty="0" smtClean="0"/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Как и в предыдущие годы, недостаточно высокий результат выполнения многих заданий связан с невниманием к нюансам формулировки текста задачи и вопроса.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565484" y="783740"/>
            <a:ext cx="112134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Рекомендации по совершенствованию преподавания учебного предмета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7358" y="1860703"/>
            <a:ext cx="72818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провести анализ результатов ЕГЭ 2025 года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3295" y="2570292"/>
            <a:ext cx="110209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скорректировать календарно-тематическое планирование по физике на 2025-2026 учебный год с учетом результатов ГИА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7357" y="3424535"/>
            <a:ext cx="111893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проводить внутренний мониторинг уровня подготовки по предмету для обучающихся, планирующих сдачу ЕГЭ по физике, начиная с 10 класса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3138" y="4320479"/>
            <a:ext cx="112856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обеспечить индивидуальную работу с выпускниками, проявившими выдающиеся способности к физике с использованием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тьюторской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поддержки, продолжить работу по подготовке учащихся 11-х классов к участию в школьном и иных этапах всероссийской олимпиады школьников по предмету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  <a:gridCol w="1752600"/>
                <a:gridCol w="1752600"/>
                <a:gridCol w="1752600"/>
                <a:gridCol w="1752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0782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748145" y="774700"/>
            <a:ext cx="107352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sz="2400" b="1" dirty="0" smtClean="0">
                <a:solidFill>
                  <a:srgbClr val="0070C0"/>
                </a:solidFill>
              </a:rPr>
              <a:t>Динамика результатов ЕГЭ по предмету за последние 3 года</a:t>
            </a:r>
            <a:endParaRPr lang="ru-RU" sz="2400" b="1" dirty="0">
              <a:solidFill>
                <a:srgbClr val="0070C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80011" y="1650668"/>
          <a:ext cx="11590317" cy="3954484"/>
        </p:xfrm>
        <a:graphic>
          <a:graphicData uri="http://schemas.openxmlformats.org/drawingml/2006/table">
            <a:tbl>
              <a:tblPr/>
              <a:tblGrid>
                <a:gridCol w="4344453"/>
                <a:gridCol w="2495930"/>
                <a:gridCol w="2495930"/>
                <a:gridCol w="2254004"/>
              </a:tblGrid>
              <a:tr h="467735">
                <a:tc rowSpan="2">
                  <a:txBody>
                    <a:bodyPr/>
                    <a:lstStyle/>
                    <a:p>
                      <a:r>
                        <a:rPr lang="ru-RU" sz="2400" dirty="0">
                          <a:latin typeface="+mn-lt"/>
                          <a:ea typeface="MS Mincho"/>
                          <a:cs typeface="Times New Roman"/>
                        </a:rPr>
                        <a:t>Участников, набравших балл</a:t>
                      </a:r>
                      <a:endParaRPr lang="ru-RU" sz="2400" dirty="0">
                        <a:latin typeface="+mn-lt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ea typeface="MS Mincho"/>
                          <a:cs typeface="Times New Roman"/>
                        </a:rPr>
                        <a:t>Год проведения ГИА</a:t>
                      </a:r>
                      <a:endParaRPr lang="ru-RU" sz="2400" dirty="0">
                        <a:latin typeface="+mn-lt"/>
                        <a:cs typeface="Times New Roman"/>
                      </a:endParaRPr>
                    </a:p>
                  </a:txBody>
                  <a:tcPr marL="61928" marR="619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52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latin typeface="+mn-lt"/>
                          <a:ea typeface="MS Mincho"/>
                          <a:cs typeface="Times New Roman"/>
                        </a:rPr>
                        <a:t>2023 г.</a:t>
                      </a:r>
                      <a:endParaRPr lang="ru-RU" sz="2400">
                        <a:latin typeface="+mn-lt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ea typeface="MS Mincho"/>
                          <a:cs typeface="Times New Roman"/>
                        </a:rPr>
                        <a:t>2024 г.</a:t>
                      </a:r>
                      <a:endParaRPr lang="ru-RU" sz="2400" dirty="0">
                        <a:latin typeface="+mn-lt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+mn-lt"/>
                          <a:ea typeface="MS Mincho"/>
                          <a:cs typeface="Times New Roman"/>
                        </a:rPr>
                        <a:t>2025 г.</a:t>
                      </a:r>
                      <a:endParaRPr lang="ru-RU" sz="2400" dirty="0">
                        <a:latin typeface="+mn-lt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330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Calibri"/>
                          <a:ea typeface="MS Mincho"/>
                          <a:cs typeface="Times New Roman"/>
                        </a:rPr>
                        <a:t> ниже минимального балла, %</a:t>
                      </a:r>
                      <a:endParaRPr lang="ru-RU" sz="2000" dirty="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/>
                          <a:ea typeface="MS Mincho"/>
                          <a:cs typeface="Times New Roman"/>
                        </a:rPr>
                        <a:t>2,5</a:t>
                      </a:r>
                      <a:endParaRPr lang="ru-RU" sz="2000" dirty="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/>
                          <a:ea typeface="MS Mincho"/>
                          <a:cs typeface="Times New Roman"/>
                        </a:rPr>
                        <a:t>0</a:t>
                      </a:r>
                      <a:endParaRPr lang="ru-RU" sz="2000" dirty="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alibri"/>
                          <a:ea typeface="MS Mincho"/>
                          <a:cs typeface="Times New Roman"/>
                        </a:rPr>
                        <a:t>0</a:t>
                      </a:r>
                      <a:endParaRPr lang="ru-RU" sz="2000" b="1" dirty="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330">
                <a:tc>
                  <a:txBody>
                    <a:bodyPr/>
                    <a:lstStyle/>
                    <a:p>
                      <a:r>
                        <a:rPr lang="ru-RU" sz="2000">
                          <a:latin typeface="Calibri"/>
                          <a:ea typeface="MS Mincho"/>
                          <a:cs typeface="Times New Roman"/>
                        </a:rPr>
                        <a:t>от минимального балла до 60 баллов, %</a:t>
                      </a:r>
                      <a:endParaRPr lang="ru-RU" sz="200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latin typeface="Calibri"/>
                          <a:ea typeface="MS Mincho"/>
                          <a:cs typeface="Times New Roman"/>
                        </a:rPr>
                        <a:t>75,0</a:t>
                      </a:r>
                      <a:endParaRPr lang="ru-RU" sz="200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/>
                          <a:ea typeface="MS Mincho"/>
                          <a:cs typeface="Times New Roman"/>
                        </a:rPr>
                        <a:t>35,0</a:t>
                      </a:r>
                      <a:endParaRPr lang="ru-RU" sz="2000" dirty="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alibri"/>
                          <a:ea typeface="MS Mincho"/>
                          <a:cs typeface="Times New Roman"/>
                        </a:rPr>
                        <a:t>48,4</a:t>
                      </a:r>
                      <a:endParaRPr lang="ru-RU" sz="2000" b="1" dirty="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189">
                <a:tc>
                  <a:txBody>
                    <a:bodyPr/>
                    <a:lstStyle/>
                    <a:p>
                      <a:r>
                        <a:rPr lang="ru-RU" sz="2000">
                          <a:latin typeface="Calibri"/>
                          <a:ea typeface="MS Mincho"/>
                          <a:cs typeface="Times New Roman"/>
                        </a:rPr>
                        <a:t>от 61 до 80 баллов, %</a:t>
                      </a:r>
                      <a:endParaRPr lang="ru-RU" sz="200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latin typeface="Calibri"/>
                          <a:ea typeface="MS Mincho"/>
                          <a:cs typeface="Times New Roman"/>
                        </a:rPr>
                        <a:t>15,0</a:t>
                      </a:r>
                      <a:endParaRPr lang="ru-RU" sz="200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latin typeface="Calibri"/>
                          <a:ea typeface="MS Mincho"/>
                          <a:cs typeface="Times New Roman"/>
                        </a:rPr>
                        <a:t>42,5</a:t>
                      </a:r>
                      <a:endParaRPr lang="ru-RU" sz="200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alibri"/>
                          <a:ea typeface="MS Mincho"/>
                          <a:cs typeface="Times New Roman"/>
                        </a:rPr>
                        <a:t>41,9</a:t>
                      </a:r>
                      <a:endParaRPr lang="ru-RU" sz="2000" b="1" dirty="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843">
                <a:tc>
                  <a:txBody>
                    <a:bodyPr/>
                    <a:lstStyle/>
                    <a:p>
                      <a:r>
                        <a:rPr lang="ru-RU" sz="2000">
                          <a:latin typeface="Calibri"/>
                          <a:ea typeface="MS Mincho"/>
                          <a:cs typeface="Times New Roman"/>
                        </a:rPr>
                        <a:t>от 81 до 100 баллов, %</a:t>
                      </a:r>
                      <a:endParaRPr lang="ru-RU" sz="200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latin typeface="Calibri"/>
                          <a:ea typeface="MS Mincho"/>
                          <a:cs typeface="Times New Roman"/>
                        </a:rPr>
                        <a:t>7,5</a:t>
                      </a:r>
                      <a:endParaRPr lang="ru-RU" sz="200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latin typeface="Calibri"/>
                          <a:ea typeface="MS Mincho"/>
                          <a:cs typeface="Times New Roman"/>
                        </a:rPr>
                        <a:t>22,5</a:t>
                      </a:r>
                      <a:endParaRPr lang="ru-RU" sz="200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alibri"/>
                          <a:ea typeface="MS Mincho"/>
                          <a:cs typeface="Times New Roman"/>
                        </a:rPr>
                        <a:t>9,7</a:t>
                      </a:r>
                      <a:endParaRPr lang="ru-RU" sz="2000" b="1" dirty="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843">
                <a:tc>
                  <a:txBody>
                    <a:bodyPr/>
                    <a:lstStyle/>
                    <a:p>
                      <a:r>
                        <a:rPr lang="ru-RU" sz="2000">
                          <a:latin typeface="Calibri"/>
                          <a:ea typeface="MS Mincho"/>
                          <a:cs typeface="Times New Roman"/>
                        </a:rPr>
                        <a:t>Средний тестовый балл</a:t>
                      </a:r>
                      <a:endParaRPr lang="ru-RU" sz="200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/>
                          <a:ea typeface="MS Mincho"/>
                          <a:cs typeface="Times New Roman"/>
                        </a:rPr>
                        <a:t>56,2</a:t>
                      </a:r>
                      <a:endParaRPr lang="ru-RU" sz="2000" dirty="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Calibri"/>
                          <a:ea typeface="MS Mincho"/>
                          <a:cs typeface="Times New Roman"/>
                        </a:rPr>
                        <a:t>67,0</a:t>
                      </a:r>
                      <a:endParaRPr lang="ru-RU" sz="2000" dirty="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alibri"/>
                          <a:ea typeface="MS Mincho"/>
                          <a:cs typeface="Times New Roman"/>
                        </a:rPr>
                        <a:t>63,7</a:t>
                      </a:r>
                      <a:endParaRPr lang="ru-RU" sz="2000" b="1" dirty="0">
                        <a:latin typeface="Calibri"/>
                        <a:cs typeface="Times New Roman"/>
                      </a:endParaRPr>
                    </a:p>
                  </a:txBody>
                  <a:tcPr marL="61928" marR="619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4022725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595437" y="3292634"/>
          <a:ext cx="9001125" cy="1417320"/>
        </p:xfrm>
        <a:graphic>
          <a:graphicData uri="http://schemas.openxmlformats.org/drawingml/2006/table">
            <a:tbl>
              <a:tblPr/>
              <a:tblGrid>
                <a:gridCol w="1594454"/>
                <a:gridCol w="2776277"/>
                <a:gridCol w="1594998"/>
                <a:gridCol w="1594998"/>
                <a:gridCol w="1440398"/>
              </a:tblGrid>
              <a:tr h="1676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№ п/п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Участников, набравших балл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Год проведения ГИА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2022 г.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2023 г.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2024 г.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15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0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 ниже минимального балла, %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1,9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2,5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0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15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0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от минимального балла до 60 баллов, %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68,5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75,0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35,0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90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0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от 61 до 80 баллов, %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22,2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15,0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42,5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630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0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от 81 до 100 баллов, %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7,4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7,5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22,5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630"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endParaRPr lang="ru-RU" sz="10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Средний тестовый балл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54,7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latin typeface="Calibri"/>
                          <a:ea typeface="MS Mincho"/>
                          <a:cs typeface="Times New Roman"/>
                        </a:rPr>
                        <a:t>56,2</a:t>
                      </a:r>
                      <a:endParaRPr lang="ru-RU" sz="100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Calibri"/>
                          <a:ea typeface="MS Mincho"/>
                          <a:cs typeface="Times New Roman"/>
                        </a:rPr>
                        <a:t>67,0</a:t>
                      </a:r>
                      <a:endParaRPr lang="ru-RU" sz="10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4022725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96881" y="1413164"/>
          <a:ext cx="11649696" cy="3716975"/>
        </p:xfrm>
        <a:graphic>
          <a:graphicData uri="http://schemas.openxmlformats.org/drawingml/2006/table">
            <a:tbl>
              <a:tblPr/>
              <a:tblGrid>
                <a:gridCol w="2427462"/>
                <a:gridCol w="1155429"/>
                <a:gridCol w="1156245"/>
                <a:gridCol w="1382112"/>
                <a:gridCol w="1382112"/>
                <a:gridCol w="1382112"/>
                <a:gridCol w="1382112"/>
                <a:gridCol w="1382112"/>
              </a:tblGrid>
              <a:tr h="113798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 ЕГЭ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Средний балл 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81 и выше баллов, %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 баллов, результатов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46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2025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2025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2025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219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64,4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63,3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16,6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12,2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21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ЮВУ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63,7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66,9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9,7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22,5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19" marR="63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</a:tbl>
          </a:graphicData>
        </a:graphic>
      </p:graphicFrame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838202" y="760020"/>
            <a:ext cx="741020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Результаты основного периода ЕГЭ-2025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" y="1122363"/>
            <a:ext cx="10909300" cy="757238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Modern No. 20" pitchFamily="18" charset="0"/>
              </a:rPr>
              <a:t>СРЕДНИЙ БАЛЛ</a:t>
            </a:r>
            <a:endParaRPr lang="en-US" sz="4400" b="1" dirty="0">
              <a:solidFill>
                <a:srgbClr val="0070C0"/>
              </a:solidFill>
              <a:latin typeface="Modern No. 20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660400" y="2006600"/>
          <a:ext cx="6005513" cy="2666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6632574" y="2159000"/>
          <a:ext cx="5076825" cy="284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3072013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  <a:gridCol w="1752600"/>
                <a:gridCol w="1752600"/>
                <a:gridCol w="1752600"/>
                <a:gridCol w="1752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0782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281048" y="627896"/>
            <a:ext cx="116774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Диаграмма распределения тестовых баллов участников ЕГЭ по предмету в 2025 г.</a:t>
            </a:r>
            <a:br>
              <a:rPr lang="ru-RU" sz="2400" b="1" dirty="0" smtClean="0">
                <a:solidFill>
                  <a:srgbClr val="0070C0"/>
                </a:solidFill>
              </a:rPr>
            </a:br>
            <a:endParaRPr lang="ru-RU" sz="2400" b="1" dirty="0">
              <a:solidFill>
                <a:srgbClr val="0070C0"/>
              </a:solidFill>
            </a:endParaRPr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308758" y="1175657"/>
          <a:ext cx="11709071" cy="5058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  <a:gridCol w="1752600"/>
                <a:gridCol w="1752600"/>
                <a:gridCol w="1752600"/>
                <a:gridCol w="1752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0782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051309" y="821133"/>
          <a:ext cx="10170873" cy="4237756"/>
        </p:xfrm>
        <a:graphic>
          <a:graphicData uri="http://schemas.openxmlformats.org/drawingml/2006/table">
            <a:tbl>
              <a:tblPr/>
              <a:tblGrid>
                <a:gridCol w="3518664"/>
                <a:gridCol w="659067"/>
                <a:gridCol w="705718"/>
                <a:gridCol w="502241"/>
                <a:gridCol w="739465"/>
                <a:gridCol w="565765"/>
                <a:gridCol w="668000"/>
                <a:gridCol w="455590"/>
                <a:gridCol w="631276"/>
                <a:gridCol w="565765"/>
                <a:gridCol w="703732"/>
                <a:gridCol w="455590"/>
              </a:tblGrid>
              <a:tr h="233722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 участников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Средний балл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Границы уровня в тестовых баллах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Доля участников ЕГЭ, получивших баллы </a:t>
                      </a: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0 до min-1, 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Границы уровня в тестовых баллах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Доля участников ЕГЭ, получивших баллы</a:t>
                      </a: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от min до 60, 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Границы уровня в тестовых баллах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Доля участников ЕГЭ, получивших баллы</a:t>
                      </a: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от 61 до 80, 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Границы уровня в тестовых баллах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Доля участников ЕГЭ, получивших баллы </a:t>
                      </a: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81 до 100, 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100-балльников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0-35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36-60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61-80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81-100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1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ГБОУ СОШ № 1 «ОЦ» с. Борское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50,0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ГБОУ СОШ № 2 «ОЦ» с. Борское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58,0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ГБОУ СОШ № 1 г. Нефтегорска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98,0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ГБОУ СОШ № 2 г. Нефтегорска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68,0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ГБОУ СОШ № 3 г. Нефтегорска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65,0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55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ГБОУ СОШ с. Утевка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62,0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Юго-Восточное управление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63,7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48,4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41,9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9,7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0782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00" y="1122363"/>
            <a:ext cx="11976100" cy="884237"/>
          </a:xfrm>
        </p:spPr>
        <p:txBody>
          <a:bodyPr>
            <a:normAutofit fontScale="90000"/>
          </a:bodyPr>
          <a:lstStyle/>
          <a:p>
            <a:r>
              <a:rPr lang="ru-RU" sz="5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Средний процент выполнения заданий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en-US" b="1" dirty="0">
              <a:solidFill>
                <a:srgbClr val="00B0F0"/>
              </a:solidFill>
              <a:latin typeface="Modern No. 20" pitchFamily="18" charset="0"/>
            </a:endParaRPr>
          </a:p>
        </p:txBody>
      </p:sp>
      <p:graphicFrame>
        <p:nvGraphicFramePr>
          <p:cNvPr id="5" name="Содержимое 8"/>
          <p:cNvGraphicFramePr>
            <a:graphicFrameLocks/>
          </p:cNvGraphicFramePr>
          <p:nvPr/>
        </p:nvGraphicFramePr>
        <p:xfrm>
          <a:off x="387927" y="1329169"/>
          <a:ext cx="11303000" cy="484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072013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2191999" cy="687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-736270" y="522514"/>
            <a:ext cx="10972799" cy="774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56866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371600" marR="0" lvl="3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SimSun" pitchFamily="2" charset="-122"/>
                <a:cs typeface="Times New Roman" pitchFamily="18" charset="0"/>
              </a:rPr>
              <a:t>Выявление сложных для участников ЕГЭ заданий 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ea typeface="SimSun" pitchFamily="2" charset="-122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96882" y="1211282"/>
            <a:ext cx="1156656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Times New Roman" pitchFamily="18" charset="0"/>
              </a:rPr>
              <a:t>Задания базового уровня (с процентом выполнения ниже 50)</a:t>
            </a:r>
            <a:endParaRPr kumimoji="0" lang="ru-RU" sz="2800" b="0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по заданию № 15- 45% (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задание на анализ физических процессов (явлений), используя основные положения и законы, изученные в курсе физики. Применение при описании физических процессов и явлений величины и законы из раздела  «Электродинамика»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К числу заданий, которые учащиеся выполнили хуже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, чем в 2024 году относятся: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- № 11- 71% (электростатика), что на 22% меньше, чем в 2024 году;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- № 17 – 50% (квантовая физика) это на 15% меньше.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072013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1225</Words>
  <Application>Microsoft Office PowerPoint</Application>
  <PresentationFormat>Произвольный</PresentationFormat>
  <Paragraphs>304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Office Theme</vt:lpstr>
      <vt:lpstr>РЕЗУЛЬТАТЫ ЕГЭ  ПО ФИЗИКЕ  2024-2025 уч.год</vt:lpstr>
      <vt:lpstr>Слайд 2</vt:lpstr>
      <vt:lpstr>Слайд 3</vt:lpstr>
      <vt:lpstr>Слайд 4</vt:lpstr>
      <vt:lpstr>СРЕДНИЙ БАЛЛ</vt:lpstr>
      <vt:lpstr>Слайд 6</vt:lpstr>
      <vt:lpstr>Слайд 7</vt:lpstr>
      <vt:lpstr>Средний процент выполнения заданий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Наталья Борякина</dc:creator>
  <cp:lastModifiedBy>Серёга</cp:lastModifiedBy>
  <cp:revision>122</cp:revision>
  <dcterms:created xsi:type="dcterms:W3CDTF">2019-07-17T18:37:23Z</dcterms:created>
  <dcterms:modified xsi:type="dcterms:W3CDTF">2025-08-25T19:34:17Z</dcterms:modified>
</cp:coreProperties>
</file>