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6" r:id="rId2"/>
    <p:sldId id="287" r:id="rId3"/>
    <p:sldId id="288" r:id="rId4"/>
    <p:sldId id="289" r:id="rId5"/>
    <p:sldId id="290" r:id="rId6"/>
    <p:sldId id="294" r:id="rId7"/>
    <p:sldId id="293" r:id="rId8"/>
    <p:sldId id="302" r:id="rId9"/>
    <p:sldId id="291" r:id="rId10"/>
    <p:sldId id="292" r:id="rId11"/>
    <p:sldId id="295" r:id="rId12"/>
    <p:sldId id="296" r:id="rId13"/>
    <p:sldId id="297" r:id="rId14"/>
    <p:sldId id="298" r:id="rId15"/>
    <p:sldId id="299" r:id="rId16"/>
    <p:sldId id="300" r:id="rId17"/>
    <p:sldId id="303" r:id="rId18"/>
    <p:sldId id="306" r:id="rId19"/>
    <p:sldId id="308" r:id="rId20"/>
    <p:sldId id="304" r:id="rId21"/>
    <p:sldId id="309" r:id="rId22"/>
    <p:sldId id="305" r:id="rId23"/>
    <p:sldId id="307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1.xlsx"/><Relationship Id="rId1" Type="http://schemas.openxmlformats.org/officeDocument/2006/relationships/image" Target="../media/image39.jpeg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895" b="1" i="0" u="none" strike="noStrike" baseline="0">
                <a:solidFill>
                  <a:srgbClr val="0000FF"/>
                </a:solidFill>
                <a:latin typeface="Calibri"/>
                <a:ea typeface="Calibri"/>
                <a:cs typeface="Calibri"/>
              </a:defRPr>
            </a:pPr>
            <a:r>
              <a:rPr lang="ru-RU"/>
              <a:t>Уровень сформированности компетентности родителей</a:t>
            </a:r>
          </a:p>
        </c:rich>
      </c:tx>
      <c:layout>
        <c:manualLayout>
          <c:xMode val="edge"/>
          <c:yMode val="edge"/>
          <c:x val="0.11450381679389313"/>
          <c:y val="2.0242914979757085E-2"/>
        </c:manualLayout>
      </c:layout>
      <c:overlay val="0"/>
      <c:spPr>
        <a:noFill/>
        <a:ln w="40115">
          <a:noFill/>
        </a:ln>
      </c:spPr>
    </c:title>
    <c:autoTitleDeleted val="0"/>
    <c:view3D>
      <c:rotX val="15"/>
      <c:hPercent val="40"/>
      <c:rotY val="20"/>
      <c:depthPercent val="100"/>
      <c:rAngAx val="1"/>
    </c:view3D>
    <c:floor>
      <c:thickness val="0"/>
      <c:spPr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3175">
          <a:solidFill>
            <a:srgbClr val="000000"/>
          </a:solidFill>
          <a:prstDash val="solid"/>
        </a:ln>
      </c:spPr>
    </c:floor>
    <c:sideWall>
      <c:thickness val="0"/>
      <c:spPr>
        <a:pattFill prst="openDmnd">
          <a:fgClr>
            <a:srgbClr xmlns:mc="http://schemas.openxmlformats.org/markup-compatibility/2006" xmlns:a14="http://schemas.microsoft.com/office/drawing/2010/main" val="CCCCFF" mc:Ignorable="a14" a14:legacySpreadsheetColorIndex="31"/>
          </a:fgClr>
          <a:bgClr>
            <a:srgbClr xmlns:mc="http://schemas.openxmlformats.org/markup-compatibility/2006" xmlns:a14="http://schemas.microsoft.com/office/drawing/2010/main" val="FFFFFF" mc:Ignorable="a14" a14:legacySpreadsheetColorIndex="9"/>
          </a:bgClr>
        </a:pattFill>
        <a:ln w="3175">
          <a:solidFill>
            <a:srgbClr val="000000"/>
          </a:solidFill>
          <a:prstDash val="solid"/>
        </a:ln>
      </c:spPr>
    </c:sideWall>
    <c:backWall>
      <c:thickness val="0"/>
      <c:spPr>
        <a:pattFill prst="openDmnd">
          <a:fgClr>
            <a:srgbClr xmlns:mc="http://schemas.openxmlformats.org/markup-compatibility/2006" xmlns:a14="http://schemas.microsoft.com/office/drawing/2010/main" val="CCCCFF" mc:Ignorable="a14" a14:legacySpreadsheetColorIndex="31"/>
          </a:fgClr>
          <a:bgClr>
            <a:srgbClr xmlns:mc="http://schemas.openxmlformats.org/markup-compatibility/2006" xmlns:a14="http://schemas.microsoft.com/office/drawing/2010/main" val="FFFFFF" mc:Ignorable="a14" a14:legacySpreadsheetColorIndex="9"/>
          </a:bgClr>
        </a:pattFill>
        <a:ln w="3175">
          <a:solidFill>
            <a:srgbClr val="000000"/>
          </a:solidFill>
          <a:prstDash val="solid"/>
        </a:ln>
      </c:spPr>
    </c:backWall>
    <c:plotArea>
      <c:layout>
        <c:manualLayout>
          <c:layoutTarget val="inner"/>
          <c:xMode val="edge"/>
          <c:yMode val="edge"/>
          <c:x val="5.7251908396946563E-2"/>
          <c:y val="0.2145748987854251"/>
          <c:w val="0.85877862595419852"/>
          <c:h val="0.62348178137651822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1</c:v>
                </c:pt>
              </c:strCache>
            </c:strRef>
          </c:tx>
          <c:spPr>
            <a:solidFill>
              <a:srgbClr val="FF0000"/>
            </a:solidFill>
            <a:ln w="20057">
              <a:solidFill>
                <a:srgbClr val="000000"/>
              </a:solidFill>
              <a:prstDash val="solid"/>
            </a:ln>
          </c:spPr>
          <c:invertIfNegative val="0"/>
          <c:cat>
            <c:numRef>
              <c:f>Sheet1!$B$1:$C$1</c:f>
              <c:numCache>
                <c:formatCode>General</c:formatCode>
                <c:ptCount val="2"/>
                <c:pt idx="0">
                  <c:v>2013</c:v>
                </c:pt>
                <c:pt idx="1">
                  <c:v>2016</c:v>
                </c:pt>
              </c:numCache>
            </c:numRef>
          </c:cat>
          <c:val>
            <c:numRef>
              <c:f>Sheet1!$B$2:$C$2</c:f>
              <c:numCache>
                <c:formatCode>General</c:formatCode>
                <c:ptCount val="2"/>
                <c:pt idx="0">
                  <c:v>18</c:v>
                </c:pt>
                <c:pt idx="1">
                  <c:v>80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2</c:v>
                </c:pt>
              </c:strCache>
            </c:strRef>
          </c:tx>
          <c:spPr>
            <a:solidFill>
              <a:srgbClr val="FFFF00"/>
            </a:solidFill>
            <a:ln w="20057">
              <a:solidFill>
                <a:srgbClr val="000000"/>
              </a:solidFill>
              <a:prstDash val="solid"/>
            </a:ln>
          </c:spPr>
          <c:invertIfNegative val="0"/>
          <c:cat>
            <c:numRef>
              <c:f>Sheet1!$B$1:$C$1</c:f>
              <c:numCache>
                <c:formatCode>General</c:formatCode>
                <c:ptCount val="2"/>
                <c:pt idx="0">
                  <c:v>2013</c:v>
                </c:pt>
                <c:pt idx="1">
                  <c:v>2016</c:v>
                </c:pt>
              </c:numCache>
            </c:numRef>
          </c:cat>
          <c:val>
            <c:numRef>
              <c:f>Sheet1!$B$3:$C$3</c:f>
              <c:numCache>
                <c:formatCode>General</c:formatCode>
                <c:ptCount val="2"/>
                <c:pt idx="0">
                  <c:v>25</c:v>
                </c:pt>
                <c:pt idx="1">
                  <c:v>69</c:v>
                </c:pt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3</c:v>
                </c:pt>
              </c:strCache>
            </c:strRef>
          </c:tx>
          <c:spPr>
            <a:solidFill>
              <a:srgbClr val="99CC00"/>
            </a:solidFill>
            <a:ln w="20057">
              <a:solidFill>
                <a:srgbClr val="000000"/>
              </a:solidFill>
              <a:prstDash val="solid"/>
            </a:ln>
          </c:spPr>
          <c:invertIfNegative val="0"/>
          <c:cat>
            <c:numRef>
              <c:f>Sheet1!$B$1:$C$1</c:f>
              <c:numCache>
                <c:formatCode>General</c:formatCode>
                <c:ptCount val="2"/>
                <c:pt idx="0">
                  <c:v>2013</c:v>
                </c:pt>
                <c:pt idx="1">
                  <c:v>2016</c:v>
                </c:pt>
              </c:numCache>
            </c:numRef>
          </c:cat>
          <c:val>
            <c:numRef>
              <c:f>Sheet1!$B$4:$C$4</c:f>
              <c:numCache>
                <c:formatCode>General</c:formatCode>
                <c:ptCount val="2"/>
                <c:pt idx="0">
                  <c:v>29</c:v>
                </c:pt>
                <c:pt idx="1">
                  <c:v>42</c:v>
                </c:pt>
              </c:numCache>
            </c:numRef>
          </c:val>
        </c:ser>
        <c:ser>
          <c:idx val="3"/>
          <c:order val="3"/>
          <c:tx>
            <c:strRef>
              <c:f>Sheet1!$A$5</c:f>
              <c:strCache>
                <c:ptCount val="1"/>
                <c:pt idx="0">
                  <c:v>4</c:v>
                </c:pt>
              </c:strCache>
            </c:strRef>
          </c:tx>
          <c:spPr>
            <a:solidFill>
              <a:srgbClr val="3366FF"/>
            </a:solidFill>
            <a:ln w="20057">
              <a:solidFill>
                <a:srgbClr val="000000"/>
              </a:solidFill>
              <a:prstDash val="solid"/>
            </a:ln>
          </c:spPr>
          <c:invertIfNegative val="0"/>
          <c:cat>
            <c:numRef>
              <c:f>Sheet1!$B$1:$C$1</c:f>
              <c:numCache>
                <c:formatCode>General</c:formatCode>
                <c:ptCount val="2"/>
                <c:pt idx="0">
                  <c:v>2013</c:v>
                </c:pt>
                <c:pt idx="1">
                  <c:v>2016</c:v>
                </c:pt>
              </c:numCache>
            </c:numRef>
          </c:cat>
          <c:val>
            <c:numRef>
              <c:f>Sheet1!$B$5:$C$5</c:f>
              <c:numCache>
                <c:formatCode>General</c:formatCode>
                <c:ptCount val="2"/>
                <c:pt idx="0">
                  <c:v>19</c:v>
                </c:pt>
                <c:pt idx="1">
                  <c:v>45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gapDepth val="0"/>
        <c:shape val="box"/>
        <c:axId val="102852096"/>
        <c:axId val="102853632"/>
        <c:axId val="0"/>
      </c:bar3DChart>
      <c:catAx>
        <c:axId val="102852096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low"/>
        <c:crossAx val="102853632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02853632"/>
        <c:scaling>
          <c:orientation val="minMax"/>
        </c:scaling>
        <c:delete val="0"/>
        <c:axPos val="l"/>
        <c:majorGridlines>
          <c:spPr>
            <a:ln w="5014">
              <a:solidFill>
                <a:srgbClr val="000000"/>
              </a:solidFill>
              <a:prstDash val="solid"/>
            </a:ln>
          </c:spPr>
        </c:majorGridlines>
        <c:numFmt formatCode="General" sourceLinked="1"/>
        <c:majorTickMark val="out"/>
        <c:minorTickMark val="none"/>
        <c:tickLblPos val="nextTo"/>
        <c:spPr>
          <a:ln w="5014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698" b="1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endParaRPr lang="ru-RU"/>
          </a:p>
        </c:txPr>
        <c:crossAx val="102852096"/>
        <c:crosses val="autoZero"/>
        <c:crossBetween val="between"/>
      </c:valAx>
      <c:spPr>
        <a:pattFill prst="smConfetti">
          <a:fgClr>
            <a:srgbClr xmlns:mc="http://schemas.openxmlformats.org/markup-compatibility/2006" xmlns:a14="http://schemas.microsoft.com/office/drawing/2010/main" val="CCCCFF" mc:Ignorable="a14" a14:legacySpreadsheetColorIndex="31"/>
          </a:fgClr>
          <a:bgClr>
            <a:srgbClr xmlns:mc="http://schemas.openxmlformats.org/markup-compatibility/2006" xmlns:a14="http://schemas.microsoft.com/office/drawing/2010/main" val="FFFFFF" mc:Ignorable="a14" a14:legacySpreadsheetColorIndex="78"/>
          </a:bgClr>
        </a:pattFill>
        <a:ln w="40115">
          <a:noFill/>
        </a:ln>
      </c:spPr>
    </c:plotArea>
    <c:legend>
      <c:legendPos val="r"/>
      <c:layout>
        <c:manualLayout>
          <c:xMode val="edge"/>
          <c:yMode val="edge"/>
          <c:x val="0.93702290076335881"/>
          <c:y val="0.40080971659919029"/>
          <c:w val="5.5343511450381681E-2"/>
          <c:h val="0.36032388663967613"/>
        </c:manualLayout>
      </c:layout>
      <c:overlay val="0"/>
      <c:spPr>
        <a:noFill/>
        <a:ln w="5014">
          <a:solidFill>
            <a:srgbClr val="000000"/>
          </a:solidFill>
          <a:prstDash val="solid"/>
        </a:ln>
      </c:spPr>
      <c:txPr>
        <a:bodyPr/>
        <a:lstStyle/>
        <a:p>
          <a:pPr>
            <a:defRPr sz="1556" b="1" i="0" u="none" strike="noStrike" baseline="0">
              <a:solidFill>
                <a:srgbClr val="000000"/>
              </a:solidFill>
              <a:latin typeface="Calibri"/>
              <a:ea typeface="Calibri"/>
              <a:cs typeface="Calibri"/>
            </a:defRPr>
          </a:pPr>
          <a:endParaRPr lang="ru-RU"/>
        </a:p>
      </c:txPr>
    </c:legend>
    <c:plotVisOnly val="1"/>
    <c:dispBlanksAs val="gap"/>
    <c:showDLblsOverMax val="0"/>
  </c:chart>
  <c:spPr>
    <a:blipFill dpi="0" rotWithShape="0">
      <a:blip xmlns:r="http://schemas.openxmlformats.org/officeDocument/2006/relationships" r:embed="rId1"/>
      <a:srcRect/>
      <a:tile tx="0" ty="0" sx="100000" sy="100000" flip="none" algn="tl"/>
    </a:blipFill>
    <a:ln w="20057">
      <a:solidFill>
        <a:srgbClr val="333399"/>
      </a:solidFill>
      <a:prstDash val="solid"/>
    </a:ln>
  </c:spPr>
  <c:txPr>
    <a:bodyPr/>
    <a:lstStyle/>
    <a:p>
      <a:pPr>
        <a:defRPr sz="1698" b="1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ru-RU"/>
    </a:p>
  </c:txPr>
  <c:externalData r:id="rId2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31.10.2024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31.10.2024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31.10.2024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31.10.2024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31.10.2024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31.10.2024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31.10.2024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57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Picture backgroun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498404" cy="2132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498404" y="116632"/>
            <a:ext cx="5645596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hangingPunct="0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Структурное подразделение государственного бюджетного общеобразовательного учреждения Самарской области средней общеобразовательной школы «Образовательный центр»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с.Утёвка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муниципального района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Нефтегорский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Самарской области – детский сад «Чайка»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с.Утёвка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79512" y="1877435"/>
            <a:ext cx="8280920" cy="50475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Тема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«Формирование базовых </a:t>
            </a:r>
            <a:endParaRPr lang="ru-RU" sz="2800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национальных </a:t>
            </a:r>
            <a:r>
              <a:rPr lang="ru-RU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ценностей </a:t>
            </a:r>
            <a:endParaRPr lang="ru-RU" sz="2800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</a:t>
            </a:r>
            <a:r>
              <a:rPr lang="ru-RU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старших дошкольников </a:t>
            </a:r>
            <a:endParaRPr lang="ru-RU" sz="2800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через художественную</a:t>
            </a:r>
          </a:p>
          <a:p>
            <a: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литературу </a:t>
            </a:r>
            <a:r>
              <a:rPr lang="ru-RU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возрождение </a:t>
            </a:r>
          </a:p>
          <a:p>
            <a: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традиций семейного </a:t>
            </a:r>
          </a:p>
          <a:p>
            <a: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чтения</a:t>
            </a:r>
            <a:r>
              <a:rPr lang="ru-RU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endParaRPr lang="ru-RU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Авторы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Юшковец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В.В.,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Матвейчева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И.В.– воспитатели,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Гончарова Ю.А.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старший воспитатель,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етский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сад «Чайка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 с. Утевка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8092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9" y="0"/>
            <a:ext cx="9140661" cy="6855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323528" y="548680"/>
            <a:ext cx="344979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Книга в развивающей среде</a:t>
            </a:r>
            <a:endParaRPr lang="ru-RU" sz="20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48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55" y="1340768"/>
            <a:ext cx="2952328" cy="21920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9" name="Picture 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2436" y="3717032"/>
            <a:ext cx="4222728" cy="25933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5533962" y="3232545"/>
            <a:ext cx="233397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Дневник читателя</a:t>
            </a:r>
            <a:endParaRPr lang="ru-RU" sz="20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Рисунок 8" descr="C:\Documents and Settings\Анюта\Рабочий стол\DSC05775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778612"/>
            <a:ext cx="3421215" cy="2531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6" name="Picture 2" descr="D:\ВСЁ по ДВП\ПРОЕКТ ВСЁ\ВСЁ ФОТО\всякие\Наш книжный уголок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6803" y="901175"/>
            <a:ext cx="3871621" cy="23475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533962" y="501065"/>
            <a:ext cx="219464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Книжный уголок</a:t>
            </a:r>
            <a:endParaRPr lang="ru-RU" sz="20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3723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9" y="0"/>
            <a:ext cx="9140661" cy="6855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User\Desktop\фото кошки\ФОТО ДЛЯ Жигулёвска\DSC0342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811405"/>
            <a:ext cx="4104456" cy="23124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690766" y="3859759"/>
            <a:ext cx="269117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«Аукцион </a:t>
            </a:r>
            <a:r>
              <a:rPr lang="ru-RU" sz="20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семейных идей по </a:t>
            </a:r>
            <a:r>
              <a:rPr lang="ru-RU" sz="20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привитию детям </a:t>
            </a:r>
            <a:r>
              <a:rPr lang="ru-RU" sz="20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интереса к </a:t>
            </a:r>
            <a:r>
              <a:rPr lang="ru-RU" sz="20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книгам»</a:t>
            </a:r>
            <a:endParaRPr lang="ru-RU" sz="20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16024" y="548680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Конкурс на лучшую семейную книгу: </a:t>
            </a:r>
            <a:r>
              <a:rPr lang="ru-RU" sz="1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«САМИЗДАТ» </a:t>
            </a:r>
            <a:r>
              <a:rPr lang="ru-RU" sz="1600" i="1" dirty="0">
                <a:latin typeface="Times New Roman" pitchFamily="18" charset="0"/>
                <a:cs typeface="Times New Roman" pitchFamily="18" charset="0"/>
              </a:rPr>
              <a:t>(сам себе писатель, художник и издатель). </a:t>
            </a:r>
          </a:p>
          <a:p>
            <a:pPr algn="just"/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Данный конкурс содействует укреплению связи в семье, совершенствованию методов создания книги, привитие читательского интереса к книге, как источнику доброго нравственного начала;  стимулированию творческого подхода к созданию и оформлению детских книг- самоделок. </a:t>
            </a:r>
          </a:p>
        </p:txBody>
      </p:sp>
      <p:pic>
        <p:nvPicPr>
          <p:cNvPr id="8" name="Picture 3" descr="I:\ГРАМОТЫ\грамота 00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233" y="2948378"/>
            <a:ext cx="1403648" cy="19296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I:\ГРАМОТЫ\грамота 009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3088" y="3559237"/>
            <a:ext cx="1537871" cy="2114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I:\ГРАМОТЫ\грамота 008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6729" y="4077072"/>
            <a:ext cx="1580443" cy="21726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12409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9" y="6841"/>
            <a:ext cx="9140661" cy="6855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 descr="D:\ВСЁ по ДВП\ПРОЕКТ ВСЁ\ВИДЕО-КОНКУРС\фото видео-конкурс\DSC08019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994" y="1268760"/>
            <a:ext cx="4067986" cy="2320027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 descr="D:\ВСЁ по ДВП\ПРОЕКТ ВСЁ\ВИДЕО-КОНКУРС\фото видео-конкурс\DSC08051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166" y="3933056"/>
            <a:ext cx="4050332" cy="2176011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D:\ВСЁ по ДВП\ПРОЕКТ ВСЁ\ВИДЕО-КОНКУРС\фото видео-конкурс\DSC08062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0858" y="1268760"/>
            <a:ext cx="4050332" cy="2320793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D:\ВСЁ по ДВП\ПРОЕКТ ВСЁ\ВИДЕО-КОНКУРС\фото видео-конкурс\DSC08136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0858" y="3933056"/>
            <a:ext cx="4050332" cy="2176011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Прямоугольник 6"/>
          <p:cNvSpPr/>
          <p:nvPr/>
        </p:nvSpPr>
        <p:spPr>
          <a:xfrm>
            <a:off x="1691680" y="523460"/>
            <a:ext cx="612068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Видео конкурс чтецов </a:t>
            </a:r>
            <a:r>
              <a:rPr lang="ru-RU" sz="2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«Чтоб дети не знали войны»</a:t>
            </a:r>
          </a:p>
        </p:txBody>
      </p:sp>
    </p:spTree>
    <p:extLst>
      <p:ext uri="{BB962C8B-B14F-4D97-AF65-F5344CB8AC3E}">
        <p14:creationId xmlns:p14="http://schemas.microsoft.com/office/powerpoint/2010/main" val="1420770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9" y="6841"/>
            <a:ext cx="9140661" cy="6855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User\Desktop\фото кошки\ФОТО ДЛЯ Жигулёвска\DSC0123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975295"/>
            <a:ext cx="3348065" cy="25113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971600" y="476672"/>
            <a:ext cx="319946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«Литературная гостиная»</a:t>
            </a:r>
            <a:endParaRPr lang="ru-RU" sz="20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1" name="Picture 3" descr="C:\Users\User\Desktop\фото кошки\ФОТО ДЛЯ Жигулёвска\DSC0986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3665423"/>
            <a:ext cx="4999133" cy="28165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User\Desktop\фото кошки\ФОТО ДЛЯ Жигулёвска\DSC09796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728" y="980728"/>
            <a:ext cx="4557209" cy="25675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02892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9" y="6841"/>
            <a:ext cx="9140661" cy="6855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User\Desktop\фото кошки\ФОТО ДЛЯ Жигулёвска\DSC0358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3407737"/>
            <a:ext cx="5366520" cy="3023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652883" y="696339"/>
            <a:ext cx="3277525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Детский </a:t>
            </a:r>
            <a:r>
              <a:rPr lang="ru-RU" sz="2000" dirty="0"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клуб </a:t>
            </a:r>
            <a:r>
              <a:rPr lang="ru-RU" sz="20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«Тимуровцы» </a:t>
            </a:r>
            <a:r>
              <a:rPr lang="ru-RU" sz="2000" dirty="0"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(ремонт книг детям младших групп, концерты </a:t>
            </a:r>
            <a:r>
              <a:rPr lang="ru-RU" sz="2000" dirty="0" smtClean="0"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 в геронтологическом </a:t>
            </a:r>
            <a:r>
              <a:rPr lang="ru-RU" sz="2000" dirty="0"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отделении УБ и социальной службе</a:t>
            </a:r>
            <a:endParaRPr lang="ru-RU" sz="2000" dirty="0"/>
          </a:p>
        </p:txBody>
      </p:sp>
      <p:pic>
        <p:nvPicPr>
          <p:cNvPr id="3076" name="Picture 4" descr="C:\Users\User\Desktop\фото кошки\ФОТО ДЛЯ Жигулёвска\DSC0189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149080"/>
            <a:ext cx="3240360" cy="18256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E:\ПРОЕКТ ВСЁ\ВСЁ ФОТО\ФОТО ДЛЯ Жигулёвска\DSC01898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696339"/>
            <a:ext cx="4566057" cy="25725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89070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9" y="6841"/>
            <a:ext cx="9140661" cy="6855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C:\Users\User\Desktop\фото кошки\ФОТО ДЛЯ Жигулёвска\DSC0357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0938" y="3434589"/>
            <a:ext cx="4890210" cy="27551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User\Desktop\фото кошки\ФОТО ДЛЯ Жигулёвска\DSC0301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27" y="620688"/>
            <a:ext cx="4728911" cy="2664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580113" y="1124744"/>
            <a:ext cx="327103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Активное участие родителей в совместных мероприятиях.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2" descr="H:\фото мероприятий\КОНКУРС чтецов. Юшковец\DSC07026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077072"/>
            <a:ext cx="3402267" cy="19168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38659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9" y="6841"/>
            <a:ext cx="9140661" cy="6855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C:\Users\User\Desktop\фото кошки\ФОТО ДЛЯ Жигулёвска\DSC0363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245" y="1571783"/>
            <a:ext cx="8624296" cy="48589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51520" y="404664"/>
            <a:ext cx="8640960" cy="984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Родительский клуб: </a:t>
            </a:r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«С книгой у камина»</a:t>
            </a:r>
          </a:p>
          <a:p>
            <a:pPr algn="just"/>
            <a:r>
              <a:rPr lang="ru-RU" sz="2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Цель:</a:t>
            </a:r>
            <a:r>
              <a:rPr lang="ru-RU" sz="2000" dirty="0">
                <a:solidFill>
                  <a:srgbClr val="C00000"/>
                </a:solidFill>
              </a:rPr>
              <a:t>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наладить сотрудничество с родителями по возрождению семейного чтения, воспитание внимательного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слушателя.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2789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9" y="6841"/>
            <a:ext cx="9140661" cy="6855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C:\Users\User\Desktop\фото кошки\фото проект\ФОТО\DSC0506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530370"/>
            <a:ext cx="4860032" cy="31146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C:\Users\User\Desktop\фото кошки\фото проект\ФОТО\IMG-37d2d0f6c64ba40aaee0c1fd21cebff9-V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946748"/>
            <a:ext cx="3744416" cy="4272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Users\Садик Чайка\Desktop\фото матвейчева\DSC02419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0304" y="3789040"/>
            <a:ext cx="4159328" cy="2588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95536" y="860142"/>
            <a:ext cx="312200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Встреча с библиотекарем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0818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9" y="6841"/>
            <a:ext cx="9140661" cy="6855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Скругленный прямоугольник 5"/>
          <p:cNvSpPr/>
          <p:nvPr/>
        </p:nvSpPr>
        <p:spPr>
          <a:xfrm>
            <a:off x="2529839" y="2167803"/>
            <a:ext cx="2895600" cy="1257300"/>
          </a:xfrm>
          <a:prstGeom prst="roundRect">
            <a:avLst/>
          </a:prstGeom>
          <a:gradFill rotWithShape="1">
            <a:gsLst>
              <a:gs pos="0">
                <a:srgbClr val="C0504D">
                  <a:tint val="50000"/>
                  <a:satMod val="300000"/>
                </a:srgbClr>
              </a:gs>
              <a:gs pos="35000">
                <a:srgbClr val="C0504D">
                  <a:tint val="37000"/>
                  <a:satMod val="300000"/>
                </a:srgbClr>
              </a:gs>
              <a:gs pos="100000">
                <a:srgbClr val="C0504D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C0504D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400" dirty="0">
                <a:effectLst/>
                <a:latin typeface="Times New Roman"/>
                <a:ea typeface="Times New Roman"/>
              </a:rPr>
              <a:t>Формирование у родителей осознанного отношения к духовно-нравственному развитию детей</a:t>
            </a:r>
            <a:endParaRPr lang="ru-RU" sz="1100" dirty="0">
              <a:effectLst/>
              <a:latin typeface="Calibri"/>
              <a:ea typeface="Times New Roman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075940" y="1157286"/>
            <a:ext cx="1905000" cy="619125"/>
          </a:xfrm>
          <a:prstGeom prst="roundRect">
            <a:avLst/>
          </a:prstGeom>
          <a:gradFill rotWithShape="1">
            <a:gsLst>
              <a:gs pos="0">
                <a:srgbClr val="C0504D">
                  <a:tint val="50000"/>
                  <a:satMod val="300000"/>
                </a:srgbClr>
              </a:gs>
              <a:gs pos="35000">
                <a:srgbClr val="C0504D">
                  <a:tint val="37000"/>
                  <a:satMod val="300000"/>
                </a:srgbClr>
              </a:gs>
              <a:gs pos="100000">
                <a:srgbClr val="C0504D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C0504D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200" dirty="0" smtClean="0">
                <a:effectLst/>
                <a:latin typeface="Times New Roman"/>
                <a:ea typeface="Times New Roman"/>
              </a:rPr>
              <a:t>Старший воспитатель</a:t>
            </a:r>
            <a:endParaRPr lang="ru-RU" sz="1100" dirty="0">
              <a:effectLst/>
              <a:latin typeface="Calibri"/>
              <a:ea typeface="Times New Roman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 rot="5400000">
            <a:off x="581025" y="1752600"/>
            <a:ext cx="1657350" cy="1085850"/>
          </a:xfrm>
          <a:prstGeom prst="roundRect">
            <a:avLst/>
          </a:prstGeom>
          <a:gradFill rotWithShape="1">
            <a:gsLst>
              <a:gs pos="0">
                <a:srgbClr val="4F81BD">
                  <a:tint val="50000"/>
                  <a:satMod val="300000"/>
                </a:srgbClr>
              </a:gs>
              <a:gs pos="35000">
                <a:srgbClr val="4F81BD">
                  <a:tint val="37000"/>
                  <a:satMod val="300000"/>
                </a:srgbClr>
              </a:gs>
              <a:gs pos="100000">
                <a:srgbClr val="4F81BD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000" dirty="0" smtClean="0">
                <a:effectLst/>
                <a:latin typeface="Times New Roman"/>
                <a:ea typeface="Times New Roman"/>
              </a:rPr>
              <a:t>.</a:t>
            </a:r>
            <a:endParaRPr lang="ru-RU" sz="1100" dirty="0">
              <a:effectLst/>
              <a:latin typeface="Calibri"/>
              <a:ea typeface="Times New Roman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791200" y="1751965"/>
            <a:ext cx="1438275" cy="438150"/>
          </a:xfrm>
          <a:prstGeom prst="roundRect">
            <a:avLst/>
          </a:prstGeom>
          <a:gradFill rotWithShape="1">
            <a:gsLst>
              <a:gs pos="0">
                <a:srgbClr val="C0504D">
                  <a:tint val="50000"/>
                  <a:satMod val="300000"/>
                </a:srgbClr>
              </a:gs>
              <a:gs pos="35000">
                <a:srgbClr val="C0504D">
                  <a:tint val="37000"/>
                  <a:satMod val="300000"/>
                </a:srgbClr>
              </a:gs>
              <a:gs pos="100000">
                <a:srgbClr val="C0504D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C0504D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200">
                <a:effectLst/>
                <a:latin typeface="Times New Roman"/>
                <a:ea typeface="Times New Roman"/>
              </a:rPr>
              <a:t>Воспитатели</a:t>
            </a:r>
            <a:endParaRPr lang="ru-RU" sz="1100">
              <a:effectLst/>
              <a:latin typeface="Calibri"/>
              <a:ea typeface="Times New Roman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6176841" y="2482639"/>
            <a:ext cx="1751847" cy="1698835"/>
          </a:xfrm>
          <a:prstGeom prst="roundRect">
            <a:avLst/>
          </a:prstGeom>
          <a:gradFill rotWithShape="1">
            <a:gsLst>
              <a:gs pos="0">
                <a:srgbClr val="4F81BD">
                  <a:tint val="50000"/>
                  <a:satMod val="300000"/>
                </a:srgbClr>
              </a:gs>
              <a:gs pos="35000">
                <a:srgbClr val="4F81BD">
                  <a:tint val="37000"/>
                  <a:satMod val="300000"/>
                </a:srgbClr>
              </a:gs>
              <a:gs pos="100000">
                <a:srgbClr val="4F81BD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endParaRPr lang="ru-RU" sz="1000" dirty="0" smtClean="0">
              <a:effectLst/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000" dirty="0" smtClean="0">
                <a:effectLst/>
                <a:latin typeface="Times New Roman"/>
                <a:ea typeface="Times New Roman"/>
              </a:rPr>
              <a:t>Конкурс </a:t>
            </a:r>
            <a:r>
              <a:rPr lang="ru-RU" sz="1000" dirty="0">
                <a:effectLst/>
                <a:latin typeface="Times New Roman"/>
                <a:ea typeface="Times New Roman"/>
              </a:rPr>
              <a:t>чтецов, НОД, самостоятельная деятельность, экскурсии, викторины, чтение </a:t>
            </a:r>
            <a:r>
              <a:rPr lang="ru-RU" sz="1000" dirty="0" smtClean="0">
                <a:effectLst/>
                <a:latin typeface="Times New Roman"/>
                <a:ea typeface="Times New Roman"/>
              </a:rPr>
              <a:t>книг, аукционы, акции, марафоны, калейдоскопы, встречи, клубы, семейный опыт, интервью, 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ru-RU" sz="1100" dirty="0">
              <a:effectLst/>
              <a:latin typeface="Calibri"/>
              <a:ea typeface="Times New Roman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702240" y="3708689"/>
            <a:ext cx="1533525" cy="742950"/>
          </a:xfrm>
          <a:prstGeom prst="roundRect">
            <a:avLst/>
          </a:prstGeom>
          <a:gradFill rotWithShape="1">
            <a:gsLst>
              <a:gs pos="0">
                <a:srgbClr val="C0504D">
                  <a:tint val="50000"/>
                  <a:satMod val="300000"/>
                </a:srgbClr>
              </a:gs>
              <a:gs pos="35000">
                <a:srgbClr val="C0504D">
                  <a:tint val="37000"/>
                  <a:satMod val="300000"/>
                </a:srgbClr>
              </a:gs>
              <a:gs pos="100000">
                <a:srgbClr val="C0504D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C0504D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200" dirty="0">
                <a:effectLst/>
                <a:latin typeface="Times New Roman"/>
                <a:ea typeface="Times New Roman"/>
              </a:rPr>
              <a:t>Инструктор по физической культуре</a:t>
            </a:r>
            <a:endParaRPr lang="ru-RU" sz="1100" dirty="0">
              <a:effectLst/>
              <a:latin typeface="Calibri"/>
              <a:ea typeface="Times New Roman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529948" y="4879730"/>
            <a:ext cx="1370727" cy="1578552"/>
          </a:xfrm>
          <a:prstGeom prst="roundRect">
            <a:avLst/>
          </a:prstGeom>
          <a:gradFill rotWithShape="1">
            <a:gsLst>
              <a:gs pos="0">
                <a:srgbClr val="4F81BD">
                  <a:tint val="50000"/>
                  <a:satMod val="300000"/>
                </a:srgbClr>
              </a:gs>
              <a:gs pos="35000">
                <a:srgbClr val="4F81BD">
                  <a:tint val="37000"/>
                  <a:satMod val="300000"/>
                </a:srgbClr>
              </a:gs>
              <a:gs pos="100000">
                <a:srgbClr val="4F81BD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900" dirty="0">
                <a:effectLst/>
                <a:latin typeface="Times New Roman"/>
                <a:ea typeface="Times New Roman"/>
              </a:rPr>
              <a:t>Национальные народные игры, «Мама, папа, я-спортивная семья», Олимпиада, буклеты, памятки с рекомендациями о значении спорта в жизни ребёнка.</a:t>
            </a:r>
            <a:endParaRPr lang="ru-RU" sz="900" dirty="0">
              <a:effectLst/>
              <a:latin typeface="Calibri"/>
              <a:ea typeface="Times New Roman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2451820" y="3704497"/>
            <a:ext cx="904875" cy="990600"/>
          </a:xfrm>
          <a:prstGeom prst="roundRect">
            <a:avLst/>
          </a:prstGeom>
          <a:gradFill rotWithShape="1">
            <a:gsLst>
              <a:gs pos="0">
                <a:srgbClr val="C0504D">
                  <a:tint val="50000"/>
                  <a:satMod val="300000"/>
                </a:srgbClr>
              </a:gs>
              <a:gs pos="35000">
                <a:srgbClr val="C0504D">
                  <a:tint val="37000"/>
                  <a:satMod val="300000"/>
                </a:srgbClr>
              </a:gs>
              <a:gs pos="100000">
                <a:srgbClr val="C0504D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C0504D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200" dirty="0">
                <a:effectLst/>
                <a:latin typeface="Times New Roman"/>
                <a:ea typeface="Times New Roman"/>
              </a:rPr>
              <a:t>Педагог-психолог</a:t>
            </a:r>
            <a:endParaRPr lang="ru-RU" sz="1100" dirty="0">
              <a:effectLst/>
              <a:latin typeface="Calibri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100" dirty="0">
                <a:effectLst/>
                <a:latin typeface="Calibri"/>
                <a:ea typeface="Times New Roman"/>
              </a:rPr>
              <a:t> </a:t>
            </a: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3769705" y="3686175"/>
            <a:ext cx="990600" cy="990600"/>
          </a:xfrm>
          <a:prstGeom prst="roundRect">
            <a:avLst/>
          </a:prstGeom>
          <a:gradFill rotWithShape="1">
            <a:gsLst>
              <a:gs pos="0">
                <a:srgbClr val="C0504D">
                  <a:tint val="50000"/>
                  <a:satMod val="300000"/>
                </a:srgbClr>
              </a:gs>
              <a:gs pos="35000">
                <a:srgbClr val="C0504D">
                  <a:tint val="37000"/>
                  <a:satMod val="300000"/>
                </a:srgbClr>
              </a:gs>
              <a:gs pos="100000">
                <a:srgbClr val="C0504D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C0504D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200">
                <a:effectLst/>
                <a:latin typeface="Times New Roman"/>
                <a:ea typeface="Times New Roman"/>
              </a:rPr>
              <a:t>Учитель- логопед</a:t>
            </a:r>
            <a:endParaRPr lang="ru-RU" sz="1100">
              <a:effectLst/>
              <a:latin typeface="Calibri"/>
              <a:ea typeface="Times New Roman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4905375" y="3728309"/>
            <a:ext cx="961390" cy="942975"/>
          </a:xfrm>
          <a:prstGeom prst="roundRect">
            <a:avLst/>
          </a:prstGeom>
          <a:gradFill rotWithShape="1">
            <a:gsLst>
              <a:gs pos="0">
                <a:srgbClr val="C0504D">
                  <a:tint val="50000"/>
                  <a:satMod val="300000"/>
                </a:srgbClr>
              </a:gs>
              <a:gs pos="35000">
                <a:srgbClr val="C0504D">
                  <a:tint val="37000"/>
                  <a:satMod val="300000"/>
                </a:srgbClr>
              </a:gs>
              <a:gs pos="100000">
                <a:srgbClr val="C0504D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C0504D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200" dirty="0">
                <a:effectLst/>
                <a:latin typeface="Times New Roman"/>
                <a:ea typeface="Times New Roman"/>
              </a:rPr>
              <a:t>Музыкальный руководитель</a:t>
            </a:r>
            <a:endParaRPr lang="ru-RU" sz="1100" dirty="0">
              <a:effectLst/>
              <a:latin typeface="Calibri"/>
              <a:ea typeface="Times New Roman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2232356" y="5011541"/>
            <a:ext cx="1229504" cy="1519000"/>
          </a:xfrm>
          <a:prstGeom prst="roundRect">
            <a:avLst/>
          </a:prstGeom>
          <a:gradFill rotWithShape="1">
            <a:gsLst>
              <a:gs pos="0">
                <a:srgbClr val="4F81BD">
                  <a:tint val="50000"/>
                  <a:satMod val="300000"/>
                </a:srgbClr>
              </a:gs>
              <a:gs pos="35000">
                <a:srgbClr val="4F81BD">
                  <a:tint val="37000"/>
                  <a:satMod val="300000"/>
                </a:srgbClr>
              </a:gs>
              <a:gs pos="100000">
                <a:srgbClr val="4F81BD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900" dirty="0">
                <a:effectLst/>
                <a:latin typeface="Times New Roman"/>
                <a:ea typeface="Times New Roman"/>
              </a:rPr>
              <a:t>Ситуативные беседы, театрализованная деятельность, разрешение конфликтных ситуаций, «Обмен мнениями», буклеты.</a:t>
            </a:r>
            <a:endParaRPr lang="ru-RU" sz="900" dirty="0">
              <a:effectLst/>
              <a:latin typeface="Calibri"/>
              <a:ea typeface="Times New Roman"/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3913520" y="5118728"/>
            <a:ext cx="1306552" cy="1339554"/>
          </a:xfrm>
          <a:prstGeom prst="roundRect">
            <a:avLst/>
          </a:prstGeom>
          <a:gradFill rotWithShape="1">
            <a:gsLst>
              <a:gs pos="0">
                <a:srgbClr val="4F81BD">
                  <a:tint val="50000"/>
                  <a:satMod val="300000"/>
                </a:srgbClr>
              </a:gs>
              <a:gs pos="35000">
                <a:srgbClr val="4F81BD">
                  <a:tint val="37000"/>
                  <a:satMod val="300000"/>
                </a:srgbClr>
              </a:gs>
              <a:gs pos="100000">
                <a:srgbClr val="4F81BD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900" dirty="0">
                <a:effectLst/>
                <a:latin typeface="Times New Roman"/>
                <a:ea typeface="Times New Roman"/>
              </a:rPr>
              <a:t>«Путешествие в страну вежливых слов», краткосрочный проект «В стране красивой речи», мастер – класс.</a:t>
            </a:r>
            <a:endParaRPr lang="ru-RU" sz="900" dirty="0">
              <a:effectLst/>
              <a:latin typeface="Calibri"/>
              <a:ea typeface="Times New Roman"/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5707294" y="4831772"/>
            <a:ext cx="1751908" cy="1410527"/>
          </a:xfrm>
          <a:prstGeom prst="roundRect">
            <a:avLst/>
          </a:prstGeom>
          <a:gradFill rotWithShape="1">
            <a:gsLst>
              <a:gs pos="0">
                <a:srgbClr val="4F81BD">
                  <a:tint val="50000"/>
                  <a:satMod val="300000"/>
                </a:srgbClr>
              </a:gs>
              <a:gs pos="35000">
                <a:srgbClr val="4F81BD">
                  <a:tint val="37000"/>
                  <a:satMod val="300000"/>
                </a:srgbClr>
              </a:gs>
              <a:gs pos="100000">
                <a:srgbClr val="4F81BD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900" dirty="0">
                <a:effectLst/>
                <a:latin typeface="Times New Roman"/>
                <a:ea typeface="Times New Roman"/>
              </a:rPr>
              <a:t>«Музыкальная гостиная», национальные народные песни, рекомендации родителям по прослушиванию музыкальных произведений по детской художественной литературе, организация праздников.</a:t>
            </a:r>
            <a:endParaRPr lang="ru-RU" sz="900" dirty="0">
              <a:effectLst/>
              <a:latin typeface="Calibri"/>
              <a:ea typeface="Times New Roman"/>
            </a:endParaRPr>
          </a:p>
        </p:txBody>
      </p:sp>
      <p:cxnSp>
        <p:nvCxnSpPr>
          <p:cNvPr id="21" name="Прямая со стрелкой 20"/>
          <p:cNvCxnSpPr/>
          <p:nvPr/>
        </p:nvCxnSpPr>
        <p:spPr>
          <a:xfrm>
            <a:off x="3903994" y="1779686"/>
            <a:ext cx="4763" cy="214948"/>
          </a:xfrm>
          <a:prstGeom prst="straightConnector1">
            <a:avLst/>
          </a:prstGeom>
          <a:noFill/>
          <a:ln w="9525" cap="flat" cmpd="sng" algn="ctr">
            <a:solidFill>
              <a:sysClr val="windowText" lastClr="000000">
                <a:shade val="95000"/>
                <a:satMod val="105000"/>
              </a:sysClr>
            </a:solidFill>
            <a:prstDash val="solid"/>
            <a:tailEnd type="arrow"/>
          </a:ln>
          <a:effectLst/>
        </p:spPr>
      </p:cxnSp>
      <p:cxnSp>
        <p:nvCxnSpPr>
          <p:cNvPr id="22" name="Прямая со стрелкой 21"/>
          <p:cNvCxnSpPr/>
          <p:nvPr/>
        </p:nvCxnSpPr>
        <p:spPr>
          <a:xfrm flipH="1">
            <a:off x="5086350" y="2143125"/>
            <a:ext cx="599440" cy="790575"/>
          </a:xfrm>
          <a:prstGeom prst="straightConnector1">
            <a:avLst/>
          </a:prstGeom>
          <a:noFill/>
          <a:ln w="9525" cap="flat" cmpd="sng" algn="ctr">
            <a:solidFill>
              <a:sysClr val="windowText" lastClr="000000">
                <a:shade val="95000"/>
                <a:satMod val="105000"/>
              </a:sysClr>
            </a:solidFill>
            <a:prstDash val="solid"/>
            <a:tailEnd type="arrow"/>
          </a:ln>
          <a:effectLst/>
        </p:spPr>
      </p:cxnSp>
      <p:cxnSp>
        <p:nvCxnSpPr>
          <p:cNvPr id="24" name="Прямая со стрелкой 23"/>
          <p:cNvCxnSpPr/>
          <p:nvPr/>
        </p:nvCxnSpPr>
        <p:spPr>
          <a:xfrm flipH="1" flipV="1">
            <a:off x="4917556" y="3390900"/>
            <a:ext cx="63384" cy="280670"/>
          </a:xfrm>
          <a:prstGeom prst="straightConnector1">
            <a:avLst/>
          </a:prstGeom>
          <a:noFill/>
          <a:ln w="9525" cap="flat" cmpd="sng" algn="ctr">
            <a:solidFill>
              <a:sysClr val="windowText" lastClr="000000">
                <a:shade val="95000"/>
                <a:satMod val="105000"/>
              </a:sysClr>
            </a:solidFill>
            <a:prstDash val="solid"/>
            <a:tailEnd type="arrow"/>
          </a:ln>
          <a:effectLst/>
        </p:spPr>
      </p:cxnSp>
      <p:cxnSp>
        <p:nvCxnSpPr>
          <p:cNvPr id="25" name="Прямая со стрелкой 24"/>
          <p:cNvCxnSpPr/>
          <p:nvPr/>
        </p:nvCxnSpPr>
        <p:spPr>
          <a:xfrm flipV="1">
            <a:off x="4028440" y="3334399"/>
            <a:ext cx="4763" cy="408275"/>
          </a:xfrm>
          <a:prstGeom prst="straightConnector1">
            <a:avLst/>
          </a:prstGeom>
          <a:noFill/>
          <a:ln w="9525" cap="flat" cmpd="sng" algn="ctr">
            <a:solidFill>
              <a:sysClr val="windowText" lastClr="000000">
                <a:shade val="95000"/>
                <a:satMod val="105000"/>
              </a:sysClr>
            </a:solidFill>
            <a:prstDash val="solid"/>
            <a:tailEnd type="arrow"/>
          </a:ln>
          <a:effectLst/>
        </p:spPr>
      </p:cxnSp>
      <p:cxnSp>
        <p:nvCxnSpPr>
          <p:cNvPr id="26" name="Прямая со стрелкой 25"/>
          <p:cNvCxnSpPr/>
          <p:nvPr/>
        </p:nvCxnSpPr>
        <p:spPr>
          <a:xfrm flipV="1">
            <a:off x="3074670" y="3390900"/>
            <a:ext cx="57150" cy="445000"/>
          </a:xfrm>
          <a:prstGeom prst="straightConnector1">
            <a:avLst/>
          </a:prstGeom>
          <a:noFill/>
          <a:ln w="9525" cap="flat" cmpd="sng" algn="ctr">
            <a:solidFill>
              <a:sysClr val="windowText" lastClr="000000">
                <a:shade val="95000"/>
                <a:satMod val="105000"/>
              </a:sysClr>
            </a:solidFill>
            <a:prstDash val="solid"/>
            <a:tailEnd type="arrow"/>
          </a:ln>
          <a:effectLst/>
        </p:spPr>
      </p:cxnSp>
      <p:sp>
        <p:nvSpPr>
          <p:cNvPr id="28" name="Стрелка влево 27"/>
          <p:cNvSpPr/>
          <p:nvPr/>
        </p:nvSpPr>
        <p:spPr>
          <a:xfrm>
            <a:off x="2513287" y="1681161"/>
            <a:ext cx="295275" cy="95250"/>
          </a:xfrm>
          <a:prstGeom prst="leftArrow">
            <a:avLst/>
          </a:prstGeom>
          <a:gradFill rotWithShape="1">
            <a:gsLst>
              <a:gs pos="0">
                <a:srgbClr val="C0504D">
                  <a:shade val="51000"/>
                  <a:satMod val="130000"/>
                </a:srgbClr>
              </a:gs>
              <a:gs pos="80000">
                <a:srgbClr val="C0504D">
                  <a:shade val="93000"/>
                  <a:satMod val="130000"/>
                </a:srgbClr>
              </a:gs>
              <a:gs pos="100000">
                <a:srgbClr val="C0504D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C0504D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29" name="Стрелка вниз 28"/>
          <p:cNvSpPr/>
          <p:nvPr/>
        </p:nvSpPr>
        <p:spPr>
          <a:xfrm flipH="1">
            <a:off x="6523990" y="2238375"/>
            <a:ext cx="85725" cy="285750"/>
          </a:xfrm>
          <a:prstGeom prst="downArrow">
            <a:avLst/>
          </a:prstGeom>
          <a:gradFill rotWithShape="1">
            <a:gsLst>
              <a:gs pos="0">
                <a:srgbClr val="C0504D">
                  <a:shade val="51000"/>
                  <a:satMod val="130000"/>
                </a:srgbClr>
              </a:gs>
              <a:gs pos="80000">
                <a:srgbClr val="C0504D">
                  <a:shade val="93000"/>
                  <a:satMod val="130000"/>
                </a:srgbClr>
              </a:gs>
              <a:gs pos="100000">
                <a:srgbClr val="C0504D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C0504D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30" name="Стрелка вниз 29"/>
          <p:cNvSpPr/>
          <p:nvPr/>
        </p:nvSpPr>
        <p:spPr>
          <a:xfrm>
            <a:off x="1398431" y="4464550"/>
            <a:ext cx="85725" cy="247650"/>
          </a:xfrm>
          <a:prstGeom prst="downArrow">
            <a:avLst/>
          </a:prstGeom>
          <a:gradFill rotWithShape="1">
            <a:gsLst>
              <a:gs pos="0">
                <a:srgbClr val="C0504D">
                  <a:shade val="51000"/>
                  <a:satMod val="130000"/>
                </a:srgbClr>
              </a:gs>
              <a:gs pos="80000">
                <a:srgbClr val="C0504D">
                  <a:shade val="93000"/>
                  <a:satMod val="130000"/>
                </a:srgbClr>
              </a:gs>
              <a:gs pos="100000">
                <a:srgbClr val="C0504D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C0504D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31" name="Стрелка вниз 30"/>
          <p:cNvSpPr/>
          <p:nvPr/>
        </p:nvSpPr>
        <p:spPr>
          <a:xfrm>
            <a:off x="2847108" y="4641273"/>
            <a:ext cx="114300" cy="381000"/>
          </a:xfrm>
          <a:prstGeom prst="downArrow">
            <a:avLst/>
          </a:prstGeom>
          <a:gradFill rotWithShape="1">
            <a:gsLst>
              <a:gs pos="0">
                <a:srgbClr val="C0504D">
                  <a:shade val="51000"/>
                  <a:satMod val="130000"/>
                </a:srgbClr>
              </a:gs>
              <a:gs pos="80000">
                <a:srgbClr val="C0504D">
                  <a:shade val="93000"/>
                  <a:satMod val="130000"/>
                </a:srgbClr>
              </a:gs>
              <a:gs pos="100000">
                <a:srgbClr val="C0504D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C0504D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32" name="Стрелка вниз 31"/>
          <p:cNvSpPr/>
          <p:nvPr/>
        </p:nvSpPr>
        <p:spPr>
          <a:xfrm>
            <a:off x="4265005" y="4718300"/>
            <a:ext cx="142875" cy="361950"/>
          </a:xfrm>
          <a:prstGeom prst="downArrow">
            <a:avLst/>
          </a:prstGeom>
          <a:gradFill rotWithShape="1">
            <a:gsLst>
              <a:gs pos="0">
                <a:srgbClr val="C0504D">
                  <a:shade val="51000"/>
                  <a:satMod val="130000"/>
                </a:srgbClr>
              </a:gs>
              <a:gs pos="80000">
                <a:srgbClr val="C0504D">
                  <a:shade val="93000"/>
                  <a:satMod val="130000"/>
                </a:srgbClr>
              </a:gs>
              <a:gs pos="100000">
                <a:srgbClr val="C0504D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C0504D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33" name="Стрелка вниз 32"/>
          <p:cNvSpPr/>
          <p:nvPr/>
        </p:nvSpPr>
        <p:spPr>
          <a:xfrm>
            <a:off x="5734050" y="4558756"/>
            <a:ext cx="114300" cy="319087"/>
          </a:xfrm>
          <a:prstGeom prst="downArrow">
            <a:avLst/>
          </a:prstGeom>
          <a:gradFill rotWithShape="1">
            <a:gsLst>
              <a:gs pos="0">
                <a:srgbClr val="C0504D">
                  <a:shade val="51000"/>
                  <a:satMod val="130000"/>
                </a:srgbClr>
              </a:gs>
              <a:gs pos="80000">
                <a:srgbClr val="C0504D">
                  <a:shade val="93000"/>
                  <a:satMod val="130000"/>
                </a:srgbClr>
              </a:gs>
              <a:gs pos="100000">
                <a:srgbClr val="C0504D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C0504D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34" name="Стрелка вниз 33"/>
          <p:cNvSpPr/>
          <p:nvPr/>
        </p:nvSpPr>
        <p:spPr>
          <a:xfrm>
            <a:off x="1354703" y="3390900"/>
            <a:ext cx="114300" cy="295275"/>
          </a:xfrm>
          <a:prstGeom prst="downArrow">
            <a:avLst/>
          </a:prstGeom>
          <a:gradFill rotWithShape="1">
            <a:gsLst>
              <a:gs pos="0">
                <a:srgbClr val="C0504D">
                  <a:shade val="51000"/>
                  <a:satMod val="130000"/>
                </a:srgbClr>
              </a:gs>
              <a:gs pos="80000">
                <a:srgbClr val="C0504D">
                  <a:shade val="93000"/>
                  <a:satMod val="130000"/>
                </a:srgbClr>
              </a:gs>
              <a:gs pos="100000">
                <a:srgbClr val="C0504D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C0504D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3" name="Rectangle 3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5" name="Rectangle 37"/>
          <p:cNvSpPr>
            <a:spLocks noChangeArrowheads="1"/>
          </p:cNvSpPr>
          <p:nvPr/>
        </p:nvSpPr>
        <p:spPr bwMode="auto">
          <a:xfrm>
            <a:off x="1215312" y="228600"/>
            <a:ext cx="6713376" cy="11387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Модель взаимодействия педагогов ДОО с семьями воспитанников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в рамках проекта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«Книга – окно в мир».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" name="Rectangle 47"/>
          <p:cNvSpPr>
            <a:spLocks noChangeArrowheads="1"/>
          </p:cNvSpPr>
          <p:nvPr/>
        </p:nvSpPr>
        <p:spPr bwMode="auto">
          <a:xfrm>
            <a:off x="0" y="4572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975855" y="1596223"/>
            <a:ext cx="87199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>
                <a:latin typeface="Times New Roman"/>
                <a:ea typeface="Times New Roman"/>
              </a:rPr>
              <a:t>Собрания, диспуты, фестивали, организация музея, круглые столы, конкурсы</a:t>
            </a:r>
            <a:endParaRPr lang="ru-RU" sz="1100" dirty="0"/>
          </a:p>
        </p:txBody>
      </p:sp>
    </p:spTree>
    <p:extLst>
      <p:ext uri="{BB962C8B-B14F-4D97-AF65-F5344CB8AC3E}">
        <p14:creationId xmlns:p14="http://schemas.microsoft.com/office/powerpoint/2010/main" val="1634637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9" y="6841"/>
            <a:ext cx="9140661" cy="6855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5" name="Овал 34"/>
          <p:cNvSpPr/>
          <p:nvPr/>
        </p:nvSpPr>
        <p:spPr>
          <a:xfrm>
            <a:off x="3122468" y="2487815"/>
            <a:ext cx="2000250" cy="1333500"/>
          </a:xfrm>
          <a:prstGeom prst="ellipse">
            <a:avLst/>
          </a:prstGeom>
          <a:solidFill>
            <a:srgbClr val="8064A2"/>
          </a:solidFill>
          <a:ln w="25400" cap="flat" cmpd="sng" algn="ctr">
            <a:solidFill>
              <a:srgbClr val="8064A2">
                <a:shade val="50000"/>
              </a:srgbClr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40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  <a:t>Методическая служба ДОО «Чайка»</a:t>
            </a:r>
            <a:endParaRPr lang="ru-RU" sz="1100">
              <a:effectLst/>
              <a:latin typeface="Calibri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100">
                <a:effectLst/>
                <a:latin typeface="Calibri"/>
                <a:ea typeface="Times New Roman"/>
              </a:rPr>
              <a:t> </a:t>
            </a:r>
          </a:p>
        </p:txBody>
      </p:sp>
      <p:sp>
        <p:nvSpPr>
          <p:cNvPr id="36" name="Овал 35"/>
          <p:cNvSpPr/>
          <p:nvPr/>
        </p:nvSpPr>
        <p:spPr>
          <a:xfrm>
            <a:off x="3258185" y="1306591"/>
            <a:ext cx="1523365" cy="914400"/>
          </a:xfrm>
          <a:prstGeom prst="ellipse">
            <a:avLst/>
          </a:prstGeom>
          <a:gradFill rotWithShape="1">
            <a:gsLst>
              <a:gs pos="0">
                <a:srgbClr val="8064A2">
                  <a:tint val="50000"/>
                  <a:satMod val="300000"/>
                </a:srgbClr>
              </a:gs>
              <a:gs pos="35000">
                <a:srgbClr val="8064A2">
                  <a:tint val="37000"/>
                  <a:satMod val="300000"/>
                </a:srgbClr>
              </a:gs>
              <a:gs pos="100000">
                <a:srgbClr val="8064A2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8064A2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200" dirty="0">
                <a:effectLst/>
                <a:latin typeface="Times New Roman"/>
                <a:ea typeface="Times New Roman"/>
              </a:rPr>
              <a:t>Размещение материалов на сайте</a:t>
            </a:r>
            <a:endParaRPr lang="ru-RU" sz="1100" dirty="0">
              <a:effectLst/>
              <a:latin typeface="Calibri"/>
              <a:ea typeface="Times New Roman"/>
            </a:endParaRPr>
          </a:p>
        </p:txBody>
      </p:sp>
      <p:sp>
        <p:nvSpPr>
          <p:cNvPr id="37" name="Овал 36"/>
          <p:cNvSpPr/>
          <p:nvPr/>
        </p:nvSpPr>
        <p:spPr>
          <a:xfrm>
            <a:off x="5386205" y="1837690"/>
            <a:ext cx="1581150" cy="1038225"/>
          </a:xfrm>
          <a:prstGeom prst="ellipse">
            <a:avLst/>
          </a:prstGeom>
          <a:gradFill rotWithShape="1">
            <a:gsLst>
              <a:gs pos="0">
                <a:srgbClr val="8064A2">
                  <a:tint val="50000"/>
                  <a:satMod val="300000"/>
                </a:srgbClr>
              </a:gs>
              <a:gs pos="35000">
                <a:srgbClr val="8064A2">
                  <a:tint val="37000"/>
                  <a:satMod val="300000"/>
                </a:srgbClr>
              </a:gs>
              <a:gs pos="100000">
                <a:srgbClr val="8064A2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8064A2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200">
                <a:effectLst/>
                <a:latin typeface="Times New Roman"/>
                <a:ea typeface="Times New Roman"/>
              </a:rPr>
              <a:t>Творческая группа педагогов</a:t>
            </a:r>
            <a:endParaRPr lang="ru-RU" sz="1100">
              <a:effectLst/>
              <a:latin typeface="Calibri"/>
              <a:ea typeface="Times New Roman"/>
            </a:endParaRPr>
          </a:p>
        </p:txBody>
      </p:sp>
      <p:sp>
        <p:nvSpPr>
          <p:cNvPr id="38" name="Овал 37"/>
          <p:cNvSpPr/>
          <p:nvPr/>
        </p:nvSpPr>
        <p:spPr>
          <a:xfrm>
            <a:off x="5611713" y="3424314"/>
            <a:ext cx="1552575" cy="1085850"/>
          </a:xfrm>
          <a:prstGeom prst="ellipse">
            <a:avLst/>
          </a:prstGeom>
          <a:gradFill rotWithShape="1">
            <a:gsLst>
              <a:gs pos="0">
                <a:srgbClr val="8064A2">
                  <a:tint val="50000"/>
                  <a:satMod val="300000"/>
                </a:srgbClr>
              </a:gs>
              <a:gs pos="35000">
                <a:srgbClr val="8064A2">
                  <a:tint val="37000"/>
                  <a:satMod val="300000"/>
                </a:srgbClr>
              </a:gs>
              <a:gs pos="100000">
                <a:srgbClr val="8064A2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8064A2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200">
                <a:effectLst/>
                <a:latin typeface="Times New Roman"/>
                <a:ea typeface="Times New Roman"/>
              </a:rPr>
              <a:t>Участие в конкурсах различного уровня</a:t>
            </a:r>
            <a:endParaRPr lang="ru-RU" sz="1100">
              <a:effectLst/>
              <a:latin typeface="Calibri"/>
              <a:ea typeface="Times New Roman"/>
            </a:endParaRPr>
          </a:p>
        </p:txBody>
      </p:sp>
      <p:sp>
        <p:nvSpPr>
          <p:cNvPr id="39" name="Овал 38"/>
          <p:cNvSpPr/>
          <p:nvPr/>
        </p:nvSpPr>
        <p:spPr>
          <a:xfrm>
            <a:off x="1313815" y="1875789"/>
            <a:ext cx="1524000" cy="962025"/>
          </a:xfrm>
          <a:prstGeom prst="ellipse">
            <a:avLst/>
          </a:prstGeom>
          <a:gradFill rotWithShape="1">
            <a:gsLst>
              <a:gs pos="0">
                <a:srgbClr val="8064A2">
                  <a:tint val="50000"/>
                  <a:satMod val="300000"/>
                </a:srgbClr>
              </a:gs>
              <a:gs pos="35000">
                <a:srgbClr val="8064A2">
                  <a:tint val="37000"/>
                  <a:satMod val="300000"/>
                </a:srgbClr>
              </a:gs>
              <a:gs pos="100000">
                <a:srgbClr val="8064A2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8064A2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200">
                <a:effectLst/>
                <a:latin typeface="Times New Roman"/>
                <a:ea typeface="Times New Roman"/>
              </a:rPr>
              <a:t>Стенгазеты</a:t>
            </a:r>
            <a:endParaRPr lang="ru-RU" sz="1100">
              <a:effectLst/>
              <a:latin typeface="Calibri"/>
              <a:ea typeface="Times New Roman"/>
            </a:endParaRPr>
          </a:p>
        </p:txBody>
      </p:sp>
      <p:sp>
        <p:nvSpPr>
          <p:cNvPr id="40" name="Овал 39"/>
          <p:cNvSpPr/>
          <p:nvPr/>
        </p:nvSpPr>
        <p:spPr>
          <a:xfrm>
            <a:off x="1180465" y="3194995"/>
            <a:ext cx="1657350" cy="1123950"/>
          </a:xfrm>
          <a:prstGeom prst="ellipse">
            <a:avLst/>
          </a:prstGeom>
          <a:gradFill rotWithShape="1">
            <a:gsLst>
              <a:gs pos="0">
                <a:srgbClr val="8064A2">
                  <a:tint val="50000"/>
                  <a:satMod val="300000"/>
                </a:srgbClr>
              </a:gs>
              <a:gs pos="35000">
                <a:srgbClr val="8064A2">
                  <a:tint val="37000"/>
                  <a:satMod val="300000"/>
                </a:srgbClr>
              </a:gs>
              <a:gs pos="100000">
                <a:srgbClr val="8064A2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8064A2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200">
                <a:effectLst/>
                <a:latin typeface="Times New Roman"/>
                <a:ea typeface="Times New Roman"/>
              </a:rPr>
              <a:t>Работа в музее</a:t>
            </a:r>
            <a:r>
              <a:rPr lang="ru-RU" sz="1400">
                <a:effectLst/>
                <a:latin typeface="Times New Roman"/>
                <a:ea typeface="Times New Roman"/>
              </a:rPr>
              <a:t> </a:t>
            </a:r>
            <a:r>
              <a:rPr lang="ru-RU" sz="1200">
                <a:effectLst/>
                <a:latin typeface="Times New Roman"/>
                <a:ea typeface="Times New Roman"/>
              </a:rPr>
              <a:t>«Книга – наш лучший</a:t>
            </a:r>
            <a:r>
              <a:rPr lang="ru-RU" sz="1400">
                <a:effectLst/>
                <a:latin typeface="Times New Roman"/>
                <a:ea typeface="Times New Roman"/>
              </a:rPr>
              <a:t> </a:t>
            </a:r>
            <a:r>
              <a:rPr lang="ru-RU" sz="1200">
                <a:effectLst/>
                <a:latin typeface="Times New Roman"/>
                <a:ea typeface="Times New Roman"/>
              </a:rPr>
              <a:t>друг»</a:t>
            </a:r>
            <a:endParaRPr lang="ru-RU" sz="1100">
              <a:effectLst/>
              <a:latin typeface="Calibri"/>
              <a:ea typeface="Times New Roman"/>
            </a:endParaRPr>
          </a:p>
        </p:txBody>
      </p:sp>
      <p:sp>
        <p:nvSpPr>
          <p:cNvPr id="41" name="Овал 40"/>
          <p:cNvSpPr/>
          <p:nvPr/>
        </p:nvSpPr>
        <p:spPr>
          <a:xfrm>
            <a:off x="2651962" y="4181863"/>
            <a:ext cx="1590675" cy="971550"/>
          </a:xfrm>
          <a:prstGeom prst="ellipse">
            <a:avLst/>
          </a:prstGeom>
          <a:gradFill rotWithShape="1">
            <a:gsLst>
              <a:gs pos="0">
                <a:srgbClr val="8064A2">
                  <a:tint val="50000"/>
                  <a:satMod val="300000"/>
                </a:srgbClr>
              </a:gs>
              <a:gs pos="35000">
                <a:srgbClr val="8064A2">
                  <a:tint val="37000"/>
                  <a:satMod val="300000"/>
                </a:srgbClr>
              </a:gs>
              <a:gs pos="100000">
                <a:srgbClr val="8064A2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8064A2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200">
                <a:effectLst/>
                <a:latin typeface="Times New Roman"/>
                <a:ea typeface="Times New Roman"/>
              </a:rPr>
              <a:t>Издание методических материалов</a:t>
            </a:r>
            <a:endParaRPr lang="ru-RU" sz="1100">
              <a:effectLst/>
              <a:latin typeface="Calibri"/>
              <a:ea typeface="Times New Roman"/>
            </a:endParaRPr>
          </a:p>
        </p:txBody>
      </p:sp>
      <p:sp>
        <p:nvSpPr>
          <p:cNvPr id="42" name="Овал 41"/>
          <p:cNvSpPr/>
          <p:nvPr/>
        </p:nvSpPr>
        <p:spPr>
          <a:xfrm>
            <a:off x="4332143" y="4181863"/>
            <a:ext cx="1428750" cy="914400"/>
          </a:xfrm>
          <a:prstGeom prst="ellipse">
            <a:avLst/>
          </a:prstGeom>
          <a:gradFill rotWithShape="1">
            <a:gsLst>
              <a:gs pos="0">
                <a:srgbClr val="8064A2">
                  <a:tint val="50000"/>
                  <a:satMod val="300000"/>
                </a:srgbClr>
              </a:gs>
              <a:gs pos="35000">
                <a:srgbClr val="8064A2">
                  <a:tint val="37000"/>
                  <a:satMod val="300000"/>
                </a:srgbClr>
              </a:gs>
              <a:gs pos="100000">
                <a:srgbClr val="8064A2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8064A2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200">
                <a:effectLst/>
                <a:latin typeface="Times New Roman"/>
                <a:ea typeface="Times New Roman"/>
              </a:rPr>
              <a:t>Публичные доклады </a:t>
            </a:r>
            <a:endParaRPr lang="ru-RU" sz="1100">
              <a:effectLst/>
              <a:latin typeface="Calibri"/>
              <a:ea typeface="Times New Roman"/>
            </a:endParaRPr>
          </a:p>
        </p:txBody>
      </p:sp>
      <p:cxnSp>
        <p:nvCxnSpPr>
          <p:cNvPr id="43" name="Прямая со стрелкой 42"/>
          <p:cNvCxnSpPr/>
          <p:nvPr/>
        </p:nvCxnSpPr>
        <p:spPr>
          <a:xfrm flipV="1">
            <a:off x="4943475" y="2533650"/>
            <a:ext cx="438150" cy="247650"/>
          </a:xfrm>
          <a:prstGeom prst="straightConnector1">
            <a:avLst/>
          </a:prstGeom>
          <a:noFill/>
          <a:ln w="25400" cap="flat" cmpd="sng" algn="ctr">
            <a:solidFill>
              <a:sysClr val="windowText" lastClr="000000"/>
            </a:solidFill>
            <a:prstDash val="solid"/>
            <a:tailEnd type="arrow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cxnSp>
        <p:nvCxnSpPr>
          <p:cNvPr id="44" name="Прямая со стрелкой 43"/>
          <p:cNvCxnSpPr/>
          <p:nvPr/>
        </p:nvCxnSpPr>
        <p:spPr>
          <a:xfrm flipH="1" flipV="1">
            <a:off x="4019867" y="2220991"/>
            <a:ext cx="0" cy="228600"/>
          </a:xfrm>
          <a:prstGeom prst="straightConnector1">
            <a:avLst/>
          </a:prstGeom>
          <a:noFill/>
          <a:ln w="25400" cap="flat" cmpd="sng" algn="ctr">
            <a:solidFill>
              <a:sysClr val="windowText" lastClr="000000"/>
            </a:solidFill>
            <a:prstDash val="solid"/>
            <a:tailEnd type="arrow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cxnSp>
        <p:nvCxnSpPr>
          <p:cNvPr id="45" name="Прямая со стрелкой 44"/>
          <p:cNvCxnSpPr/>
          <p:nvPr/>
        </p:nvCxnSpPr>
        <p:spPr>
          <a:xfrm flipH="1" flipV="1">
            <a:off x="2837815" y="2525654"/>
            <a:ext cx="304165" cy="247015"/>
          </a:xfrm>
          <a:prstGeom prst="straightConnector1">
            <a:avLst/>
          </a:prstGeom>
          <a:noFill/>
          <a:ln w="25400" cap="flat" cmpd="sng" algn="ctr">
            <a:solidFill>
              <a:sysClr val="windowText" lastClr="000000"/>
            </a:solidFill>
            <a:prstDash val="solid"/>
            <a:tailEnd type="arrow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cxnSp>
        <p:nvCxnSpPr>
          <p:cNvPr id="46" name="Прямая со стрелкой 45"/>
          <p:cNvCxnSpPr/>
          <p:nvPr/>
        </p:nvCxnSpPr>
        <p:spPr>
          <a:xfrm>
            <a:off x="4943475" y="3514407"/>
            <a:ext cx="323850" cy="161925"/>
          </a:xfrm>
          <a:prstGeom prst="straightConnector1">
            <a:avLst/>
          </a:prstGeom>
          <a:noFill/>
          <a:ln w="25400" cap="flat" cmpd="sng" algn="ctr">
            <a:solidFill>
              <a:sysClr val="windowText" lastClr="000000"/>
            </a:solidFill>
            <a:prstDash val="solid"/>
            <a:tailEnd type="arrow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cxnSp>
        <p:nvCxnSpPr>
          <p:cNvPr id="47" name="Прямая со стрелкой 46"/>
          <p:cNvCxnSpPr/>
          <p:nvPr/>
        </p:nvCxnSpPr>
        <p:spPr>
          <a:xfrm flipH="1">
            <a:off x="2779568" y="3462414"/>
            <a:ext cx="266700" cy="0"/>
          </a:xfrm>
          <a:prstGeom prst="straightConnector1">
            <a:avLst/>
          </a:prstGeom>
          <a:noFill/>
          <a:ln w="25400" cap="flat" cmpd="sng" algn="ctr">
            <a:solidFill>
              <a:sysClr val="windowText" lastClr="000000"/>
            </a:solidFill>
            <a:prstDash val="solid"/>
            <a:tailEnd type="arrow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cxnSp>
        <p:nvCxnSpPr>
          <p:cNvPr id="48" name="Прямая со стрелкой 47"/>
          <p:cNvCxnSpPr/>
          <p:nvPr/>
        </p:nvCxnSpPr>
        <p:spPr>
          <a:xfrm flipH="1">
            <a:off x="3491880" y="3881033"/>
            <a:ext cx="267335" cy="276225"/>
          </a:xfrm>
          <a:prstGeom prst="straightConnector1">
            <a:avLst/>
          </a:prstGeom>
          <a:noFill/>
          <a:ln w="25400" cap="flat" cmpd="sng" algn="ctr">
            <a:solidFill>
              <a:sysClr val="windowText" lastClr="000000"/>
            </a:solidFill>
            <a:prstDash val="solid"/>
            <a:tailEnd type="arrow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cxnSp>
        <p:nvCxnSpPr>
          <p:cNvPr id="49" name="Прямая со стрелкой 48"/>
          <p:cNvCxnSpPr/>
          <p:nvPr/>
        </p:nvCxnSpPr>
        <p:spPr>
          <a:xfrm>
            <a:off x="4437198" y="3857625"/>
            <a:ext cx="171450" cy="228600"/>
          </a:xfrm>
          <a:prstGeom prst="straightConnector1">
            <a:avLst/>
          </a:prstGeom>
          <a:noFill/>
          <a:ln w="25400" cap="flat" cmpd="sng" algn="ctr">
            <a:solidFill>
              <a:sysClr val="windowText" lastClr="000000"/>
            </a:solidFill>
            <a:prstDash val="solid"/>
            <a:tailEnd type="arrow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sp>
        <p:nvSpPr>
          <p:cNvPr id="50" name="Rectangle 6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1" name="Rectangle 65"/>
          <p:cNvSpPr>
            <a:spLocks noChangeArrowheads="1"/>
          </p:cNvSpPr>
          <p:nvPr/>
        </p:nvSpPr>
        <p:spPr bwMode="auto">
          <a:xfrm>
            <a:off x="1478191" y="567927"/>
            <a:ext cx="6089464" cy="738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Модель методической службы ДОО.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2" name="Rectangle 73"/>
          <p:cNvSpPr>
            <a:spLocks noChangeArrowheads="1"/>
          </p:cNvSpPr>
          <p:nvPr/>
        </p:nvSpPr>
        <p:spPr bwMode="auto">
          <a:xfrm>
            <a:off x="36648" y="567927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6239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9" y="6841"/>
            <a:ext cx="9140661" cy="6855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78075" y="476672"/>
            <a:ext cx="8712968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Дошкольный возраст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является самым благоприятным периодом для формирования базовых национальных ценностей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Знание наук и незнание добра, острый ум и глухое сердце таят угрозу для человека, ограничивают и деформируют его личностное развитие. </a:t>
            </a:r>
          </a:p>
          <a:p>
            <a:pPr algn="just"/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Актуальность</a:t>
            </a:r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России сегодня, как никогда, нужны творческие, обладающие высокой культурой и интеллектом люди, способные двигать страну вперед, нужны граждане, готовые к служению Отечеству и его процветанию. </a:t>
            </a:r>
          </a:p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тысячелетия своего существования человечество изобрело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самый лучший способ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для развития интеллекта и творческих способностей </a:t>
            </a:r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 чтение!</a:t>
            </a:r>
          </a:p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Давая в руки ребенка телефон, планшет родители освобождают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себя от лишних и утомительных занятий с ним,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 самым нарушая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основной закон развития психики ребенка. Этот закон открыт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Л.С. Выготским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Суть его в том, что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становление внутреннего мира ребенка происходит в его совместной жизнедеятельности с взрослым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Ребенок открывает мир, познает его только вместе с взрослым.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Ни одно техническое средство, даже самое совершенное и приспособленное для детей, не может заменить живого человека и открыть смысл окружающих вещей. </a:t>
            </a:r>
          </a:p>
        </p:txBody>
      </p:sp>
    </p:spTree>
    <p:extLst>
      <p:ext uri="{BB962C8B-B14F-4D97-AF65-F5344CB8AC3E}">
        <p14:creationId xmlns:p14="http://schemas.microsoft.com/office/powerpoint/2010/main" val="1462131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9" y="188640"/>
            <a:ext cx="9140661" cy="6855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1" name="Объект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22725440"/>
              </p:ext>
            </p:extLst>
          </p:nvPr>
        </p:nvGraphicFramePr>
        <p:xfrm>
          <a:off x="678730" y="1412776"/>
          <a:ext cx="7930554" cy="37640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539552" y="476672"/>
            <a:ext cx="8208911" cy="11079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ДИНАМИКА УРОВНЯ ПОЛОЖИТЕЛЬНОГО ОТНОШЕНИЯ РОДИТЕЛЕЙ К ПРОЦЕССУ ОЗНАКОМЛЕНИЯ ДЕТЕЙ С ХУДОЖЕСТВЕННОЙ ЛИТЕРАТУРОЙ (НА ОСНОВЕ АНКЕТИРОВАНИЯ РОДИТЕЛЕЙ)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Rectangle 7"/>
          <p:cNvSpPr>
            <a:spLocks noChangeArrowheads="1"/>
          </p:cNvSpPr>
          <p:nvPr/>
        </p:nvSpPr>
        <p:spPr bwMode="auto">
          <a:xfrm>
            <a:off x="683569" y="5229200"/>
            <a:ext cx="8064894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</a:tabLst>
            </a:pPr>
            <a:r>
              <a:rPr kumimoji="0" lang="ru-RU" sz="1600" b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Вывод: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Таким образом, на основании проведенного нами исследования в форме анкетирования, можно сделать вывод о том, что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повысился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уровень удовлетворённости родителей проделанной работой   по становлению личностного развития ребёнка через детскую художественную литературу в дошкольном учреждение и семье. 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0791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9" y="6841"/>
            <a:ext cx="9140661" cy="6855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95536" y="1052736"/>
            <a:ext cx="8424936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начало проекта</a:t>
            </a:r>
            <a:r>
              <a:rPr lang="ru-RU" sz="2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степень развития базовых национальных ценностей составляла: патриотизм – 38%, социальная солидарность – 40%, гражданственность – 52%, семья – 64%, труд и творчество – 50%, наука – 46%, традиционные российские религии –  26%, искусство и литература – 68%, природа – 52%, человечество – 54%.</a:t>
            </a:r>
          </a:p>
          <a:p>
            <a:pPr algn="just"/>
            <a:r>
              <a:rPr lang="ru-RU" sz="20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окончании проекта: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степень развития базовых национальных ценностей составляла: патриотизм – 80%, социальная солидарность – 78%, гражданственность         – 83%, семья – 98%, труд и творчество – 87%, наука – 69%, традиционные   российские религии - 61%, искусство и литература – 74%, природа – 78%, человечество – 85%.</a:t>
            </a:r>
          </a:p>
          <a:p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Вывод: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после проведенной работы  наблюдалась положительная динамика в развитии детей:  уровень освоения базовых национальных ценностей  у детей старшего дошкольного  возраста  увеличился на 45 %, по сравнению с детьми старшего дошкольного возраста других групп.  Дети, участвовавшие в проекте, более эрудированные, лучше ориентируются в содержании художественных произведений, могут пересказать сюжет.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899592" y="344850"/>
            <a:ext cx="712879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Динамика </a:t>
            </a:r>
            <a:r>
              <a:rPr lang="ru-RU" sz="20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сформированности</a:t>
            </a: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базовых национальных ценностей </a:t>
            </a: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детей старшего дошкольного возраста (</a:t>
            </a: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%): </a:t>
            </a:r>
            <a:endParaRPr lang="ru-RU" sz="2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140171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9" y="6841"/>
            <a:ext cx="9140661" cy="6855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53189" y="548680"/>
            <a:ext cx="864096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Итак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подводя итог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можно отметить – художественная литература является универсальным развивающим и образовательным средством, выводя ребенка за пределы непосредственно воспринимаемого, погружая его в возможные миры с широким спектром моделей человеческого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поведения. Это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должны осознавать, в первую очередь, взрослые люди, родители и педагоги, которые занимаются воспитанием ребенка, и привить ему любовь к художественной литературе, научить ребенка любить сам процесс чтения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Вывод.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Приобщая детей к художественной литературе, мы развивали личность каждого ребенка, который, надеемся, будет носителем черт русского характера, русской ментальности. </a:t>
            </a:r>
          </a:p>
        </p:txBody>
      </p:sp>
      <p:pic>
        <p:nvPicPr>
          <p:cNvPr id="4" name="Picture 2" descr="C:\Users\User\Desktop\фото кошки\Attachments_natali.shilina.92@mail.ru_2024-10-30_22-20-01 (1)\IMG-3844079d7e3b0ab1c66dcce6713bb555-V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80" y="3411002"/>
            <a:ext cx="6642476" cy="2989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2436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9" y="6841"/>
            <a:ext cx="9140661" cy="6855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" name="Прямоугольник 35"/>
          <p:cNvSpPr/>
          <p:nvPr/>
        </p:nvSpPr>
        <p:spPr>
          <a:xfrm>
            <a:off x="2051719" y="1249047"/>
            <a:ext cx="480490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</a:p>
        </p:txBody>
      </p:sp>
      <p:pic>
        <p:nvPicPr>
          <p:cNvPr id="37" name="Picture 4" descr="Picture background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9936" y="2426430"/>
            <a:ext cx="4248472" cy="31863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81238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9" y="6841"/>
            <a:ext cx="9140661" cy="6855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79512" y="612845"/>
            <a:ext cx="8784976" cy="59400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Представленный педагогический опыт раскрывает </a:t>
            </a:r>
            <a:r>
              <a:rPr lang="ru-RU" sz="2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систему</a:t>
            </a:r>
            <a:r>
              <a:rPr lang="ru-RU" sz="2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формирования базовых национальных ценностей у детей старшего дошкольного возраста средствами художественной литературы через проектную деятельность совместно с семьями воспитанников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2000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Значимость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данного опыта в том, что применяя его в своей работе,  педагоги ДОО, смогут показать роль книги, семейного чтения в развитии высоконравственной личности, разделяющей российские традиционные духовные ценности, обладающей актуальными знаниями и умениями, способной реализовать свой потенциал в условиях современного общества, готовой к мирному созиданию и защите Родины –  ведь это одна из приоритетных задач Российской Федерации в сфере воспитания детей.</a:t>
            </a:r>
          </a:p>
        </p:txBody>
      </p:sp>
      <p:pic>
        <p:nvPicPr>
          <p:cNvPr id="7170" name="Picture 2" descr="C:\Users\User\Desktop\фото кошки\Attachments_natali.shilina.92@mail.ru_2024-10-30_22-20-01 (1)\IMG-0c9b61373f5f394a8ead848de1016b3d-V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1916832"/>
            <a:ext cx="5258161" cy="23661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92966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027" y="0"/>
            <a:ext cx="9140661" cy="6855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55931" y="2996952"/>
            <a:ext cx="864096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fontAlgn="base" hangingPunct="0"/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</a:t>
            </a:r>
            <a:endParaRPr lang="ru-RU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fontAlgn="base" hangingPunct="0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разработать и апробировать содержание непосредственно образовательной деятельности воспитанников старшего дошкольного возраста, способствующее формированию базовых национальных ценностей;</a:t>
            </a:r>
          </a:p>
          <a:p>
            <a:pPr algn="just" eaLnBrk="0" fontAlgn="base" hangingPunct="0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разработать и апробировать программу дополнительного образования, способствующую формированию базовых национальных ценностей воспитанников;</a:t>
            </a:r>
          </a:p>
          <a:p>
            <a:pPr algn="just" eaLnBrk="0" fontAlgn="base" hangingPunct="0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создать модель взаимодействия  с семьями воспитанников, способствующую формированию базовых национальных ценностей у воспитанников;</a:t>
            </a:r>
          </a:p>
          <a:p>
            <a:pPr algn="just" eaLnBrk="0" fontAlgn="base" hangingPunct="0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создать методическую службу ДОО, обеспечивающую интеграцию деятельности специалистов (педагогов), направленную на формирование базовых национальных ценностей воспитанников.</a:t>
            </a:r>
          </a:p>
        </p:txBody>
      </p:sp>
      <p:pic>
        <p:nvPicPr>
          <p:cNvPr id="8195" name="Picture 3" descr="C:\Users\User\Desktop\фото кошки\Attachments_natali.shilina.92@mail.ru_2024-10-30_22-20-01 (1)\IMG-8332139d973de44830e9b8409d37c0da-V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384231"/>
            <a:ext cx="4267654" cy="30503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95536" y="548680"/>
            <a:ext cx="3744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 проекта: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формирование базовых национальных ценностей воспитанников старшего дошкольного возраста средствами детской художественной литературы. 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4244578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9" y="6841"/>
            <a:ext cx="9140661" cy="6855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8" name="Picture 2" descr="C:\Users\User\Desktop\фото кошки\Attachments_natali.shilina.92@mail.ru_2024-10-30_22-20-01 (1)\IMG-8bae7d5c186462fb5b2139a8659bbfe5-V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443717"/>
            <a:ext cx="2202848" cy="2924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9" name="Picture 3" descr="C:\Users\User\Desktop\фото кошки\Attachments_natali.shilina.92@mail.ru_2024-10-30_22-20-01 (1)\IMG-b5d19709857c807ed44cc3ceedbe70eb-V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128" y="542822"/>
            <a:ext cx="4032448" cy="2871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C:\Users\User\Desktop\фото кошки\Attachments_natali.shilina.92@mail.ru_2024-10-30_22-20-01 (1)\IMG-6a62381cf2989e443014faaf9f705810-V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4789569"/>
            <a:ext cx="2836385" cy="16451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1" name="Picture 5" descr="C:\Users\User\Desktop\фото кошки\Attachments_natali.shilina.92@mail.ru_2024-10-30_22-20-01 (1)\IMG-5e0529916f1ccbe6c149f1a4f943465a-V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3957" y="4856553"/>
            <a:ext cx="1979712" cy="1484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716016" y="583495"/>
            <a:ext cx="3995936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0" fontAlgn="base" hangingPunct="0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Система данной работы не ставит целью достижения высоких результатов за короткий отрезок времени. Главное в этой работе - помочь детям проявить их  собственные жизненные ориентиры: способность  оценивать свои поступки и поступки литературных героев, видеть положительное и отрицательное, осознавать ответственность за своё поведение.</a:t>
            </a:r>
          </a:p>
        </p:txBody>
      </p:sp>
    </p:spTree>
    <p:extLst>
      <p:ext uri="{BB962C8B-B14F-4D97-AF65-F5344CB8AC3E}">
        <p14:creationId xmlns:p14="http://schemas.microsoft.com/office/powerpoint/2010/main" val="3014470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9" y="6841"/>
            <a:ext cx="9140661" cy="6855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573669" y="710766"/>
            <a:ext cx="4320480" cy="54476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Анкета для родителей. 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Знакомим дошкольников с художественной литературой.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Уважаемые родители!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Просим заполнить анкету, ответы на вопросы которой позволят нам получить более полную информацию о том, как вы знакомите детей с художественной литературой.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Как часто вы читаете? Сколько времени? (20, 30 мин и т. д.) ___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Любите ли Вы читать книги своему ребёнку? ___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Часто ли Вы читает книги своему ребёнку? ___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Какие книги Вы читаете своему ребёнку? ___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Какие книги любит Ваш ребёнок? (сказки, стихи, литературу о природе, энциклопедии, книги познавательного содержания, нет определённых предпочтений) ___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 Вы читаете детям книги: по просьбе ребенка, по своей инициативе? ___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 С удовольствием ребёнок слушает или нет? ___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8. Обсуждаете ли Вы прочитанное с ребёнком? ___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9. Есть ли у ребёнка домашняя библиотека? ___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10. Сколько книг (приблизительно) она включает? ___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11. Каких жанров (стихи, сказки и т. д.) ___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12. Рассказывает ли ваш ребёнок о тех книгах, которые прочитали в детском саду? ___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13. Ходите вы с ребёнком в библиотеку? ___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14. Читаете ли вы с ребёнком произведения для длительного чтения? ___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15. Какую книгу вы читаете с ребенком сейчас или прочли недавно? (Автор, название) </a:t>
            </a:r>
          </a:p>
        </p:txBody>
      </p:sp>
      <p:pic>
        <p:nvPicPr>
          <p:cNvPr id="2050" name="Picture 2" descr="C:\Users\User\Desktop\фото кошки\ФОТО ДЛЯ Жигулёвска\DSC0326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438" y="914580"/>
            <a:ext cx="4126825" cy="23250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User\Desktop\фото кошки\ФОТО ДЛЯ Жигулёвска\DSC0326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004" y="3833334"/>
            <a:ext cx="4126825" cy="23250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65626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9" y="6841"/>
            <a:ext cx="9140661" cy="6855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" name="Picture 1" descr="IMG_079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5242" y="1916832"/>
            <a:ext cx="4758687" cy="3556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323528" y="618433"/>
            <a:ext cx="3240360" cy="56323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i="0" u="none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Понятие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«взаимодействие с семьей» </a:t>
            </a:r>
            <a:r>
              <a:rPr kumimoji="0" lang="ru-RU" sz="2400" i="0" u="none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нельзя путать с понятием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«работа с родителями». </a:t>
            </a:r>
            <a:r>
              <a:rPr kumimoji="0" lang="ru-RU" sz="2400" i="0" u="none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Хотя второе является составной часть первого.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Взаимодействие</a:t>
            </a:r>
            <a:r>
              <a:rPr kumimoji="0" lang="ru-RU" sz="2400" i="0" u="none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обязательно подразумевает не только распределение задач между участниками процесса, но и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обратную связь.</a:t>
            </a:r>
            <a:endParaRPr kumimoji="0" lang="ru-RU" sz="2400" b="1" i="0" u="none" strike="noStrike" cap="none" normalizeH="0" baseline="0" dirty="0" smtClean="0">
              <a:ln>
                <a:noFill/>
              </a:ln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0" y="28575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047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9" y="6841"/>
            <a:ext cx="9140661" cy="6855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90834" y="404664"/>
            <a:ext cx="32974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Rectangle 3"/>
          <p:cNvSpPr>
            <a:spLocks noChangeArrowheads="1"/>
          </p:cNvSpPr>
          <p:nvPr/>
        </p:nvSpPr>
        <p:spPr bwMode="auto">
          <a:xfrm>
            <a:off x="1619672" y="496997"/>
            <a:ext cx="5132611" cy="738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Произведения детской художественной литературы для формирования базовых национальных ценностей старших дошкольников </a:t>
            </a: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3" name="Таблица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3412732"/>
              </p:ext>
            </p:extLst>
          </p:nvPr>
        </p:nvGraphicFramePr>
        <p:xfrm>
          <a:off x="4788028" y="1484784"/>
          <a:ext cx="3645167" cy="489654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94501"/>
                <a:gridCol w="149363"/>
                <a:gridCol w="200322"/>
                <a:gridCol w="200322"/>
                <a:gridCol w="200322"/>
                <a:gridCol w="200322"/>
                <a:gridCol w="200322"/>
                <a:gridCol w="298727"/>
                <a:gridCol w="200322"/>
                <a:gridCol w="200322"/>
                <a:gridCol w="200322"/>
              </a:tblGrid>
              <a:tr h="40735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700" kern="1800" dirty="0">
                          <a:effectLst/>
                        </a:rPr>
                        <a:t>Чтение сказки В. Г. </a:t>
                      </a:r>
                      <a:r>
                        <a:rPr lang="ru-RU" sz="700" kern="1800" dirty="0" err="1">
                          <a:effectLst/>
                        </a:rPr>
                        <a:t>Сутеева</a:t>
                      </a:r>
                      <a:r>
                        <a:rPr lang="ru-RU" sz="700" kern="1800" dirty="0">
                          <a:effectLst/>
                        </a:rPr>
                        <a:t> « Под Грибом» с элементами театрализованной деятельности.</a:t>
                      </a:r>
                      <a:endParaRPr lang="ru-RU" sz="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080" marR="35080" marT="0" marB="0"/>
                </a:tc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080" marR="35080" marT="0" marB="0"/>
                </a:tc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+</a:t>
                      </a:r>
                      <a:endParaRPr lang="ru-RU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080" marR="35080" marT="0" marB="0"/>
                </a:tc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080" marR="35080" marT="0" marB="0"/>
                </a:tc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080" marR="35080" marT="0" marB="0"/>
                </a:tc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080" marR="35080" marT="0" marB="0"/>
                </a:tc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080" marR="35080" marT="0" marB="0"/>
                </a:tc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080" marR="35080" marT="0" marB="0"/>
                </a:tc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080" marR="35080" marT="0" marB="0"/>
                </a:tc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080" marR="35080" marT="0" marB="0"/>
                </a:tc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+</a:t>
                      </a:r>
                      <a:endParaRPr lang="ru-RU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080" marR="35080" marT="0" marB="0"/>
                </a:tc>
              </a:tr>
              <a:tr h="40735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700">
                          <a:effectLst/>
                        </a:rPr>
                        <a:t>Занятие-спектакль: Русская народная сказка «Лиса, заяц и петух» - пересказ сказки.</a:t>
                      </a:r>
                      <a:endParaRPr lang="ru-RU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080" marR="35080" marT="0" marB="0"/>
                </a:tc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080" marR="35080" marT="0" marB="0"/>
                </a:tc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080" marR="35080" marT="0" marB="0"/>
                </a:tc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080" marR="35080" marT="0" marB="0"/>
                </a:tc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+</a:t>
                      </a:r>
                      <a:endParaRPr lang="ru-RU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080" marR="35080" marT="0" marB="0"/>
                </a:tc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+</a:t>
                      </a:r>
                      <a:endParaRPr lang="ru-RU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080" marR="35080" marT="0" marB="0"/>
                </a:tc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080" marR="35080" marT="0" marB="0"/>
                </a:tc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080" marR="35080" marT="0" marB="0"/>
                </a:tc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080" marR="35080" marT="0" marB="0"/>
                </a:tc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+</a:t>
                      </a:r>
                      <a:endParaRPr lang="ru-RU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080" marR="35080" marT="0" marB="0"/>
                </a:tc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080" marR="35080" marT="0" marB="0"/>
                </a:tc>
              </a:tr>
              <a:tr h="271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700">
                          <a:effectLst/>
                        </a:rPr>
                        <a:t>Знакомство со сказкой Д.Мамин-Сибиряк «Серая шейка».</a:t>
                      </a:r>
                      <a:endParaRPr lang="ru-RU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080" marR="35080" marT="0" marB="0"/>
                </a:tc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080" marR="35080" marT="0" marB="0"/>
                </a:tc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+</a:t>
                      </a:r>
                      <a:endParaRPr lang="ru-RU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080" marR="35080" marT="0" marB="0"/>
                </a:tc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080" marR="35080" marT="0" marB="0"/>
                </a:tc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+</a:t>
                      </a:r>
                      <a:endParaRPr lang="ru-RU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080" marR="35080" marT="0" marB="0"/>
                </a:tc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080" marR="35080" marT="0" marB="0"/>
                </a:tc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080" marR="35080" marT="0" marB="0"/>
                </a:tc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080" marR="35080" marT="0" marB="0"/>
                </a:tc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080" marR="35080" marT="0" marB="0"/>
                </a:tc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+</a:t>
                      </a:r>
                      <a:endParaRPr lang="ru-RU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080" marR="35080" marT="0" marB="0"/>
                </a:tc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080" marR="35080" marT="0" marB="0"/>
                </a:tc>
              </a:tr>
              <a:tr h="40735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700" dirty="0">
                          <a:effectLst/>
                        </a:rPr>
                        <a:t>Заучивание стихов для видео-конкурса «Чтоб дети не знали войны»</a:t>
                      </a:r>
                      <a:endParaRPr lang="ru-RU" sz="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080" marR="35080" marT="0" marB="0"/>
                </a:tc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+</a:t>
                      </a:r>
                      <a:endParaRPr lang="ru-RU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080" marR="35080" marT="0" marB="0"/>
                </a:tc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080" marR="35080" marT="0" marB="0"/>
                </a:tc>
                <a:tc>
                  <a:txBody>
                    <a:bodyPr/>
                    <a:lstStyle/>
                    <a:p>
                      <a:pPr eaLnBrk="0"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+</a:t>
                      </a:r>
                      <a:endParaRPr lang="ru-RU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080" marR="35080" marT="0" marB="0"/>
                </a:tc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080" marR="35080" marT="0" marB="0"/>
                </a:tc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080" marR="35080" marT="0" marB="0"/>
                </a:tc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080" marR="35080" marT="0" marB="0"/>
                </a:tc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080" marR="35080" marT="0" marB="0"/>
                </a:tc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080" marR="35080" marT="0" marB="0"/>
                </a:tc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080" marR="35080" marT="0" marB="0"/>
                </a:tc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080" marR="35080" marT="0" marB="0"/>
                </a:tc>
              </a:tr>
              <a:tr h="54313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ru-RU" sz="700" kern="1800">
                          <a:effectLst/>
                        </a:rPr>
                        <a:t>«Доброе дело и милосердие — основные правила христианской жизни». Рассказ «Трусиха» Н.М. Артюхова.</a:t>
                      </a:r>
                      <a:endParaRPr lang="ru-RU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080" marR="35080" marT="0" marB="0"/>
                </a:tc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080" marR="35080" marT="0" marB="0"/>
                </a:tc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600">
                        <a:effectLst/>
                      </a:endParaRPr>
                    </a:p>
                    <a:p>
                      <a:pPr algn="ctr" eaLnBrk="0"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+</a:t>
                      </a:r>
                      <a:endParaRPr lang="ru-RU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080" marR="35080" marT="0" marB="0"/>
                </a:tc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080" marR="35080" marT="0" marB="0"/>
                </a:tc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080" marR="35080" marT="0" marB="0"/>
                </a:tc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080" marR="35080" marT="0" marB="0"/>
                </a:tc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080" marR="35080" marT="0" marB="0"/>
                </a:tc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080" marR="35080" marT="0" marB="0"/>
                </a:tc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600">
                        <a:effectLst/>
                      </a:endParaRPr>
                    </a:p>
                    <a:p>
                      <a:pPr algn="ctr" eaLnBrk="0"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+</a:t>
                      </a:r>
                      <a:endParaRPr lang="ru-RU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080" marR="35080" marT="0" marB="0"/>
                </a:tc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080" marR="35080" marT="0" marB="0"/>
                </a:tc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080" marR="35080" marT="0" marB="0"/>
                </a:tc>
              </a:tr>
              <a:tr h="40735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700" dirty="0">
                          <a:effectLst/>
                        </a:rPr>
                        <a:t>Занятие-расследование: Чтение рассказа Р. Киплинг «Отчего у верблюда горб».</a:t>
                      </a:r>
                      <a:endParaRPr lang="ru-RU" sz="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080" marR="35080" marT="0" marB="0"/>
                </a:tc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080" marR="35080" marT="0" marB="0"/>
                </a:tc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080" marR="35080" marT="0" marB="0"/>
                </a:tc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080" marR="35080" marT="0" marB="0"/>
                </a:tc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080" marR="35080" marT="0" marB="0"/>
                </a:tc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080" marR="35080" marT="0" marB="0"/>
                </a:tc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+</a:t>
                      </a:r>
                      <a:endParaRPr lang="ru-RU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080" marR="35080" marT="0" marB="0"/>
                </a:tc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080" marR="35080" marT="0" marB="0"/>
                </a:tc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080" marR="35080" marT="0" marB="0"/>
                </a:tc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+</a:t>
                      </a:r>
                      <a:endParaRPr lang="ru-RU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080" marR="35080" marT="0" marB="0"/>
                </a:tc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080" marR="35080" marT="0" marB="0"/>
                </a:tc>
              </a:tr>
              <a:tr h="40735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700">
                          <a:effectLst/>
                        </a:rPr>
                        <a:t>Беседа о здоровье через знакомство со стихотворением С.Михалков «Прививка»</a:t>
                      </a:r>
                      <a:endParaRPr lang="ru-RU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080" marR="35080" marT="0" marB="0"/>
                </a:tc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080" marR="35080" marT="0" marB="0"/>
                </a:tc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080" marR="35080" marT="0" marB="0"/>
                </a:tc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080" marR="35080" marT="0" marB="0"/>
                </a:tc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+</a:t>
                      </a:r>
                      <a:endParaRPr lang="ru-RU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080" marR="35080" marT="0" marB="0"/>
                </a:tc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+</a:t>
                      </a:r>
                      <a:endParaRPr lang="ru-RU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080" marR="35080" marT="0" marB="0"/>
                </a:tc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080" marR="35080" marT="0" marB="0"/>
                </a:tc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080" marR="35080" marT="0" marB="0"/>
                </a:tc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080" marR="35080" marT="0" marB="0"/>
                </a:tc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080" marR="35080" marT="0" marB="0"/>
                </a:tc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080" marR="35080" marT="0" marB="0"/>
                </a:tc>
              </a:tr>
              <a:tr h="40735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700">
                          <a:effectLst/>
                        </a:rPr>
                        <a:t>Занятие-рассуждение о ЗОЖ на основе сказок в стихах «Мойдодыр» и «Айболит».</a:t>
                      </a:r>
                      <a:endParaRPr lang="ru-RU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080" marR="35080" marT="0" marB="0"/>
                </a:tc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080" marR="35080" marT="0" marB="0"/>
                </a:tc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080" marR="35080" marT="0" marB="0"/>
                </a:tc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080" marR="35080" marT="0" marB="0"/>
                </a:tc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+</a:t>
                      </a:r>
                      <a:endParaRPr lang="ru-RU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080" marR="35080" marT="0" marB="0"/>
                </a:tc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+</a:t>
                      </a:r>
                      <a:endParaRPr lang="ru-RU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080" marR="35080" marT="0" marB="0"/>
                </a:tc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080" marR="35080" marT="0" marB="0"/>
                </a:tc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080" marR="35080" marT="0" marB="0"/>
                </a:tc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080" marR="35080" marT="0" marB="0"/>
                </a:tc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080" marR="35080" marT="0" marB="0"/>
                </a:tc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080" marR="35080" marT="0" marB="0"/>
                </a:tc>
              </a:tr>
              <a:tr h="45577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ru-RU" sz="700" kern="50">
                          <a:effectLst/>
                        </a:rPr>
                        <a:t>Занятие - рассуждение по стихотворению И. Токмаковой </a:t>
                      </a:r>
                      <a:r>
                        <a:rPr lang="ru-RU" sz="700" kern="1800">
                          <a:effectLst/>
                        </a:rPr>
                        <a:t> «Живи, елочка!»</a:t>
                      </a:r>
                      <a:endParaRPr lang="ru-RU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080" marR="35080" marT="0" marB="0"/>
                </a:tc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080" marR="35080" marT="0" marB="0"/>
                </a:tc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+</a:t>
                      </a:r>
                      <a:endParaRPr lang="ru-RU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080" marR="35080" marT="0" marB="0"/>
                </a:tc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080" marR="35080" marT="0" marB="0"/>
                </a:tc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080" marR="35080" marT="0" marB="0"/>
                </a:tc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080" marR="35080" marT="0" marB="0"/>
                </a:tc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080" marR="35080" marT="0" marB="0"/>
                </a:tc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080" marR="35080" marT="0" marB="0"/>
                </a:tc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080" marR="35080" marT="0" marB="0"/>
                </a:tc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+</a:t>
                      </a:r>
                      <a:endParaRPr lang="ru-RU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080" marR="35080" marT="0" marB="0"/>
                </a:tc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080" marR="35080" marT="0" marB="0"/>
                </a:tc>
              </a:tr>
              <a:tr h="40735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700">
                          <a:effectLst/>
                        </a:rPr>
                        <a:t>Занятие-викторина: Народная мудрость в пословицах и поговорках о труде.</a:t>
                      </a:r>
                      <a:endParaRPr lang="ru-RU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080" marR="35080" marT="0" marB="0"/>
                </a:tc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080" marR="35080" marT="0" marB="0"/>
                </a:tc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080" marR="35080" marT="0" marB="0"/>
                </a:tc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080" marR="35080" marT="0" marB="0"/>
                </a:tc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080" marR="35080" marT="0" marB="0"/>
                </a:tc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+</a:t>
                      </a:r>
                      <a:endParaRPr lang="ru-RU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080" marR="35080" marT="0" marB="0"/>
                </a:tc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080" marR="35080" marT="0" marB="0"/>
                </a:tc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080" marR="35080" marT="0" marB="0"/>
                </a:tc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080" marR="35080" marT="0" marB="0"/>
                </a:tc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080" marR="35080" marT="0" marB="0"/>
                </a:tc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080" marR="35080" marT="0" marB="0"/>
                </a:tc>
              </a:tr>
              <a:tr h="36722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700" dirty="0">
                          <a:effectLst/>
                        </a:rPr>
                        <a:t>Знакомство с природой через рассказы </a:t>
                      </a:r>
                      <a:r>
                        <a:rPr lang="ru-RU" sz="700" dirty="0" err="1">
                          <a:effectLst/>
                        </a:rPr>
                        <a:t>В.Бианки</a:t>
                      </a:r>
                      <a:r>
                        <a:rPr lang="ru-RU" sz="700" dirty="0">
                          <a:effectLst/>
                        </a:rPr>
                        <a:t> «Лесная газета»</a:t>
                      </a:r>
                      <a:endParaRPr lang="ru-RU" sz="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080" marR="35080" marT="0" marB="0"/>
                </a:tc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080" marR="35080" marT="0" marB="0"/>
                </a:tc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080" marR="35080" marT="0" marB="0"/>
                </a:tc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080" marR="35080" marT="0" marB="0"/>
                </a:tc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080" marR="35080" marT="0" marB="0"/>
                </a:tc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080" marR="35080" marT="0" marB="0"/>
                </a:tc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+</a:t>
                      </a:r>
                      <a:endParaRPr lang="ru-RU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080" marR="35080" marT="0" marB="0"/>
                </a:tc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080" marR="35080" marT="0" marB="0"/>
                </a:tc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080" marR="35080" marT="0" marB="0"/>
                </a:tc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+</a:t>
                      </a:r>
                      <a:endParaRPr lang="ru-RU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080" marR="35080" marT="0" marB="0"/>
                </a:tc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080" marR="35080" marT="0" marB="0"/>
                </a:tc>
              </a:tr>
              <a:tr h="40735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700">
                          <a:effectLst/>
                        </a:rPr>
                        <a:t>Беседа о профессиях по стихотворению С. Михал­кова  «А что у вас?»</a:t>
                      </a:r>
                      <a:endParaRPr lang="ru-RU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080" marR="35080" marT="0" marB="0"/>
                </a:tc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080" marR="35080" marT="0" marB="0"/>
                </a:tc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+</a:t>
                      </a:r>
                      <a:endParaRPr lang="ru-RU" sz="600">
                        <a:effectLst/>
                      </a:endParaRPr>
                    </a:p>
                    <a:p>
                      <a:pPr algn="ctr" eaLnBrk="0"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080" marR="35080" marT="0" marB="0"/>
                </a:tc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080" marR="35080" marT="0" marB="0"/>
                </a:tc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+</a:t>
                      </a:r>
                      <a:endParaRPr lang="ru-RU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080" marR="35080" marT="0" marB="0"/>
                </a:tc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080" marR="35080" marT="0" marB="0"/>
                </a:tc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080" marR="35080" marT="0" marB="0"/>
                </a:tc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080" marR="35080" marT="0" marB="0"/>
                </a:tc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080" marR="35080" marT="0" marB="0"/>
                </a:tc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080" marR="35080" marT="0" marB="0"/>
                </a:tc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700" dirty="0">
                          <a:effectLst/>
                        </a:rPr>
                        <a:t> </a:t>
                      </a:r>
                      <a:endParaRPr lang="ru-RU" sz="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080" marR="35080" marT="0" marB="0"/>
                </a:tc>
              </a:tr>
            </a:tbl>
          </a:graphicData>
        </a:graphic>
      </p:graphicFrame>
      <p:graphicFrame>
        <p:nvGraphicFramePr>
          <p:cNvPr id="15" name="Таблица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66819154"/>
              </p:ext>
            </p:extLst>
          </p:nvPr>
        </p:nvGraphicFramePr>
        <p:xfrm>
          <a:off x="251520" y="1556792"/>
          <a:ext cx="3672411" cy="475252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606412"/>
                <a:gridCol w="150480"/>
                <a:gridCol w="201820"/>
                <a:gridCol w="201820"/>
                <a:gridCol w="201820"/>
                <a:gridCol w="201820"/>
                <a:gridCol w="201820"/>
                <a:gridCol w="300959"/>
                <a:gridCol w="201820"/>
                <a:gridCol w="201820"/>
                <a:gridCol w="201820"/>
              </a:tblGrid>
              <a:tr h="25643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 dirty="0">
                          <a:effectLst/>
                        </a:rPr>
                        <a:t>Произведения детской художественной литературы</a:t>
                      </a:r>
                      <a:endParaRPr lang="ru-RU" sz="5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129" marR="34129" marT="0" marB="0"/>
                </a:tc>
                <a:tc gridSpan="10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Базовые национальные ценности</a:t>
                      </a:r>
                      <a:endParaRPr lang="ru-RU" sz="5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129" marR="34129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24303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 dirty="0">
                          <a:effectLst/>
                        </a:rPr>
                        <a:t> </a:t>
                      </a:r>
                      <a:endParaRPr lang="ru-RU" sz="500" dirty="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 dirty="0">
                          <a:effectLst/>
                        </a:rPr>
                        <a:t> </a:t>
                      </a:r>
                      <a:endParaRPr lang="ru-RU" sz="500" dirty="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 dirty="0">
                          <a:effectLst/>
                        </a:rPr>
                        <a:t> </a:t>
                      </a:r>
                      <a:endParaRPr lang="ru-RU" sz="500" dirty="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 dirty="0">
                          <a:effectLst/>
                        </a:rPr>
                        <a:t> </a:t>
                      </a:r>
                      <a:endParaRPr lang="ru-RU" sz="5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129" marR="34129" marT="0" marB="0"/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 dirty="0">
                          <a:effectLst/>
                        </a:rPr>
                        <a:t>Патриотизм</a:t>
                      </a:r>
                      <a:endParaRPr lang="ru-RU" sz="500" dirty="0">
                        <a:effectLst/>
                      </a:endParaRPr>
                    </a:p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 dirty="0" err="1">
                          <a:effectLst/>
                        </a:rPr>
                        <a:t>рио</a:t>
                      </a:r>
                      <a:endParaRPr lang="ru-RU" sz="500" dirty="0">
                        <a:effectLst/>
                      </a:endParaRPr>
                    </a:p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 dirty="0" err="1">
                          <a:effectLst/>
                        </a:rPr>
                        <a:t>ти</a:t>
                      </a:r>
                      <a:endParaRPr lang="ru-RU" sz="500" dirty="0">
                        <a:effectLst/>
                      </a:endParaRPr>
                    </a:p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 dirty="0" err="1">
                          <a:effectLst/>
                        </a:rPr>
                        <a:t>зм</a:t>
                      </a:r>
                      <a:endParaRPr lang="ru-RU" sz="5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129" marR="34129" marT="0" marB="0" vert="vert270"/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Социальная солидарность</a:t>
                      </a:r>
                      <a:endParaRPr lang="ru-RU" sz="5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129" marR="34129" marT="0" marB="0" vert="vert270"/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Гражданственность</a:t>
                      </a:r>
                      <a:endParaRPr lang="ru-RU" sz="5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129" marR="34129" marT="0" marB="0" vert="vert270"/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Семья</a:t>
                      </a:r>
                      <a:endParaRPr lang="ru-RU" sz="5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129" marR="34129" marT="0" marB="0" vert="vert270"/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Труд и творчество</a:t>
                      </a:r>
                      <a:endParaRPr lang="ru-RU" sz="5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129" marR="34129" marT="0" marB="0" vert="vert270"/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 dirty="0">
                          <a:effectLst/>
                        </a:rPr>
                        <a:t>Наука</a:t>
                      </a:r>
                      <a:endParaRPr lang="ru-RU" sz="5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129" marR="34129" marT="0" marB="0" vert="vert270"/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 dirty="0">
                          <a:effectLst/>
                        </a:rPr>
                        <a:t>Традиционные российские религии</a:t>
                      </a:r>
                      <a:endParaRPr lang="ru-RU" sz="5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129" marR="34129" marT="0" marB="0" vert="vert270"/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 dirty="0">
                          <a:effectLst/>
                        </a:rPr>
                        <a:t>Искусство и литература</a:t>
                      </a:r>
                      <a:endParaRPr lang="ru-RU" sz="5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129" marR="34129" marT="0" marB="0" vert="vert270"/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 dirty="0">
                          <a:effectLst/>
                        </a:rPr>
                        <a:t>Природа</a:t>
                      </a:r>
                      <a:endParaRPr lang="ru-RU" sz="5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129" marR="34129" marT="0" marB="0" vert="vert270"/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 dirty="0">
                          <a:effectLst/>
                        </a:rPr>
                        <a:t>Человечество</a:t>
                      </a:r>
                      <a:endParaRPr lang="ru-RU" sz="5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129" marR="34129" marT="0" marB="0" vert="vert270"/>
                </a:tc>
              </a:tr>
              <a:tr h="213699">
                <a:tc gridSpan="11"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 dirty="0">
                          <a:effectLst/>
                        </a:rPr>
                        <a:t>Непосредственно образовательная деятельность</a:t>
                      </a:r>
                      <a:endParaRPr lang="ru-RU" sz="5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129" marR="34129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1287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Знакомство с творчеством А.С. Пушкина. Разучивание отрывка из поэмы «Евгений Онегин» «Уж небо осенью дышало».</a:t>
                      </a:r>
                      <a:endParaRPr lang="ru-RU" sz="5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129" marR="34129" marT="0" marB="0"/>
                </a:tc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+</a:t>
                      </a:r>
                      <a:endParaRPr lang="ru-RU" sz="5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129" marR="34129" marT="0" marB="0"/>
                </a:tc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5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129" marR="34129" marT="0" marB="0"/>
                </a:tc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5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129" marR="34129" marT="0" marB="0"/>
                </a:tc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5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129" marR="34129" marT="0" marB="0"/>
                </a:tc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5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129" marR="34129" marT="0" marB="0"/>
                </a:tc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5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129" marR="34129" marT="0" marB="0"/>
                </a:tc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5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129" marR="34129" marT="0" marB="0"/>
                </a:tc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5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129" marR="34129" marT="0" marB="0"/>
                </a:tc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+</a:t>
                      </a:r>
                      <a:endParaRPr lang="ru-RU" sz="5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129" marR="34129" marT="0" marB="0"/>
                </a:tc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5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129" marR="34129" marT="0" marB="0"/>
                </a:tc>
              </a:tr>
              <a:tr h="34676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Занятие-размышление: Е. Чарушин «Почему Тюпу прозвали Тюпой?»</a:t>
                      </a:r>
                      <a:endParaRPr lang="ru-RU" sz="5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129" marR="34129" marT="0" marB="0"/>
                </a:tc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5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129" marR="34129" marT="0" marB="0"/>
                </a:tc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5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129" marR="34129" marT="0" marB="0"/>
                </a:tc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+</a:t>
                      </a:r>
                      <a:endParaRPr lang="ru-RU" sz="5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129" marR="34129" marT="0" marB="0"/>
                </a:tc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5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129" marR="34129" marT="0" marB="0"/>
                </a:tc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5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129" marR="34129" marT="0" marB="0"/>
                </a:tc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5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129" marR="34129" marT="0" marB="0"/>
                </a:tc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5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129" marR="34129" marT="0" marB="0"/>
                </a:tc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5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129" marR="34129" marT="0" marB="0"/>
                </a:tc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5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129" marR="34129" marT="0" marB="0"/>
                </a:tc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5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129" marR="34129" marT="0" marB="0"/>
                </a:tc>
              </a:tr>
              <a:tr h="38465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Занятие-исследование: Знакомство с «Энциклопедией дошкольника» М.Дружининой.</a:t>
                      </a:r>
                      <a:endParaRPr lang="ru-RU" sz="5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129" marR="34129" marT="0" marB="0"/>
                </a:tc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5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129" marR="34129" marT="0" marB="0"/>
                </a:tc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5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129" marR="34129" marT="0" marB="0"/>
                </a:tc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5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129" marR="34129" marT="0" marB="0"/>
                </a:tc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5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129" marR="34129" marT="0" marB="0"/>
                </a:tc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5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129" marR="34129" marT="0" marB="0"/>
                </a:tc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+</a:t>
                      </a:r>
                      <a:endParaRPr lang="ru-RU" sz="5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129" marR="34129" marT="0" marB="0"/>
                </a:tc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5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129" marR="34129" marT="0" marB="0"/>
                </a:tc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5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129" marR="34129" marT="0" marB="0"/>
                </a:tc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5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129" marR="34129" marT="0" marB="0"/>
                </a:tc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5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129" marR="34129" marT="0" marB="0"/>
                </a:tc>
              </a:tr>
              <a:tr h="38465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700">
                          <a:effectLst/>
                        </a:rPr>
                        <a:t>Чтение сказки «Два жадных медвежонка», разучивание считалки «Мы делили апельсин».</a:t>
                      </a:r>
                      <a:endParaRPr lang="ru-RU" sz="5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129" marR="34129" marT="0" marB="0"/>
                </a:tc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5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129" marR="34129" marT="0" marB="0"/>
                </a:tc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+</a:t>
                      </a:r>
                      <a:endParaRPr lang="ru-RU" sz="5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129" marR="34129" marT="0" marB="0"/>
                </a:tc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5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129" marR="34129" marT="0" marB="0"/>
                </a:tc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5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129" marR="34129" marT="0" marB="0"/>
                </a:tc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5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129" marR="34129" marT="0" marB="0"/>
                </a:tc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5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129" marR="34129" marT="0" marB="0"/>
                </a:tc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5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129" marR="34129" marT="0" marB="0"/>
                </a:tc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5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129" marR="34129" marT="0" marB="0"/>
                </a:tc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5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129" marR="34129" marT="0" marB="0"/>
                </a:tc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5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129" marR="34129" marT="0" marB="0"/>
                </a:tc>
              </a:tr>
              <a:tr h="38465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700">
                          <a:effectLst/>
                        </a:rPr>
                        <a:t>Чтение и обсуждение отдельных эпизодов литературной сказки В. Катаева «Цветик-семицветик»</a:t>
                      </a:r>
                      <a:endParaRPr lang="ru-RU" sz="5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129" marR="34129" marT="0" marB="0"/>
                </a:tc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5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129" marR="34129" marT="0" marB="0"/>
                </a:tc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+</a:t>
                      </a:r>
                      <a:endParaRPr lang="ru-RU" sz="5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129" marR="34129" marT="0" marB="0"/>
                </a:tc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5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129" marR="34129" marT="0" marB="0"/>
                </a:tc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5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129" marR="34129" marT="0" marB="0"/>
                </a:tc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5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129" marR="34129" marT="0" marB="0"/>
                </a:tc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5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129" marR="34129" marT="0" marB="0"/>
                </a:tc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5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129" marR="34129" marT="0" marB="0"/>
                </a:tc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5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129" marR="34129" marT="0" marB="0"/>
                </a:tc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5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129" marR="34129" marT="0" marB="0"/>
                </a:tc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+</a:t>
                      </a:r>
                      <a:endParaRPr lang="ru-RU" sz="5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129" marR="34129" marT="0" marB="0"/>
                </a:tc>
              </a:tr>
              <a:tr h="38465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700">
                          <a:effectLst/>
                        </a:rPr>
                        <a:t>Путешествие по сказке А.С. Пушкина «Сказка о рыбаке и рыбке».</a:t>
                      </a:r>
                      <a:endParaRPr lang="ru-RU" sz="5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129" marR="34129" marT="0" marB="0"/>
                </a:tc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5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129" marR="34129" marT="0" marB="0"/>
                </a:tc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+</a:t>
                      </a:r>
                      <a:endParaRPr lang="ru-RU" sz="5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129" marR="34129" marT="0" marB="0"/>
                </a:tc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5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129" marR="34129" marT="0" marB="0"/>
                </a:tc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+</a:t>
                      </a:r>
                      <a:endParaRPr lang="ru-RU" sz="5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129" marR="34129" marT="0" marB="0"/>
                </a:tc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5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129" marR="34129" marT="0" marB="0"/>
                </a:tc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5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129" marR="34129" marT="0" marB="0"/>
                </a:tc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5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129" marR="34129" marT="0" marB="0"/>
                </a:tc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5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129" marR="34129" marT="0" marB="0"/>
                </a:tc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5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129" marR="34129" marT="0" marB="0"/>
                </a:tc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5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129" marR="34129" marT="0" marB="0"/>
                </a:tc>
              </a:tr>
              <a:tr h="64109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700">
                          <a:effectLst/>
                        </a:rPr>
                        <a:t>Цветочное царство в произведениях В. Зотова «Лесная мозаика»: «Мать-и-мачеха», «Одуванчик», «Колокольчик», «Ромашка», «Ландыш».</a:t>
                      </a:r>
                      <a:endParaRPr lang="ru-RU" sz="5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129" marR="34129" marT="0" marB="0"/>
                </a:tc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5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129" marR="34129" marT="0" marB="0"/>
                </a:tc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5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129" marR="34129" marT="0" marB="0"/>
                </a:tc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5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129" marR="34129" marT="0" marB="0"/>
                </a:tc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5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129" marR="34129" marT="0" marB="0"/>
                </a:tc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5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129" marR="34129" marT="0" marB="0"/>
                </a:tc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+</a:t>
                      </a:r>
                      <a:endParaRPr lang="ru-RU" sz="5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129" marR="34129" marT="0" marB="0"/>
                </a:tc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5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129" marR="34129" marT="0" marB="0"/>
                </a:tc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5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129" marR="34129" marT="0" marB="0"/>
                </a:tc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+</a:t>
                      </a:r>
                      <a:endParaRPr lang="ru-RU" sz="5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129" marR="34129" marT="0" marB="0"/>
                </a:tc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700" dirty="0">
                          <a:effectLst/>
                        </a:rPr>
                        <a:t> </a:t>
                      </a:r>
                      <a:endParaRPr lang="ru-RU" sz="5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129" marR="34129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23670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60" y="-35365"/>
            <a:ext cx="9140661" cy="6986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1265" name="Picture 1" descr="DSC0356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47" y="721204"/>
            <a:ext cx="4216597" cy="2251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4573669" y="457200"/>
            <a:ext cx="4282299" cy="64940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285750" indent="-285750" algn="just" eaLnBrk="0" fontAlgn="base" hangingPunct="0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ü"/>
            </a:pPr>
            <a:r>
              <a:rPr lang="ru-RU" sz="1600" dirty="0"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ежегодная </a:t>
            </a:r>
            <a:r>
              <a:rPr lang="ru-RU" sz="1600" dirty="0" smtClean="0"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традиция - конкурс </a:t>
            </a:r>
            <a:r>
              <a:rPr lang="ru-RU" sz="1600" dirty="0"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чтецов «Дружба крепкая очень нам нужна!», «Входит лирика в наш сад»);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marR="0" lvl="0" indent="-2857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ü"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видео просмотры НОД родителями и обсуждение;</a:t>
            </a:r>
            <a:endParaRPr kumimoji="0" lang="ru-RU" sz="1600" b="0" i="0" u="none" strike="noStrike" cap="none" normalizeH="0" baseline="0" dirty="0" smtClean="0">
              <a:ln>
                <a:noFill/>
              </a:ln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marR="0" lvl="0" indent="-2857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ü"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марафон («Самый читающий папа»);</a:t>
            </a:r>
            <a:endParaRPr kumimoji="0" lang="ru-RU" sz="1600" b="0" i="0" u="none" strike="noStrike" cap="none" normalizeH="0" baseline="0" dirty="0" smtClean="0">
              <a:ln>
                <a:noFill/>
              </a:ln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marR="0" lvl="0" indent="-2857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ü"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книжный КАЛЕЙДОСКОП (встреча с библиотекарями);</a:t>
            </a:r>
            <a:endParaRPr kumimoji="0" lang="ru-RU" sz="1600" b="0" i="0" u="none" strike="noStrike" cap="none" normalizeH="0" baseline="0" dirty="0" smtClean="0">
              <a:ln>
                <a:noFill/>
              </a:ln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marR="0" lvl="0" indent="-2857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ü"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литературный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effectLst/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КаРнАвАл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;</a:t>
            </a:r>
            <a:endParaRPr kumimoji="0" lang="ru-RU" sz="1600" b="0" i="0" u="none" strike="noStrike" cap="none" normalizeH="0" baseline="0" dirty="0" smtClean="0">
              <a:ln>
                <a:noFill/>
              </a:ln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marR="0" lvl="0" indent="-2857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ü"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родительский клуб («Чтения у камина»);</a:t>
            </a:r>
            <a:endParaRPr kumimoji="0" lang="ru-RU" sz="1600" b="0" i="0" u="none" strike="noStrike" cap="none" normalizeH="0" baseline="0" dirty="0" smtClean="0">
              <a:ln>
                <a:noFill/>
              </a:ln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marR="0" lvl="0" indent="-2857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ü"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детский клуб «Тимуровцы» (ремонт книг детям младших групп, концерты геронтологическом отделении УБ и социальной службе);</a:t>
            </a:r>
            <a:endParaRPr kumimoji="0" lang="ru-RU" sz="1600" b="0" i="0" u="none" strike="noStrike" cap="none" normalizeH="0" baseline="0" dirty="0" smtClean="0">
              <a:ln>
                <a:noFill/>
              </a:ln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marR="0" lvl="0" indent="-2857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ü"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литературная гостиная;</a:t>
            </a:r>
            <a:endParaRPr kumimoji="0" lang="ru-RU" sz="1600" b="0" i="0" u="none" strike="noStrike" cap="none" normalizeH="0" baseline="0" dirty="0" smtClean="0">
              <a:ln>
                <a:noFill/>
              </a:ln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marR="0" lvl="0" indent="-2857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ü"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контрольная работа и сочинения для родителей;</a:t>
            </a:r>
            <a:endParaRPr kumimoji="0" lang="ru-RU" sz="1600" b="0" i="0" u="none" strike="noStrike" cap="none" normalizeH="0" baseline="0" dirty="0" smtClean="0">
              <a:ln>
                <a:noFill/>
              </a:ln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практическая работа с презентациями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ru-RU" sz="1600" dirty="0"/>
              <a:t>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интерактивной доске; </a:t>
            </a: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интервью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детьми и родителями;</a:t>
            </a: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широкое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применение ИКТ;</a:t>
            </a: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диспуты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семейный опыт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взаимодействия с детьми (ситуативные беседы).</a:t>
            </a:r>
          </a:p>
          <a:p>
            <a:pPr algn="just"/>
            <a:r>
              <a:rPr lang="ru-RU" sz="1600" b="1" i="1" dirty="0"/>
              <a:t> </a:t>
            </a:r>
            <a:endParaRPr lang="ru-RU" sz="1600" dirty="0"/>
          </a:p>
          <a:p>
            <a:pPr marL="285750" marR="0" lvl="0" indent="-2857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ü"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52202" y="2972924"/>
            <a:ext cx="4259976" cy="38472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Нетрадиционные формы взаимодействия с </a:t>
            </a:r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семьями воспитанников: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ru-RU" sz="2000" b="1" dirty="0" smtClean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lvl="0" indent="-285750" algn="just" eaLnBrk="0" fontAlgn="base" hangingPunct="0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ü"/>
            </a:pPr>
            <a:r>
              <a:rPr lang="ru-RU" sz="1600" dirty="0"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проект («Книга – окно в мир»);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lvl="0" indent="-285750" algn="just" eaLnBrk="0" fontAlgn="base" hangingPunct="0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ü"/>
            </a:pPr>
            <a:r>
              <a:rPr lang="ru-RU" sz="1600" dirty="0"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аукцион («Аукцион семейных идей по привитию интереса к книгам»);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lvl="0" indent="-285750" algn="just" eaLnBrk="0" fontAlgn="base" hangingPunct="0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ü"/>
            </a:pPr>
            <a:r>
              <a:rPr lang="ru-RU" sz="1600" dirty="0"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акции («Книги-детям!» - для создания мини-музея, «Бумаге-вторая жизнь» - сбор макулатуры</a:t>
            </a:r>
            <a:r>
              <a:rPr lang="ru-RU" sz="1600" dirty="0" smtClean="0"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);</a:t>
            </a:r>
          </a:p>
          <a:p>
            <a:pPr marL="285750" indent="-285750" algn="just" eaLnBrk="0" fontAlgn="base" hangingPunct="0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ü"/>
            </a:pPr>
            <a:r>
              <a:rPr lang="ru-RU" sz="1600" dirty="0"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конкурс («САМИЗДАТ»-сам себе писатель, художник, издатель; </a:t>
            </a:r>
            <a:endParaRPr lang="ru-RU" sz="1600" dirty="0" smtClean="0">
              <a:latin typeface="Times New Roman" panose="02020603050405020304" pitchFamily="18" charset="0"/>
              <a:ea typeface="Times New Roman" pitchFamily="18" charset="0"/>
              <a:cs typeface="Times New Roman" panose="02020603050405020304" pitchFamily="18" charset="0"/>
            </a:endParaRPr>
          </a:p>
          <a:p>
            <a:pPr marL="285750" lvl="0" indent="-285750" algn="just" eaLnBrk="0" fontAlgn="base" hangingPunct="0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ü"/>
            </a:pP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7759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</TotalTime>
  <Words>1855</Words>
  <Application>Microsoft Office PowerPoint</Application>
  <PresentationFormat>Экран (4:3)</PresentationFormat>
  <Paragraphs>370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28</cp:revision>
  <dcterms:created xsi:type="dcterms:W3CDTF">2024-10-31T07:00:23Z</dcterms:created>
  <dcterms:modified xsi:type="dcterms:W3CDTF">2024-10-31T18:10:56Z</dcterms:modified>
</cp:coreProperties>
</file>