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Montserrat Black"/>
      <p:regular r:id="rId14"/>
    </p:embeddedFont>
    <p:embeddedFont>
      <p:font typeface="Montserrat Black"/>
      <p:regular r:id="rId15"/>
    </p:embeddedFont>
    <p:embeddedFont>
      <p:font typeface="Inconsolata"/>
      <p:regular r:id="rId16"/>
    </p:embeddedFont>
    <p:embeddedFont>
      <p:font typeface="Inconsolata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5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82234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Применение ИИ для разработки заданий ВПР по английскому языку на базе УМК "Spotlight"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56629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618434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45161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6395" y="3258383"/>
            <a:ext cx="12500610" cy="612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Инновационное решение с применением ИИ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86395" y="4165402"/>
            <a:ext cx="441246" cy="441246"/>
          </a:xfrm>
          <a:prstGeom prst="roundRect">
            <a:avLst>
              <a:gd name="adj" fmla="val 207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16" y="4202192"/>
            <a:ext cx="294203" cy="36766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23737" y="4232791"/>
            <a:ext cx="4480679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Создание заданий формата ВПР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1323737" y="4656773"/>
            <a:ext cx="5868948" cy="941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Генеративные платформы ИИ позволяют создавать задания на основе текстов Spotlight, полностью соответствующие формату проверочных работ.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7437834" y="4165402"/>
            <a:ext cx="441246" cy="441246"/>
          </a:xfrm>
          <a:prstGeom prst="roundRect">
            <a:avLst>
              <a:gd name="adj" fmla="val 207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355" y="4202192"/>
            <a:ext cx="294203" cy="36766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075176" y="4232791"/>
            <a:ext cx="3871555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Экономия времени учителя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8075176" y="4656773"/>
            <a:ext cx="5868948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Автоматизированное создание заданий существенно сокращает время на подготовку материалов.</a:t>
            </a:r>
            <a:endParaRPr lang="en-US" sz="1500" dirty="0"/>
          </a:p>
        </p:txBody>
      </p:sp>
      <p:sp>
        <p:nvSpPr>
          <p:cNvPr id="12" name="Shape 7"/>
          <p:cNvSpPr/>
          <p:nvPr/>
        </p:nvSpPr>
        <p:spPr>
          <a:xfrm>
            <a:off x="686395" y="5990153"/>
            <a:ext cx="441246" cy="441246"/>
          </a:xfrm>
          <a:prstGeom prst="roundRect">
            <a:avLst>
              <a:gd name="adj" fmla="val 207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16" y="6026944"/>
            <a:ext cx="294203" cy="36766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23737" y="6057543"/>
            <a:ext cx="3135035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Адаптация сложности</a:t>
            </a:r>
            <a:endParaRPr lang="en-US" sz="1900" dirty="0"/>
          </a:p>
        </p:txBody>
      </p:sp>
      <p:sp>
        <p:nvSpPr>
          <p:cNvPr id="15" name="Text 9"/>
          <p:cNvSpPr/>
          <p:nvPr/>
        </p:nvSpPr>
        <p:spPr>
          <a:xfrm>
            <a:off x="1323737" y="6481524"/>
            <a:ext cx="5868948" cy="941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Возможность настраивать уровень сложности заданий под конкретный класс и индивидуальные потребности учащихся.</a:t>
            </a:r>
            <a:endParaRPr lang="en-US" sz="1500" dirty="0"/>
          </a:p>
        </p:txBody>
      </p:sp>
      <p:sp>
        <p:nvSpPr>
          <p:cNvPr id="16" name="Shape 10"/>
          <p:cNvSpPr/>
          <p:nvPr/>
        </p:nvSpPr>
        <p:spPr>
          <a:xfrm>
            <a:off x="7437834" y="5990153"/>
            <a:ext cx="441246" cy="441246"/>
          </a:xfrm>
          <a:prstGeom prst="roundRect">
            <a:avLst>
              <a:gd name="adj" fmla="val 207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355" y="6026944"/>
            <a:ext cx="294203" cy="367665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075176" y="6057543"/>
            <a:ext cx="5079087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Формирование системы подготовки</a:t>
            </a:r>
            <a:endParaRPr lang="en-US" sz="1900" dirty="0"/>
          </a:p>
        </p:txBody>
      </p:sp>
      <p:sp>
        <p:nvSpPr>
          <p:cNvPr id="19" name="Text 12"/>
          <p:cNvSpPr/>
          <p:nvPr/>
        </p:nvSpPr>
        <p:spPr>
          <a:xfrm>
            <a:off x="8075176" y="6481524"/>
            <a:ext cx="5868948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Создание целостной структурированной системы заданий для комплексной подготовки к ВПР.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0447" y="566380"/>
            <a:ext cx="7703106" cy="1286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Практическое применение</a:t>
            </a:r>
            <a:endParaRPr lang="en-US" sz="40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47" y="2161699"/>
            <a:ext cx="1029295" cy="123515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58472" y="2367558"/>
            <a:ext cx="3314581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Подготовка материала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058472" y="2812613"/>
            <a:ext cx="6365081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Загрузка разворота учебника в систему ИИ</a:t>
            </a:r>
            <a:endParaRPr lang="en-US" sz="16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47" y="3396853"/>
            <a:ext cx="1029295" cy="123515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58472" y="3602712"/>
            <a:ext cx="3431500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Формулировка запроса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058472" y="4047768"/>
            <a:ext cx="6365081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Указание формата и уровня сложности задания</a:t>
            </a:r>
            <a:endParaRPr lang="en-US" sz="16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47" y="4632007"/>
            <a:ext cx="1029295" cy="123515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58472" y="4837867"/>
            <a:ext cx="2878336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Получение задания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058472" y="5282922"/>
            <a:ext cx="6365081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Генерация готового задания за несколько секунд</a:t>
            </a:r>
            <a:endParaRPr lang="en-US" sz="16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47" y="5867162"/>
            <a:ext cx="1029295" cy="123515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58472" y="6073021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Доработка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2058472" y="6518077"/>
            <a:ext cx="6365081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Корректировка под конкретные потребности</a:t>
            </a:r>
            <a:endParaRPr lang="en-US" sz="1600" dirty="0"/>
          </a:p>
        </p:txBody>
      </p:sp>
      <p:sp>
        <p:nvSpPr>
          <p:cNvPr id="16" name="Text 9"/>
          <p:cNvSpPr/>
          <p:nvPr/>
        </p:nvSpPr>
        <p:spPr>
          <a:xfrm>
            <a:off x="720447" y="7333893"/>
            <a:ext cx="7703106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72901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Системная подготовка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82428"/>
            <a:ext cx="389870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Создание банка заданий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27177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Формирование собственной базы заданий в формате ВПР по каждой теме учебника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1" y="286750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459593"/>
            <a:ext cx="32250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Связь с материалом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950012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Интеграция заданий с пройденными темами и языковыми конструкциями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04" y="3256002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0936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Вариативность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58403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Разнообразные подходы к закреплению языковых навыков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103" y="5481876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007507" y="4912162"/>
            <a:ext cx="36849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Годовое планирование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402580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Построение целостной системы подготовки на протяжении всего учебного года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30" y="5093375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2112" y="864989"/>
            <a:ext cx="13126164" cy="626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Формирование навыков выполнения заданий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02112" y="1893213"/>
            <a:ext cx="1653183" cy="1155978"/>
          </a:xfrm>
          <a:prstGeom prst="roundRect">
            <a:avLst>
              <a:gd name="adj" fmla="val 79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7673" y="2294811"/>
            <a:ext cx="282059" cy="35266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55915" y="2093833"/>
            <a:ext cx="2661999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Снижение стресса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2555915" y="2527578"/>
            <a:ext cx="3308390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Привыкание к формату заданий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2455545" y="3039666"/>
            <a:ext cx="11372493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sp>
        <p:nvSpPr>
          <p:cNvPr id="8" name="Shape 5"/>
          <p:cNvSpPr/>
          <p:nvPr/>
        </p:nvSpPr>
        <p:spPr>
          <a:xfrm>
            <a:off x="702112" y="3149441"/>
            <a:ext cx="3306485" cy="1155978"/>
          </a:xfrm>
          <a:prstGeom prst="roundRect">
            <a:avLst>
              <a:gd name="adj" fmla="val 79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24" y="3551039"/>
            <a:ext cx="282059" cy="35266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09217" y="3350062"/>
            <a:ext cx="4205526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Алгоритмическое мышление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4209217" y="3783806"/>
            <a:ext cx="4205526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Развитие подходов к решению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4108847" y="4295894"/>
            <a:ext cx="9719191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sp>
        <p:nvSpPr>
          <p:cNvPr id="13" name="Shape 9"/>
          <p:cNvSpPr/>
          <p:nvPr/>
        </p:nvSpPr>
        <p:spPr>
          <a:xfrm>
            <a:off x="702112" y="4405670"/>
            <a:ext cx="4959787" cy="1155978"/>
          </a:xfrm>
          <a:prstGeom prst="roundRect">
            <a:avLst>
              <a:gd name="adj" fmla="val 79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975" y="4807268"/>
            <a:ext cx="282059" cy="352663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62518" y="4606290"/>
            <a:ext cx="3417451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Понимание инструкций</a:t>
            </a:r>
            <a:endParaRPr lang="en-US" sz="1950" dirty="0"/>
          </a:p>
        </p:txBody>
      </p:sp>
      <p:sp>
        <p:nvSpPr>
          <p:cNvPr id="16" name="Text 11"/>
          <p:cNvSpPr/>
          <p:nvPr/>
        </p:nvSpPr>
        <p:spPr>
          <a:xfrm>
            <a:off x="5862518" y="5040035"/>
            <a:ext cx="3417451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Улучшение восприятия заданий</a:t>
            </a:r>
            <a:endParaRPr lang="en-US" sz="1550" dirty="0"/>
          </a:p>
        </p:txBody>
      </p:sp>
      <p:sp>
        <p:nvSpPr>
          <p:cNvPr id="17" name="Shape 12"/>
          <p:cNvSpPr/>
          <p:nvPr/>
        </p:nvSpPr>
        <p:spPr>
          <a:xfrm>
            <a:off x="5762149" y="5552123"/>
            <a:ext cx="8065889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sp>
        <p:nvSpPr>
          <p:cNvPr id="18" name="Shape 13"/>
          <p:cNvSpPr/>
          <p:nvPr/>
        </p:nvSpPr>
        <p:spPr>
          <a:xfrm>
            <a:off x="702112" y="5661898"/>
            <a:ext cx="6613088" cy="1155978"/>
          </a:xfrm>
          <a:prstGeom prst="roundRect">
            <a:avLst>
              <a:gd name="adj" fmla="val 79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626" y="6063496"/>
            <a:ext cx="282059" cy="352663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15820" y="5862518"/>
            <a:ext cx="4358521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Повышение результативности</a:t>
            </a:r>
            <a:endParaRPr lang="en-US" sz="1950" dirty="0"/>
          </a:p>
        </p:txBody>
      </p:sp>
      <p:sp>
        <p:nvSpPr>
          <p:cNvPr id="21" name="Text 15"/>
          <p:cNvSpPr/>
          <p:nvPr/>
        </p:nvSpPr>
        <p:spPr>
          <a:xfrm>
            <a:off x="7515820" y="6296263"/>
            <a:ext cx="4358521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Улучшение итоговых показателей</a:t>
            </a:r>
            <a:endParaRPr lang="en-US" sz="1550" dirty="0"/>
          </a:p>
        </p:txBody>
      </p:sp>
      <p:sp>
        <p:nvSpPr>
          <p:cNvPr id="22" name="Text 16"/>
          <p:cNvSpPr/>
          <p:nvPr/>
        </p:nvSpPr>
        <p:spPr>
          <a:xfrm>
            <a:off x="702112" y="7043499"/>
            <a:ext cx="13226177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5089" y="562808"/>
            <a:ext cx="13200221" cy="12768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Интерактивное обучение с вовлечением учащихся</a:t>
            </a:r>
            <a:endParaRPr lang="en-US" sz="4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8376" y="2248257"/>
            <a:ext cx="1633418" cy="1177171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436" y="2803088"/>
            <a:ext cx="287298" cy="35909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36106" y="2452568"/>
            <a:ext cx="3559254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Критическое мышление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5036106" y="2894290"/>
            <a:ext cx="3559254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Анализ и оценка заданий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4882872" y="3441382"/>
            <a:ext cx="8981361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607" y="3476506"/>
            <a:ext cx="3266956" cy="117717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317" y="3885486"/>
            <a:ext cx="287298" cy="35909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52874" y="3680817"/>
            <a:ext cx="3714750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Метапредметные навыки</a:t>
            </a:r>
            <a:endParaRPr lang="en-US" sz="2000" dirty="0"/>
          </a:p>
        </p:txBody>
      </p:sp>
      <p:sp>
        <p:nvSpPr>
          <p:cNvPr id="11" name="Text 5"/>
          <p:cNvSpPr/>
          <p:nvPr/>
        </p:nvSpPr>
        <p:spPr>
          <a:xfrm>
            <a:off x="5852874" y="4122539"/>
            <a:ext cx="468534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Связь между различными областями знаний</a:t>
            </a:r>
            <a:endParaRPr lang="en-US" sz="1600" dirty="0"/>
          </a:p>
        </p:txBody>
      </p:sp>
      <p:sp>
        <p:nvSpPr>
          <p:cNvPr id="12" name="Shape 6"/>
          <p:cNvSpPr/>
          <p:nvPr/>
        </p:nvSpPr>
        <p:spPr>
          <a:xfrm>
            <a:off x="5699641" y="4669631"/>
            <a:ext cx="8164592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838" y="4704755"/>
            <a:ext cx="4900493" cy="1177171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436" y="5113734"/>
            <a:ext cx="287298" cy="35909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69643" y="4909066"/>
            <a:ext cx="3344108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Работа с информацией</a:t>
            </a:r>
            <a:endParaRPr lang="en-US" sz="2000" dirty="0"/>
          </a:p>
        </p:txBody>
      </p:sp>
      <p:sp>
        <p:nvSpPr>
          <p:cNvPr id="16" name="Text 8"/>
          <p:cNvSpPr/>
          <p:nvPr/>
        </p:nvSpPr>
        <p:spPr>
          <a:xfrm>
            <a:off x="6669643" y="5350788"/>
            <a:ext cx="334410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Поиск и обработка данных</a:t>
            </a:r>
            <a:endParaRPr lang="en-US" sz="1600" dirty="0"/>
          </a:p>
        </p:txBody>
      </p:sp>
      <p:sp>
        <p:nvSpPr>
          <p:cNvPr id="17" name="Shape 9"/>
          <p:cNvSpPr/>
          <p:nvPr/>
        </p:nvSpPr>
        <p:spPr>
          <a:xfrm>
            <a:off x="6516410" y="5897880"/>
            <a:ext cx="7347823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070" y="5933003"/>
            <a:ext cx="6534031" cy="1177171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1436" y="6341983"/>
            <a:ext cx="287298" cy="359092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86412" y="6137315"/>
            <a:ext cx="3319105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Анализ формулировок</a:t>
            </a:r>
            <a:endParaRPr lang="en-US" sz="2000" dirty="0"/>
          </a:p>
        </p:txBody>
      </p:sp>
      <p:sp>
        <p:nvSpPr>
          <p:cNvPr id="21" name="Text 11"/>
          <p:cNvSpPr/>
          <p:nvPr/>
        </p:nvSpPr>
        <p:spPr>
          <a:xfrm>
            <a:off x="7486412" y="6579037"/>
            <a:ext cx="3319105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Понимание сути заданий</a:t>
            </a:r>
            <a:endParaRPr lang="en-US" sz="1600" dirty="0"/>
          </a:p>
        </p:txBody>
      </p:sp>
      <p:sp>
        <p:nvSpPr>
          <p:cNvPr id="22" name="Text 12"/>
          <p:cNvSpPr/>
          <p:nvPr/>
        </p:nvSpPr>
        <p:spPr>
          <a:xfrm>
            <a:off x="715089" y="7339965"/>
            <a:ext cx="13200221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3148" y="657106"/>
            <a:ext cx="7850505" cy="1732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Роль искусственного интеллекта в образовательном процессе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6133148" y="2759035"/>
            <a:ext cx="3786664" cy="609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800"/>
              </a:lnSpc>
              <a:buNone/>
            </a:pPr>
            <a:r>
              <a:rPr lang="en-US" sz="4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100%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6871573" y="3599736"/>
            <a:ext cx="2309813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Систематизация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133148" y="3999309"/>
            <a:ext cx="3786664" cy="591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Структурирование учебного материала для эффективного усвоения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10196989" y="2759035"/>
            <a:ext cx="3786664" cy="609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800"/>
              </a:lnSpc>
              <a:buNone/>
            </a:pPr>
            <a:r>
              <a:rPr lang="en-US" sz="4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24/7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10935414" y="3599736"/>
            <a:ext cx="2309813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Доступность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10196989" y="3999309"/>
            <a:ext cx="3786664" cy="591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Постоянная возможность создания новых заданий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8165068" y="5237321"/>
            <a:ext cx="3786664" cy="609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800"/>
              </a:lnSpc>
              <a:buNone/>
            </a:pPr>
            <a:r>
              <a:rPr lang="en-US" sz="4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90%</a:t>
            </a:r>
            <a:endParaRPr lang="en-US" sz="4800" dirty="0"/>
          </a:p>
        </p:txBody>
      </p:sp>
      <p:sp>
        <p:nvSpPr>
          <p:cNvPr id="11" name="Text 8"/>
          <p:cNvSpPr/>
          <p:nvPr/>
        </p:nvSpPr>
        <p:spPr>
          <a:xfrm>
            <a:off x="8903494" y="6078022"/>
            <a:ext cx="2309813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Мотивация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8165068" y="6477595"/>
            <a:ext cx="3786664" cy="591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Повышение интереса учащихся к обучению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6133148" y="7276743"/>
            <a:ext cx="7850505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endParaRPr lang="en-US" sz="1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2025-04-30T16:01:03Z</dcterms:created>
  <dcterms:modified xsi:type="dcterms:W3CDTF">2025-04-30T16:01:03Z</dcterms:modified>
</cp:coreProperties>
</file>