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73" r:id="rId3"/>
    <p:sldId id="257" r:id="rId4"/>
    <p:sldId id="263" r:id="rId5"/>
    <p:sldId id="264" r:id="rId6"/>
    <p:sldId id="271" r:id="rId7"/>
    <p:sldId id="275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59E"/>
    <a:srgbClr val="B035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7" d="100"/>
          <a:sy n="77" d="100"/>
        </p:scale>
        <p:origin x="-32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761BB-E0CA-4133-809F-042E757015EE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FF560-551A-40F1-A7CF-DF6994F6B6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50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08E3B4-A007-4A58-91E2-311CDF4612D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066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08E3B4-A007-4A58-91E2-311CDF4612D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229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5D992B-C85A-406E-8618-1D32DDE77C9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557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3960-FEC3-4874-94EB-FAE0A7A6E5D4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40A5-5CCF-4FED-B113-CBD161F6D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35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3960-FEC3-4874-94EB-FAE0A7A6E5D4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40A5-5CCF-4FED-B113-CBD161F6D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521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3960-FEC3-4874-94EB-FAE0A7A6E5D4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40A5-5CCF-4FED-B113-CBD161F6D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688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2DC9FC-826B-4658-9364-527249E573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48C20E0-59C5-4081-96BD-F3EE3865D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5ECC646-FC0B-4822-AC8A-696A2E177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E829-988C-4C79-A8DF-BE63EE2636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6E200A3-9893-41BC-A0E9-C37DF400C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ED05D24-0F12-4D53-BF94-20898B649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6F1A-8BE1-4082-8BD2-03F06D71ED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248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208A405-2B76-448B-8BAF-D3237C6A5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23C8976-FD92-4E23-930B-F5CB94DB4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C83604A-8975-48F3-8DDA-341E074C4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E829-988C-4C79-A8DF-BE63EE2636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AE33AED-85A5-4933-9BCE-DEEDD29DD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E87A7D2-33F8-4F03-B7A1-AEF5618DD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6F1A-8BE1-4082-8BD2-03F06D71ED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748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F2D63DB-E595-425D-95E0-8E38E9F45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844B346-6C3D-4FC9-BBD4-E8E42C9BF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2300E92-DDA0-433E-8E64-D971C0C81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E829-988C-4C79-A8DF-BE63EE2636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0C512B2-0455-4F01-9CE3-CE5795F07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1828A3B-0DE1-43BC-9AA8-843D86A53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6F1A-8BE1-4082-8BD2-03F06D71ED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16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71EF2-4808-46EA-A1AC-10AD5D883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31EE7DA-2CF6-4A74-AF3C-002A33F951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93564B1-380C-4B96-A8EC-31F0EDAA3A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52583CF-38FC-4F2E-BFD0-03C88C139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E829-988C-4C79-A8DF-BE63EE2636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72F8F1E-0C98-4E0C-9FFA-39E65135E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1204550-B69A-4B67-9139-D8E795416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6F1A-8BE1-4082-8BD2-03F06D71ED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686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4C0A0BA-0CA3-4A5D-839D-A717E6871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293A3CB-DBA1-4AEF-BADB-F5AA85C22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55B906E-F5D5-4B1E-9E81-27D4C80A4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3BE29B6-25CA-41AD-8C78-34221D0BD8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213DDAC8-243A-4836-AB23-ADB6398363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B04DD196-4250-4E01-B351-920AC4884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E829-988C-4C79-A8DF-BE63EE2636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8115795-F801-4CF5-B856-D02905D14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9CBB026-8B1E-4044-9194-F51BD8D7A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6F1A-8BE1-4082-8BD2-03F06D71ED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070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D1FAA0-F493-4999-A6D1-7F742D1D8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8960F2B1-CE0F-45C0-B2F5-C13B892B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E829-988C-4C79-A8DF-BE63EE2636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BE83EAF-92A1-4A2A-B108-6E8F29C85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2CA15C73-C440-4F14-8DB3-C00F9A147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6F1A-8BE1-4082-8BD2-03F06D71ED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4415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2F89E312-64F7-47CE-991C-772B70EA1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E829-988C-4C79-A8DF-BE63EE2636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A96C050D-4AF0-4F9C-AEAD-8C7A86956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146330F-77C5-4A45-B8BE-F02353425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6F1A-8BE1-4082-8BD2-03F06D71ED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6646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612A04-AD20-45AD-ACC2-84DD5F081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C821D0A-6994-4567-BA0F-DCBFA3C2C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4AC3A18-20CA-4CF1-8E25-63FE79CDA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12AF3A6-8108-469E-8D04-44CB4A4A4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E829-988C-4C79-A8DF-BE63EE2636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CBB8655-D0E2-4516-8DAE-7A97A2268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5106BBB-427F-4EE5-9835-793DEE0F5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6F1A-8BE1-4082-8BD2-03F06D71ED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43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3960-FEC3-4874-94EB-FAE0A7A6E5D4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40A5-5CCF-4FED-B113-CBD161F6D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4770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3DD1B1B-559D-43B0-A888-0F638FF41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A100C0EF-3ECE-4393-80B2-EF9217BF0A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07D8F39-CF13-49F6-B225-F8E09BDC04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358E2F0-7623-4A8E-9A03-4F806DD1F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E829-988C-4C79-A8DF-BE63EE2636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86A6BD7-50B1-4B4B-B582-B21AE89B6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1DDFDBF-2E13-4CA4-82FA-D331297F8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6F1A-8BE1-4082-8BD2-03F06D71ED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3790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60A644-2EA6-4F08-B86C-ADA5BBA93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BB7856E-1096-4F4F-A823-8700C66450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1DCF877-A5BA-4414-81F6-3873D86BB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E829-988C-4C79-A8DF-BE63EE2636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527A82E-A5F4-4B5C-9E26-65C4FCA03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0F5F6CC-EB98-4D17-972A-D274FD132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6F1A-8BE1-4082-8BD2-03F06D71ED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4500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0577D2F-1923-4C05-821E-525E12F716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3B98E17-FF5B-4721-85A3-AF3B6F867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6EEA7CD-CB64-4D91-90E8-E60A848D5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E829-988C-4C79-A8DF-BE63EE2636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A1DA46D-D785-45CB-93D3-E245E37E9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28D4121-DD58-4F45-AB76-12A1DE12A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6F1A-8BE1-4082-8BD2-03F06D71ED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04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3960-FEC3-4874-94EB-FAE0A7A6E5D4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40A5-5CCF-4FED-B113-CBD161F6D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85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3960-FEC3-4874-94EB-FAE0A7A6E5D4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40A5-5CCF-4FED-B113-CBD161F6D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222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3960-FEC3-4874-94EB-FAE0A7A6E5D4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40A5-5CCF-4FED-B113-CBD161F6D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19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3960-FEC3-4874-94EB-FAE0A7A6E5D4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40A5-5CCF-4FED-B113-CBD161F6D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882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3960-FEC3-4874-94EB-FAE0A7A6E5D4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40A5-5CCF-4FED-B113-CBD161F6D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266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3960-FEC3-4874-94EB-FAE0A7A6E5D4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40A5-5CCF-4FED-B113-CBD161F6D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3960-FEC3-4874-94EB-FAE0A7A6E5D4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40A5-5CCF-4FED-B113-CBD161F6D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03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33960-FEC3-4874-94EB-FAE0A7A6E5D4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D40A5-5CCF-4FED-B113-CBD161F6D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150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C16295-54A7-4B6A-9BC7-00F50DA24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3241F5F-CCB9-413E-B21E-162FA1AD1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7610126-36D0-4CD9-B7F1-0424B05494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BE829-988C-4C79-A8DF-BE63EE2636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D630FDA-D3A9-4105-A528-FBA66E5BB1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5D6414A-76E7-485C-8B44-8945F74D43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46F1A-8BE1-4082-8BD2-03F06D71ED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356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m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clck.ru/39T8D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ro63.ru/projects/funktsionalnaya-gramotnost/organizatsiya-i-provedenie-regionalnykh-monitoringov/" TargetMode="External"/><Relationship Id="rId2" Type="http://schemas.openxmlformats.org/officeDocument/2006/relationships/hyperlink" Target="http://skiv.instrao.ru/bank-zadani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ro63.ru/projects/funktsionalnaya-gramotnost/metodicheskoe-soprovozhdenie-programmy-vneurochnoy-deyatelnosti-po-razvitiyu-funktsionalnoy-gramotno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Рисунок 48">
            <a:extLst>
              <a:ext uri="{FF2B5EF4-FFF2-40B4-BE49-F238E27FC236}">
                <a16:creationId xmlns:a16="http://schemas.microsoft.com/office/drawing/2014/main" xmlns="" id="{42080273-8FBA-45B0-A8A7-22623ECC9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578" y="34018"/>
            <a:ext cx="2402032" cy="1322947"/>
          </a:xfrm>
          <a:prstGeom prst="rect">
            <a:avLst/>
          </a:prstGeom>
        </p:spPr>
      </p:pic>
      <p:sp>
        <p:nvSpPr>
          <p:cNvPr id="50" name="TextBox 6">
            <a:extLst>
              <a:ext uri="{FF2B5EF4-FFF2-40B4-BE49-F238E27FC236}">
                <a16:creationId xmlns:a16="http://schemas.microsoft.com/office/drawing/2014/main" xmlns="" id="{4AE8E980-F4B8-4FE6-8585-63DF02A9D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587" y="1336453"/>
            <a:ext cx="2361285" cy="4154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265AA9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МИНИСТЕРСТВО ОБРАЗОВАНИЯ И НАУКИ САМАРСКОЙ ОБЛАСТИ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A4B7548-2438-4FC1-992F-DDD3235DCCA0}"/>
              </a:ext>
            </a:extLst>
          </p:cNvPr>
          <p:cNvSpPr txBox="1"/>
          <p:nvPr/>
        </p:nvSpPr>
        <p:spPr>
          <a:xfrm>
            <a:off x="568782" y="2616533"/>
            <a:ext cx="9934461" cy="153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defTabSz="584210">
              <a:lnSpc>
                <a:spcPct val="114000"/>
              </a:lnSpc>
              <a:defRPr sz="2044" b="1">
                <a:solidFill>
                  <a:srgbClr val="003399"/>
                </a:solidFill>
                <a:latin typeface="Calibri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ru-RU" sz="2800" dirty="0">
                <a:solidFill>
                  <a:srgbClr val="1D1D8B"/>
                </a:solidFill>
                <a:ea typeface="Verdana" pitchFamily="34" charset="0"/>
                <a:cs typeface="Verdana" pitchFamily="34" charset="0"/>
              </a:rPr>
              <a:t>Подготовка обучающихся к выполнению заданий по функциональной </a:t>
            </a:r>
            <a:r>
              <a:rPr lang="ru-RU" sz="2800">
                <a:solidFill>
                  <a:srgbClr val="1D1D8B"/>
                </a:solidFill>
                <a:ea typeface="Verdana" pitchFamily="34" charset="0"/>
                <a:cs typeface="Verdana" pitchFamily="34" charset="0"/>
              </a:rPr>
              <a:t>грамотности </a:t>
            </a:r>
            <a:endParaRPr lang="ru-RU" sz="2800" smtClean="0">
              <a:solidFill>
                <a:srgbClr val="1D1D8B"/>
              </a:solidFill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 smtClean="0">
                <a:solidFill>
                  <a:srgbClr val="1D1D8B"/>
                </a:solidFill>
                <a:ea typeface="Verdana" pitchFamily="34" charset="0"/>
                <a:cs typeface="Verdana" pitchFamily="34" charset="0"/>
              </a:rPr>
              <a:t>предмет </a:t>
            </a:r>
            <a:r>
              <a:rPr lang="ru-RU" sz="2800" dirty="0" smtClean="0">
                <a:solidFill>
                  <a:srgbClr val="1D1D8B"/>
                </a:solidFill>
                <a:ea typeface="Verdana" pitchFamily="34" charset="0"/>
                <a:cs typeface="Verdana" pitchFamily="34" charset="0"/>
              </a:rPr>
              <a:t>химия в </a:t>
            </a:r>
            <a:r>
              <a:rPr lang="ru-RU" sz="2800" dirty="0">
                <a:solidFill>
                  <a:srgbClr val="1D1D8B"/>
                </a:solidFill>
                <a:ea typeface="Verdana" pitchFamily="34" charset="0"/>
                <a:cs typeface="Verdana" pitchFamily="34" charset="0"/>
              </a:rPr>
              <a:t>рамках ВПР</a:t>
            </a:r>
          </a:p>
        </p:txBody>
      </p:sp>
    </p:spTree>
    <p:extLst>
      <p:ext uri="{BB962C8B-B14F-4D97-AF65-F5344CB8AC3E}">
        <p14:creationId xmlns:p14="http://schemas.microsoft.com/office/powerpoint/2010/main" val="373622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9B765B05-E4C0-4DC5-8A08-A5BB0496D5CE}"/>
              </a:ext>
            </a:extLst>
          </p:cNvPr>
          <p:cNvSpPr/>
          <p:nvPr/>
        </p:nvSpPr>
        <p:spPr>
          <a:xfrm>
            <a:off x="435591" y="64534"/>
            <a:ext cx="101354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89113" indent="-1789113"/>
            <a:r>
              <a:rPr lang="ru-RU" sz="2800" b="1" dirty="0">
                <a:solidFill>
                  <a:srgbClr val="1D1D8B"/>
                </a:solidFill>
                <a:latin typeface="Calibri"/>
                <a:ea typeface="Verdana" pitchFamily="34" charset="0"/>
              </a:rPr>
              <a:t>Функциональная грамотность в ВПР</a:t>
            </a:r>
          </a:p>
          <a:p>
            <a:pPr marL="1789113" indent="-1789113"/>
            <a:r>
              <a:rPr lang="ru-RU" b="1" i="1" dirty="0">
                <a:solidFill>
                  <a:srgbClr val="1D1D8B"/>
                </a:solidFill>
                <a:latin typeface="Calibri"/>
                <a:ea typeface="Verdana" pitchFamily="34" charset="0"/>
              </a:rPr>
              <a:t>Показатель успешности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80D7F37-9AC6-41B9-97BB-3E073B5A25D5}"/>
              </a:ext>
            </a:extLst>
          </p:cNvPr>
          <p:cNvSpPr/>
          <p:nvPr/>
        </p:nvSpPr>
        <p:spPr>
          <a:xfrm>
            <a:off x="2558056" y="1152919"/>
            <a:ext cx="92788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B03533"/>
                </a:solidFill>
              </a:rPr>
              <a:t>Указанный набор заданий может быть использован только в целом </a:t>
            </a:r>
            <a:r>
              <a:rPr lang="ru-RU" sz="1400" dirty="0" smtClean="0">
                <a:solidFill>
                  <a:srgbClr val="B03533"/>
                </a:solidFill>
              </a:rPr>
              <a:t>(без </a:t>
            </a:r>
            <a:r>
              <a:rPr lang="ru-RU" sz="1400" dirty="0">
                <a:solidFill>
                  <a:srgbClr val="B03533"/>
                </a:solidFill>
              </a:rPr>
              <a:t>разделения на отдельные виды </a:t>
            </a:r>
            <a:r>
              <a:rPr lang="ru-RU" sz="1400" dirty="0" smtClean="0">
                <a:solidFill>
                  <a:srgbClr val="B03533"/>
                </a:solidFill>
              </a:rPr>
              <a:t>грамотности)</a:t>
            </a:r>
            <a:endParaRPr lang="ru-RU" sz="1400" dirty="0">
              <a:solidFill>
                <a:srgbClr val="B03533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418F183-D0CC-4A52-AB10-89FEBC3A172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836865" y="773065"/>
            <a:ext cx="297255" cy="759708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98E90F4-FAEB-4944-A3DD-4AC65D63C2C0}"/>
              </a:ext>
            </a:extLst>
          </p:cNvPr>
          <p:cNvSpPr/>
          <p:nvPr/>
        </p:nvSpPr>
        <p:spPr>
          <a:xfrm>
            <a:off x="2217950" y="568144"/>
            <a:ext cx="96189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cap="small" dirty="0">
                <a:solidFill>
                  <a:srgbClr val="00359E"/>
                </a:solidFill>
              </a:rPr>
              <a:t>средневзвешенный процент выполнения заданий ВПР, </a:t>
            </a:r>
            <a:br>
              <a:rPr lang="ru-RU" sz="1600" b="1" cap="small" dirty="0">
                <a:solidFill>
                  <a:srgbClr val="00359E"/>
                </a:solidFill>
              </a:rPr>
            </a:br>
            <a:r>
              <a:rPr lang="ru-RU" sz="1600" b="1" cap="small" dirty="0">
                <a:solidFill>
                  <a:srgbClr val="00359E"/>
                </a:solidFill>
              </a:rPr>
              <a:t>направленных на оценку умений применять полученные знания в практических ситуациях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26246E24-A2F1-427D-BF32-FBE1E83E73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92" y="1717589"/>
            <a:ext cx="10907832" cy="464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552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7134B80-2B17-4E55-A9C6-4FB2B7BBFC9A}"/>
              </a:ext>
            </a:extLst>
          </p:cNvPr>
          <p:cNvSpPr txBox="1"/>
          <p:nvPr/>
        </p:nvSpPr>
        <p:spPr>
          <a:xfrm>
            <a:off x="200891" y="380082"/>
            <a:ext cx="807353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89113" indent="-1789113"/>
            <a:r>
              <a:rPr lang="ru-RU" sz="2800" b="1" dirty="0">
                <a:solidFill>
                  <a:srgbClr val="1D1D8B"/>
                </a:solidFill>
                <a:latin typeface="Calibri"/>
                <a:ea typeface="Verdana" pitchFamily="34" charset="0"/>
              </a:rPr>
              <a:t>Естественно-научная грамотность. Химия</a:t>
            </a:r>
          </a:p>
          <a:p>
            <a:pPr marL="1789113" indent="-1789113"/>
            <a:endParaRPr lang="ru-RU" b="1" u="sng" dirty="0">
              <a:solidFill>
                <a:srgbClr val="0070C0"/>
              </a:solidFill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23F93951-F8D4-4B5A-9928-1A2AA11A8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277585"/>
              </p:ext>
            </p:extLst>
          </p:nvPr>
        </p:nvGraphicFramePr>
        <p:xfrm>
          <a:off x="359942" y="1614398"/>
          <a:ext cx="11302700" cy="5151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2059">
                  <a:extLst>
                    <a:ext uri="{9D8B030D-6E8A-4147-A177-3AD203B41FA5}">
                      <a16:colId xmlns:a16="http://schemas.microsoft.com/office/drawing/2014/main" xmlns="" val="3020128629"/>
                    </a:ext>
                  </a:extLst>
                </a:gridCol>
                <a:gridCol w="3175130">
                  <a:extLst>
                    <a:ext uri="{9D8B030D-6E8A-4147-A177-3AD203B41FA5}">
                      <a16:colId xmlns:a16="http://schemas.microsoft.com/office/drawing/2014/main" xmlns="" val="1701327238"/>
                    </a:ext>
                  </a:extLst>
                </a:gridCol>
                <a:gridCol w="1510018">
                  <a:extLst>
                    <a:ext uri="{9D8B030D-6E8A-4147-A177-3AD203B41FA5}">
                      <a16:colId xmlns:a16="http://schemas.microsoft.com/office/drawing/2014/main" xmlns="" val="1816400907"/>
                    </a:ext>
                  </a:extLst>
                </a:gridCol>
                <a:gridCol w="3323884">
                  <a:extLst>
                    <a:ext uri="{9D8B030D-6E8A-4147-A177-3AD203B41FA5}">
                      <a16:colId xmlns:a16="http://schemas.microsoft.com/office/drawing/2014/main" xmlns="" val="55262733"/>
                    </a:ext>
                  </a:extLst>
                </a:gridCol>
                <a:gridCol w="2311609">
                  <a:extLst>
                    <a:ext uri="{9D8B030D-6E8A-4147-A177-3AD203B41FA5}">
                      <a16:colId xmlns:a16="http://schemas.microsoft.com/office/drawing/2014/main" xmlns="" val="1999969154"/>
                    </a:ext>
                  </a:extLst>
                </a:gridCol>
              </a:tblGrid>
              <a:tr h="270248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Дата проведения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Номера заданий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Проверяемые умения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Система оценивания выполнения отдельных заданий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4534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 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с 19 марта по 17 мая 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(в т.ч. с 04 апреля по 17 апреля – предоставляется возможность выполнения участниками работ в компьютерной форме)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5.1, 5.2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Задание 5 построено на основе справочной информации и предполагает</a:t>
                      </a:r>
                    </a:p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анализ реальной жизненной ситуации: </a:t>
                      </a:r>
                      <a:r>
                        <a:rPr lang="ru-RU" sz="1600" dirty="0"/>
                        <a:t>проверяется умение производить расчеты с использованием понятия «массовая доля»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Оценивается в</a:t>
                      </a:r>
                    </a:p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соответствии с критериями.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7477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класс</a:t>
                      </a:r>
                    </a:p>
                    <a:p>
                      <a:pPr marL="0" algn="l" defTabSz="914400" rtl="0" eaLnBrk="1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С 1 марта по 22 марта (в режиме апробации)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</a:t>
                      </a:r>
                      <a:b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600" dirty="0"/>
                        <a:t>задание с развёрнутым ответом повышенного уровня сложности)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Предполагает комплексное применение умений: 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– составлять уравнения реакций…,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– объяснять обусловленность свойств и способов получения веществ их составом и строением; – моделировать химический эксперимент на основании его описания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Осуществляется на основе поэлементного анализа ответов выпускников. Максимальная оценка за верно выполненное задание составляет 3 балла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2090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511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C81BEDCE-43F6-4F63-B0C6-46E070380773}"/>
              </a:ext>
            </a:extLst>
          </p:cNvPr>
          <p:cNvSpPr/>
          <p:nvPr/>
        </p:nvSpPr>
        <p:spPr>
          <a:xfrm>
            <a:off x="219220" y="555620"/>
            <a:ext cx="51856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89113" indent="-1789113"/>
            <a:r>
              <a:rPr lang="ru-RU" sz="2400" b="1" dirty="0" err="1">
                <a:solidFill>
                  <a:srgbClr val="0070C0"/>
                </a:solidFill>
              </a:rPr>
              <a:t>Демо</a:t>
            </a:r>
            <a:r>
              <a:rPr lang="ru-RU" sz="2400" b="1" dirty="0">
                <a:solidFill>
                  <a:srgbClr val="0070C0"/>
                </a:solidFill>
              </a:rPr>
              <a:t>-версия. </a:t>
            </a:r>
            <a:r>
              <a:rPr lang="en-US" sz="2400" b="1" dirty="0">
                <a:solidFill>
                  <a:srgbClr val="0070C0"/>
                </a:solidFill>
                <a:hlinkClick r:id="rId2"/>
              </a:rPr>
              <a:t>https://clck.ru/39T8D8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2FFC36E4-30CF-4272-93B2-3A1BB56E34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81"/>
          <a:stretch/>
        </p:blipFill>
        <p:spPr>
          <a:xfrm>
            <a:off x="5615796" y="162178"/>
            <a:ext cx="6450766" cy="364061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DD545EE3-0F7E-4D81-8D22-AE341B6FB7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220" y="2285747"/>
            <a:ext cx="5857875" cy="441007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99572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A18B9FC5-4DCB-4F0E-89B6-11799733F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029" y="309274"/>
            <a:ext cx="2391561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1D1D8B"/>
                </a:solidFill>
                <a:latin typeface="Calibri"/>
                <a:ea typeface="Verdana" pitchFamily="34" charset="0"/>
              </a:rPr>
              <a:t>Задачи: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36D82BA-36A4-436F-AF4E-E05C610F2D4E}"/>
              </a:ext>
            </a:extLst>
          </p:cNvPr>
          <p:cNvSpPr/>
          <p:nvPr/>
        </p:nvSpPr>
        <p:spPr>
          <a:xfrm>
            <a:off x="925586" y="1058759"/>
            <a:ext cx="10693166" cy="3788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dirty="0"/>
              <a:t>Обеспечить подготовку обучающихся к ВПР, включив вышеуказанные задания в реализацию программы внеурочной деятельности «Функциональная грамотность: учимся для жизни (основное общее образование)». </a:t>
            </a:r>
            <a:endParaRPr lang="ru-RU" dirty="0" smtClean="0"/>
          </a:p>
          <a:p>
            <a:pPr marL="342900" indent="-342900" algn="just">
              <a:lnSpc>
                <a:spcPct val="150000"/>
              </a:lnSpc>
              <a:buAutoNum type="arabicPeriod"/>
            </a:pPr>
            <a:endParaRPr lang="ru-RU" dirty="0"/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dirty="0"/>
              <a:t>Использовать для подготовки демонстрационные варианты, а также:</a:t>
            </a:r>
          </a:p>
          <a:p>
            <a:pPr marL="1165225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dirty="0"/>
              <a:t>      </a:t>
            </a:r>
            <a:r>
              <a:rPr lang="ru-RU" dirty="0">
                <a:hlinkClick r:id="rId2"/>
              </a:rPr>
              <a:t>Открытый банк заданий по функциональной грамотности для 5-9-х классов</a:t>
            </a:r>
            <a:r>
              <a:rPr lang="ru-RU" dirty="0"/>
              <a:t>;</a:t>
            </a:r>
          </a:p>
          <a:p>
            <a:pPr marL="1165225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dirty="0"/>
              <a:t>      </a:t>
            </a:r>
            <a:r>
              <a:rPr lang="ru-RU" dirty="0">
                <a:hlinkClick r:id="rId3"/>
              </a:rPr>
              <a:t>Материалы регионального мониторинга уровня сформированности ФГ</a:t>
            </a:r>
            <a:r>
              <a:rPr lang="ru-RU" dirty="0"/>
              <a:t>;</a:t>
            </a:r>
          </a:p>
          <a:p>
            <a:pPr marL="1165225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dirty="0"/>
              <a:t>      </a:t>
            </a:r>
            <a:r>
              <a:rPr lang="ru-RU" dirty="0">
                <a:hlinkClick r:id="rId4"/>
              </a:rPr>
              <a:t>Банк лучших практик педагогов Самарской области</a:t>
            </a:r>
            <a:endParaRPr lang="ru-RU" dirty="0"/>
          </a:p>
          <a:p>
            <a:pPr algn="just"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19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A60A706-33AF-424F-96FC-507BD3FD9303}"/>
              </a:ext>
            </a:extLst>
          </p:cNvPr>
          <p:cNvSpPr/>
          <p:nvPr/>
        </p:nvSpPr>
        <p:spPr>
          <a:xfrm>
            <a:off x="143339" y="92709"/>
            <a:ext cx="11256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359F"/>
                </a:solidFill>
                <a:ea typeface="+mj-ea"/>
                <a:cs typeface="+mj-cs"/>
                <a:sym typeface="Arial"/>
              </a:rPr>
              <a:t>Процент выполнения заданий по функциональной грамотности в рамках ВПР в 2023 году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D92B2497-16B2-4578-B6EE-0674CFD5F6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552663"/>
              </p:ext>
            </p:extLst>
          </p:nvPr>
        </p:nvGraphicFramePr>
        <p:xfrm>
          <a:off x="143339" y="639522"/>
          <a:ext cx="11810928" cy="5707933"/>
        </p:xfrm>
        <a:graphic>
          <a:graphicData uri="http://schemas.openxmlformats.org/drawingml/2006/table">
            <a:tbl>
              <a:tblPr/>
              <a:tblGrid>
                <a:gridCol w="1695088">
                  <a:extLst>
                    <a:ext uri="{9D8B030D-6E8A-4147-A177-3AD203B41FA5}">
                      <a16:colId xmlns:a16="http://schemas.microsoft.com/office/drawing/2014/main" xmlns="" val="3979204185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2355491228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1035250635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2747323857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2389838390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1081279327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274642258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1593090551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3520658160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2871797923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3577785818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2750260376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2712845878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424052319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1411401855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523429899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328533186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2582006003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1875870473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604625961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3118411987"/>
                    </a:ext>
                  </a:extLst>
                </a:gridCol>
              </a:tblGrid>
              <a:tr h="10946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Группы участников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БИО_8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ГЕО_6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ГЕО_7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ГЕО_7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ИСТ_11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МА_4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МА_4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МА_8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МА_8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ОБЩ_6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ОБЩ_6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ОБЩ_7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РУ_4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РУ_6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РУ_7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РУ_7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РУ_8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ХИМ_8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ХИМ_8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ХИМ_11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76228295"/>
                  </a:ext>
                </a:extLst>
              </a:tr>
              <a:tr h="24877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Задание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3300722"/>
                  </a:ext>
                </a:extLst>
              </a:tr>
              <a:tr h="46524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Самарская область 2022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05432243"/>
                  </a:ext>
                </a:extLst>
              </a:tr>
              <a:tr h="49769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Самарская область 2023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58,39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59,65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42,37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59,87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59,31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45,94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56,52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35519687"/>
                  </a:ext>
                </a:extLst>
              </a:tr>
              <a:tr h="261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г.о.Тольятти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9147032"/>
                  </a:ext>
                </a:extLst>
              </a:tr>
              <a:tr h="261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г.о.Самара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03837910"/>
                  </a:ext>
                </a:extLst>
              </a:tr>
              <a:tr h="261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Центральное ТУ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59794970"/>
                  </a:ext>
                </a:extLst>
              </a:tr>
              <a:tr h="261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Отрадненское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ТУ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34120172"/>
                  </a:ext>
                </a:extLst>
              </a:tr>
              <a:tr h="261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Поволжское ТУ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13386247"/>
                  </a:ext>
                </a:extLst>
              </a:tr>
              <a:tr h="261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Юго-Восточное ТУ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57,00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51,91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59,75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5710131"/>
                  </a:ext>
                </a:extLst>
              </a:tr>
              <a:tr h="261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Юго-Западное ТУ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05031456"/>
                  </a:ext>
                </a:extLst>
              </a:tr>
              <a:tr h="261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Северо-Западное ТУ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78783976"/>
                  </a:ext>
                </a:extLst>
              </a:tr>
              <a:tr h="261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Северо-Восточное ТУ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1144501"/>
                  </a:ext>
                </a:extLst>
              </a:tr>
              <a:tr h="261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Северное ТУ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95216174"/>
                  </a:ext>
                </a:extLst>
              </a:tr>
              <a:tr h="261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Западное ТУ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31863557"/>
                  </a:ext>
                </a:extLst>
              </a:tr>
              <a:tr h="261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Кинельское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ТУ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08998956"/>
                  </a:ext>
                </a:extLst>
              </a:tr>
              <a:tr h="261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Южное ТУ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4335027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6189A94-0518-4341-8C37-7D1C49204BB1}"/>
              </a:ext>
            </a:extLst>
          </p:cNvPr>
          <p:cNvSpPr txBox="1"/>
          <p:nvPr/>
        </p:nvSpPr>
        <p:spPr>
          <a:xfrm>
            <a:off x="260421" y="6494159"/>
            <a:ext cx="12045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rgbClr val="0070C0"/>
                </a:solidFill>
              </a:rPr>
              <a:t>Значение показателя 27 «Функциональная грамотность» в мотивирующем мониторинге регионов только для удержания позиции в рейтинге должно составлять </a:t>
            </a:r>
            <a:r>
              <a:rPr lang="ru-RU" sz="1600" kern="0" dirty="0">
                <a:solidFill>
                  <a:srgbClr val="C00000"/>
                </a:solidFill>
                <a:cs typeface="Arial" pitchFamily="34" charset="0"/>
              </a:rPr>
              <a:t>более 60,5% ! </a:t>
            </a:r>
          </a:p>
        </p:txBody>
      </p:sp>
    </p:spTree>
    <p:extLst>
      <p:ext uri="{BB962C8B-B14F-4D97-AF65-F5344CB8AC3E}">
        <p14:creationId xmlns:p14="http://schemas.microsoft.com/office/powerpoint/2010/main" val="361765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610</Words>
  <Application>Microsoft Office PowerPoint</Application>
  <PresentationFormat>Произвольный</PresentationFormat>
  <Paragraphs>384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User-004</dc:creator>
  <cp:lastModifiedBy>учитель</cp:lastModifiedBy>
  <cp:revision>43</cp:revision>
  <dcterms:created xsi:type="dcterms:W3CDTF">2023-02-07T07:23:00Z</dcterms:created>
  <dcterms:modified xsi:type="dcterms:W3CDTF">2024-03-25T04:30:41Z</dcterms:modified>
</cp:coreProperties>
</file>