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8"/>
  </p:notesMasterIdLst>
  <p:handoutMasterIdLst>
    <p:handoutMasterId r:id="rId9"/>
  </p:handoutMasterIdLst>
  <p:sldIdLst>
    <p:sldId id="1127" r:id="rId2"/>
    <p:sldId id="1142" r:id="rId3"/>
    <p:sldId id="1145" r:id="rId4"/>
    <p:sldId id="1146" r:id="rId5"/>
    <p:sldId id="1148" r:id="rId6"/>
    <p:sldId id="1149" r:id="rId7"/>
  </p:sldIdLst>
  <p:sldSz cx="12192000" cy="6858000"/>
  <p:notesSz cx="6808788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xmlns="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8FD8"/>
    <a:srgbClr val="FCD5B4"/>
    <a:srgbClr val="FF7C80"/>
    <a:srgbClr val="003399"/>
    <a:srgbClr val="0432FF"/>
    <a:srgbClr val="FF6600"/>
    <a:srgbClr val="FF85FF"/>
    <a:srgbClr val="A9D18E"/>
    <a:srgbClr val="9DC3E6"/>
    <a:srgbClr val="E369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05" autoAdjust="0"/>
    <p:restoredTop sz="92585" autoAdjust="0"/>
  </p:normalViewPr>
  <p:slideViewPr>
    <p:cSldViewPr snapToGrid="0">
      <p:cViewPr>
        <p:scale>
          <a:sx n="72" d="100"/>
          <a:sy n="72" d="100"/>
        </p:scale>
        <p:origin x="-384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8555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8555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7C1508BB-214E-4F1B-B8D0-8A30C5F929A3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259"/>
            <a:ext cx="2951217" cy="498555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1" y="9431259"/>
            <a:ext cx="2951217" cy="498555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489B6577-8167-4FE8-AC99-60C478C58F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42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215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8215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F3A90891-C904-4156-94C6-F91561D75C06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78723"/>
            <a:ext cx="5447030" cy="3909864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50475" cy="498214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31599"/>
            <a:ext cx="2950475" cy="498214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3708E3B4-A007-4A58-91E2-311CDF4612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19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08E3B4-A007-4A58-91E2-311CDF4612D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498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08E3B4-A007-4A58-91E2-311CDF4612D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742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08E3B4-A007-4A58-91E2-311CDF4612D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180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08E3B4-A007-4A58-91E2-311CDF4612D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180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57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00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83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11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6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98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39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61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60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60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40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EDAB2-1186-4F4D-8849-1DE42EACD359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16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i/yWicz8JHIQGW-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disk.yandex.ru/i/yDD_5VPQYB2zTA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youtube.com/watch?v=yn-bAArZNN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C9015D52-6F58-4A54-A1D1-083AA61C7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5734" y="1200566"/>
            <a:ext cx="12703158" cy="7152678"/>
          </a:xfrm>
          <a:prstGeom prst="rect">
            <a:avLst/>
          </a:prstGeom>
        </p:spPr>
      </p:pic>
      <p:pic>
        <p:nvPicPr>
          <p:cNvPr id="43" name="Picture 2">
            <a:extLst>
              <a:ext uri="{FF2B5EF4-FFF2-40B4-BE49-F238E27FC236}">
                <a16:creationId xmlns:a16="http://schemas.microsoft.com/office/drawing/2014/main" xmlns="" id="{CC3AB971-2A29-704D-84EE-CF8650A71C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alphaModFix amt="53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4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98892" y="236763"/>
            <a:ext cx="7093108" cy="6384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7402FFA-20D0-9941-8E50-11698D1BE8BA}"/>
              </a:ext>
            </a:extLst>
          </p:cNvPr>
          <p:cNvSpPr txBox="1"/>
          <p:nvPr/>
        </p:nvSpPr>
        <p:spPr>
          <a:xfrm>
            <a:off x="1116677" y="1902633"/>
            <a:ext cx="99586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003399"/>
                </a:solidFill>
                <a:latin typeface="Calibri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dirty="0" smtClean="0">
                <a:solidFill>
                  <a:srgbClr val="0432FF"/>
                </a:solidFill>
                <a:latin typeface="+mn-lt"/>
                <a:cs typeface="Arial"/>
              </a:rPr>
              <a:t>ТРАЕКТРИЯ ПРОФЕССИОНАЛЬНОГО ВЫБОРА ШКОЛЬНИКА: ИЗМЕНЕНИЯ В ПОДХОДАХ, СТРАТЕГИИ, ТЕХНОЛОГИИ</a:t>
            </a:r>
            <a:endParaRPr lang="ru-RU" dirty="0">
              <a:solidFill>
                <a:srgbClr val="0432FF"/>
              </a:solidFill>
              <a:latin typeface="+mn-lt"/>
              <a:cs typeface="Arial"/>
            </a:endParaRPr>
          </a:p>
        </p:txBody>
      </p:sp>
      <p:grpSp>
        <p:nvGrpSpPr>
          <p:cNvPr id="2" name="Группа 9">
            <a:extLst>
              <a:ext uri="{FF2B5EF4-FFF2-40B4-BE49-F238E27FC236}">
                <a16:creationId xmlns:a16="http://schemas.microsoft.com/office/drawing/2014/main" xmlns="" id="{686E3277-C079-EA9A-F33C-9C0A4EEB40B8}"/>
              </a:ext>
            </a:extLst>
          </p:cNvPr>
          <p:cNvGrpSpPr>
            <a:grpSpLocks/>
          </p:cNvGrpSpPr>
          <p:nvPr/>
        </p:nvGrpSpPr>
        <p:grpSpPr bwMode="auto">
          <a:xfrm>
            <a:off x="119336" y="84469"/>
            <a:ext cx="2749154" cy="1513474"/>
            <a:chOff x="143554" y="-114709"/>
            <a:chExt cx="3664921" cy="2016658"/>
          </a:xfrm>
        </p:grpSpPr>
        <p:pic>
          <p:nvPicPr>
            <p:cNvPr id="3" name="Picture 2" descr="C:\Users\MalenkovaEV.EDU1\Desktop\Картинки\flag_rossiya_simvolika_lenty_trikolor_99276_2560x1600.jpg">
              <a:extLst>
                <a:ext uri="{FF2B5EF4-FFF2-40B4-BE49-F238E27FC236}">
                  <a16:creationId xmlns:a16="http://schemas.microsoft.com/office/drawing/2014/main" xmlns="" id="{02B90437-39E6-5665-44A4-BC716607D8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43554" y="416691"/>
              <a:ext cx="3206805" cy="148525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" name="Рисунок 17" descr="Samarskaya_oblast_gerb_h8nqy4tcmxozhyoh4wh5.jpg">
              <a:extLst>
                <a:ext uri="{FF2B5EF4-FFF2-40B4-BE49-F238E27FC236}">
                  <a16:creationId xmlns:a16="http://schemas.microsoft.com/office/drawing/2014/main" xmlns="" id="{8910BC3D-AFE7-3E16-8DC4-6666CEF32B4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785" y="-114709"/>
              <a:ext cx="2748690" cy="1863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64F4E8B-8D1C-9EC0-6964-4A4CC72C2016}"/>
              </a:ext>
            </a:extLst>
          </p:cNvPr>
          <p:cNvSpPr txBox="1"/>
          <p:nvPr/>
        </p:nvSpPr>
        <p:spPr>
          <a:xfrm>
            <a:off x="10337180" y="6055112"/>
            <a:ext cx="1628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203177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УМО учителей физики Юго-Восточного образовательного округа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Морозова Ирина Викторовна 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учитель физики ГБОУ СОШ </a:t>
            </a:r>
            <a:r>
              <a:rPr lang="ru-RU" b="1" dirty="0" err="1" smtClean="0">
                <a:solidFill>
                  <a:schemeClr val="tx1"/>
                </a:solidFill>
              </a:rPr>
              <a:t>с.Богдановка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 2023 г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11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7D58494-742A-4CD2-B6E3-62B4ED4D9372}"/>
              </a:ext>
            </a:extLst>
          </p:cNvPr>
          <p:cNvSpPr/>
          <p:nvPr/>
        </p:nvSpPr>
        <p:spPr>
          <a:xfrm>
            <a:off x="577064" y="169605"/>
            <a:ext cx="68337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3399"/>
                </a:solidFill>
                <a:latin typeface="Helvetica"/>
                <a:ea typeface="+mj-ea"/>
                <a:cs typeface="Times New Roman" panose="02020603050405020304" pitchFamily="18" charset="0"/>
              </a:rPr>
              <a:t>Профориентационный минимум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AC10741-C2AF-4D16-900E-FB0A1CA6A0B2}"/>
              </a:ext>
            </a:extLst>
          </p:cNvPr>
          <p:cNvSpPr/>
          <p:nvPr/>
        </p:nvSpPr>
        <p:spPr>
          <a:xfrm>
            <a:off x="299585" y="967675"/>
            <a:ext cx="113866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 1 сентября 2023 года </a:t>
            </a:r>
            <a:r>
              <a:rPr lang="ru-RU" sz="2400" dirty="0"/>
              <a:t>ЕДИНАЯ МОДЕЛЬ ПРОФОРИЕНТАЦИИ - ПРОФОРИЕНТАЦИОННЫЙ МИНИМУМ (ПРОФМИНИМУМ) внедряется во всех школах* Российской Федерации для обучающихся </a:t>
            </a:r>
            <a:r>
              <a:rPr lang="ru-RU" sz="2400" b="1" dirty="0"/>
              <a:t>6-11 классов</a:t>
            </a:r>
            <a:r>
              <a:rPr lang="ru-RU" sz="2400" dirty="0"/>
              <a:t>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9A2731B-F23B-43F6-9DDB-5C6F4577765A}"/>
              </a:ext>
            </a:extLst>
          </p:cNvPr>
          <p:cNvSpPr/>
          <p:nvPr/>
        </p:nvSpPr>
        <p:spPr>
          <a:xfrm>
            <a:off x="357335" y="2317821"/>
            <a:ext cx="109246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* Решение о реализации </a:t>
            </a:r>
            <a:r>
              <a:rPr lang="ru-RU" sz="1400" dirty="0" err="1"/>
              <a:t>профминимума</a:t>
            </a:r>
            <a:r>
              <a:rPr lang="ru-RU" sz="1400" dirty="0"/>
              <a:t> в организации, осуществляющей образовательную деятельность по адаптированным основным общеобразовательным программам, принимается самой организацией по согласованию с органом исполнительной власти субъекта Российской Федерации, осуществляющим государственное управление в сфере образования.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C85E3BF7-E922-4173-9E84-B7E5D0809538}"/>
              </a:ext>
            </a:extLst>
          </p:cNvPr>
          <p:cNvSpPr/>
          <p:nvPr/>
        </p:nvSpPr>
        <p:spPr>
          <a:xfrm>
            <a:off x="426718" y="3673581"/>
            <a:ext cx="64393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Профминимум</a:t>
            </a:r>
            <a:r>
              <a:rPr lang="ru-RU" sz="2400" b="1" dirty="0"/>
              <a:t> – </a:t>
            </a:r>
          </a:p>
          <a:p>
            <a:r>
              <a:rPr lang="ru-RU" sz="2400" dirty="0"/>
              <a:t>это единый универсальный набор профориентационных практик и инструментов для проведения мероприятий по профессиональной ориентации обучающихся.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54EF09-9B2B-4F36-8B21-34EFF2113900}"/>
              </a:ext>
            </a:extLst>
          </p:cNvPr>
          <p:cNvSpPr/>
          <p:nvPr/>
        </p:nvSpPr>
        <p:spPr>
          <a:xfrm>
            <a:off x="7652083" y="5501331"/>
            <a:ext cx="37666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hlinkClick r:id="rId3"/>
              </a:rPr>
              <a:t>Письмо от 1.06.2023 №АБ-2324/05</a:t>
            </a:r>
          </a:p>
          <a:p>
            <a:r>
              <a:rPr lang="ru-RU" sz="1400" dirty="0">
                <a:hlinkClick r:id="rId3"/>
              </a:rPr>
              <a:t> «О внедрении Единой модели профессиональной ориентации»</a:t>
            </a:r>
            <a:endParaRPr lang="ru-RU" sz="1400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E74011C-B3F6-449C-A322-08ADFEF0CB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19874" y="5337464"/>
            <a:ext cx="1066398" cy="1066398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3ECC826F-B9D0-45AD-9CD0-532ADF8CFE13}"/>
              </a:ext>
            </a:extLst>
          </p:cNvPr>
          <p:cNvSpPr/>
          <p:nvPr/>
        </p:nvSpPr>
        <p:spPr>
          <a:xfrm>
            <a:off x="7652083" y="4021969"/>
            <a:ext cx="32533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hlinkClick r:id="rId5"/>
              </a:rPr>
              <a:t>Методические рекомендации</a:t>
            </a:r>
          </a:p>
          <a:p>
            <a:r>
              <a:rPr lang="ru-RU" sz="1400" dirty="0">
                <a:hlinkClick r:id="rId5"/>
              </a:rPr>
              <a:t>по реализации по реализации </a:t>
            </a:r>
            <a:r>
              <a:rPr lang="ru-RU" sz="1400" dirty="0" err="1">
                <a:hlinkClick r:id="rId5"/>
              </a:rPr>
              <a:t>профминимума</a:t>
            </a:r>
            <a:endParaRPr lang="ru-RU" sz="1400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55F6A0CE-09C3-4DE1-BCE0-D5A4938799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04934" y="3730769"/>
            <a:ext cx="1096277" cy="109627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B958DFD-5D03-4FA2-B734-0995394E2E10}"/>
              </a:ext>
            </a:extLst>
          </p:cNvPr>
          <p:cNvSpPr txBox="1"/>
          <p:nvPr/>
        </p:nvSpPr>
        <p:spPr>
          <a:xfrm>
            <a:off x="7440014" y="6444618"/>
            <a:ext cx="45432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Обновленные методические рекомендации будут направлены к августу 2023 г.</a:t>
            </a:r>
          </a:p>
        </p:txBody>
      </p:sp>
    </p:spTree>
    <p:extLst>
      <p:ext uri="{BB962C8B-B14F-4D97-AF65-F5344CB8AC3E}">
        <p14:creationId xmlns:p14="http://schemas.microsoft.com/office/powerpoint/2010/main" val="29408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Прямоугольник: скругленные углы 180">
            <a:extLst>
              <a:ext uri="{FF2B5EF4-FFF2-40B4-BE49-F238E27FC236}">
                <a16:creationId xmlns:a16="http://schemas.microsoft.com/office/drawing/2014/main" xmlns="" id="{2E02F494-0335-42F8-A4BE-C07B2A0779CE}"/>
              </a:ext>
            </a:extLst>
          </p:cNvPr>
          <p:cNvSpPr/>
          <p:nvPr/>
        </p:nvSpPr>
        <p:spPr>
          <a:xfrm>
            <a:off x="290135" y="1028254"/>
            <a:ext cx="3721261" cy="3959973"/>
          </a:xfrm>
          <a:prstGeom prst="roundRect">
            <a:avLst>
              <a:gd name="adj" fmla="val 654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: скругленные углы 179">
            <a:extLst>
              <a:ext uri="{FF2B5EF4-FFF2-40B4-BE49-F238E27FC236}">
                <a16:creationId xmlns:a16="http://schemas.microsoft.com/office/drawing/2014/main" xmlns="" id="{FD3A0619-C035-4CE1-B648-AF01F98DC299}"/>
              </a:ext>
            </a:extLst>
          </p:cNvPr>
          <p:cNvSpPr/>
          <p:nvPr/>
        </p:nvSpPr>
        <p:spPr>
          <a:xfrm>
            <a:off x="4207155" y="1028254"/>
            <a:ext cx="3756080" cy="4928303"/>
          </a:xfrm>
          <a:prstGeom prst="roundRect">
            <a:avLst>
              <a:gd name="adj" fmla="val 6545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xmlns="" id="{1E7C36E8-6A6F-4BF9-A02C-59F5A4A1918B}"/>
              </a:ext>
            </a:extLst>
          </p:cNvPr>
          <p:cNvSpPr/>
          <p:nvPr/>
        </p:nvSpPr>
        <p:spPr>
          <a:xfrm>
            <a:off x="8171260" y="1038478"/>
            <a:ext cx="3756080" cy="5644659"/>
          </a:xfrm>
          <a:prstGeom prst="roundRect">
            <a:avLst>
              <a:gd name="adj" fmla="val 6545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82434" y="174862"/>
            <a:ext cx="9693136" cy="618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3200" b="1" dirty="0">
                <a:solidFill>
                  <a:srgbClr val="003399"/>
                </a:solidFill>
                <a:cs typeface="Times New Roman" panose="02020603050405020304" pitchFamily="18" charset="0"/>
              </a:rPr>
              <a:t>СОДЕРЖАНИЕ ПРОФМИНИМУМА</a:t>
            </a:r>
            <a:endParaRPr lang="ru-RU" sz="2200" dirty="0">
              <a:solidFill>
                <a:prstClr val="black">
                  <a:lumMod val="50000"/>
                  <a:lumOff val="50000"/>
                </a:prst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34227" y="2488945"/>
            <a:ext cx="337130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Урочная деятельность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Внеурочная деятельность: курс занятий «Россия – мои горизонты»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Взаимодействие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с родителями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Практико-ориентированный модуль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Дополнительное образование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Профессиональное обучение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6" name="Скругленный прямоугольник 2">
            <a:extLst>
              <a:ext uri="{FF2B5EF4-FFF2-40B4-BE49-F238E27FC236}">
                <a16:creationId xmlns:a16="http://schemas.microsoft.com/office/drawing/2014/main" xmlns="" id="{609F8C9E-84DA-4BDA-99FE-1B47922A997D}"/>
              </a:ext>
            </a:extLst>
          </p:cNvPr>
          <p:cNvSpPr/>
          <p:nvPr/>
        </p:nvSpPr>
        <p:spPr>
          <a:xfrm>
            <a:off x="8873314" y="1598488"/>
            <a:ext cx="2507088" cy="78319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Times New Roman" panose="02020603050405020304" pitchFamily="18" charset="0"/>
              </a:rPr>
              <a:t>80 </a:t>
            </a:r>
            <a:r>
              <a:rPr lang="ru-RU" sz="1600" dirty="0">
                <a:solidFill>
                  <a:schemeClr val="bg1"/>
                </a:solidFill>
                <a:cs typeface="Times New Roman" panose="02020603050405020304" pitchFamily="18" charset="0"/>
              </a:rPr>
              <a:t>академических часов на класс в учебный год</a:t>
            </a:r>
            <a:endParaRPr lang="ru-RU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D3C06374-EA05-4BFA-AE14-7F04E702048F}"/>
              </a:ext>
            </a:extLst>
          </p:cNvPr>
          <p:cNvSpPr/>
          <p:nvPr/>
        </p:nvSpPr>
        <p:spPr>
          <a:xfrm>
            <a:off x="8688678" y="1162963"/>
            <a:ext cx="3016852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ПРОДВИНУТЫЙ УРОВЕНЬ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xmlns="" id="{4C969709-D79E-41F7-81A8-134F8B71DA4E}"/>
              </a:ext>
            </a:extLst>
          </p:cNvPr>
          <p:cNvSpPr txBox="1"/>
          <p:nvPr/>
        </p:nvSpPr>
        <p:spPr>
          <a:xfrm>
            <a:off x="353665" y="2488945"/>
            <a:ext cx="33576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Урочная деятельность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Внеурочная деятельность: курс занятий «Россия – мои горизонты»</a:t>
            </a:r>
            <a:endParaRPr lang="ru-RU" dirty="0">
              <a:solidFill>
                <a:srgbClr val="002060"/>
              </a:solidFill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Взаимодействие </a:t>
            </a:r>
            <a:br>
              <a:rPr lang="ru-RU" dirty="0">
                <a:solidFill>
                  <a:srgbClr val="4472C4">
                    <a:lumMod val="50000"/>
                  </a:srgbClr>
                </a:solidFill>
              </a:rPr>
            </a:b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с родителями</a:t>
            </a:r>
          </a:p>
        </p:txBody>
      </p:sp>
      <p:sp>
        <p:nvSpPr>
          <p:cNvPr id="169" name="Скругленный прямоугольник 2">
            <a:extLst>
              <a:ext uri="{FF2B5EF4-FFF2-40B4-BE49-F238E27FC236}">
                <a16:creationId xmlns:a16="http://schemas.microsoft.com/office/drawing/2014/main" xmlns="" id="{9D56BE51-ACEA-41FC-A69B-DB2F92433A46}"/>
              </a:ext>
            </a:extLst>
          </p:cNvPr>
          <p:cNvSpPr/>
          <p:nvPr/>
        </p:nvSpPr>
        <p:spPr>
          <a:xfrm>
            <a:off x="811598" y="1584069"/>
            <a:ext cx="2507088" cy="78319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3399"/>
                </a:solidFill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3399"/>
                </a:solidFill>
                <a:cs typeface="Times New Roman" panose="02020603050405020304" pitchFamily="18" charset="0"/>
              </a:rPr>
              <a:t>40</a:t>
            </a:r>
            <a:r>
              <a:rPr lang="ru-RU" dirty="0">
                <a:solidFill>
                  <a:srgbClr val="003399"/>
                </a:solidFill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3399"/>
                </a:solidFill>
                <a:cs typeface="Times New Roman" panose="02020603050405020304" pitchFamily="18" charset="0"/>
              </a:rPr>
              <a:t>академических часов на класс в учебный год</a:t>
            </a:r>
            <a:endParaRPr lang="ru-RU" sz="2400" dirty="0">
              <a:solidFill>
                <a:srgbClr val="003399"/>
              </a:solidFill>
              <a:cs typeface="Times New Roman" panose="02020603050405020304" pitchFamily="18" charset="0"/>
            </a:endParaRPr>
          </a:p>
        </p:txBody>
      </p:sp>
      <p:sp>
        <p:nvSpPr>
          <p:cNvPr id="174" name="Прямоугольник 173">
            <a:extLst>
              <a:ext uri="{FF2B5EF4-FFF2-40B4-BE49-F238E27FC236}">
                <a16:creationId xmlns:a16="http://schemas.microsoft.com/office/drawing/2014/main" xmlns="" id="{5133DEC0-B087-4E0F-A121-AEED1F3AB948}"/>
              </a:ext>
            </a:extLst>
          </p:cNvPr>
          <p:cNvSpPr/>
          <p:nvPr/>
        </p:nvSpPr>
        <p:spPr>
          <a:xfrm>
            <a:off x="877862" y="1126287"/>
            <a:ext cx="2374560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rgbClr val="003399"/>
                </a:solidFill>
                <a:cs typeface="Times New Roman" panose="02020603050405020304" pitchFamily="18" charset="0"/>
              </a:rPr>
              <a:t>БАЗОВЫЙ УРОВЕНЬ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xmlns="" id="{3297D80D-0900-47AF-9D81-0AFC8EF27A92}"/>
              </a:ext>
            </a:extLst>
          </p:cNvPr>
          <p:cNvSpPr txBox="1"/>
          <p:nvPr/>
        </p:nvSpPr>
        <p:spPr>
          <a:xfrm>
            <a:off x="4362423" y="2488945"/>
            <a:ext cx="344554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Урочная деятельность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Внеурочная деятельность: курс занятий «Россия – мои горизонты»</a:t>
            </a:r>
            <a:endParaRPr lang="ru-RU" dirty="0">
              <a:solidFill>
                <a:srgbClr val="002060"/>
              </a:solidFill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Взаимодействие </a:t>
            </a:r>
            <a:br>
              <a:rPr lang="ru-RU" dirty="0">
                <a:solidFill>
                  <a:srgbClr val="4472C4">
                    <a:lumMod val="50000"/>
                  </a:srgbClr>
                </a:solidFill>
              </a:rPr>
            </a:b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с родителями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Практико-ориентированный модуль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Дополнительное образование</a:t>
            </a:r>
          </a:p>
        </p:txBody>
      </p:sp>
      <p:sp>
        <p:nvSpPr>
          <p:cNvPr id="176" name="Скругленный прямоугольник 2">
            <a:extLst>
              <a:ext uri="{FF2B5EF4-FFF2-40B4-BE49-F238E27FC236}">
                <a16:creationId xmlns:a16="http://schemas.microsoft.com/office/drawing/2014/main" xmlns="" id="{B74DFFB3-A674-4A80-9446-18DF825E7879}"/>
              </a:ext>
            </a:extLst>
          </p:cNvPr>
          <p:cNvSpPr/>
          <p:nvPr/>
        </p:nvSpPr>
        <p:spPr>
          <a:xfrm>
            <a:off x="4695789" y="1584069"/>
            <a:ext cx="2507088" cy="78319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3399"/>
                </a:solidFill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3399"/>
                </a:solidFill>
                <a:cs typeface="Times New Roman" panose="02020603050405020304" pitchFamily="18" charset="0"/>
              </a:rPr>
              <a:t>60 </a:t>
            </a:r>
            <a:r>
              <a:rPr lang="ru-RU" sz="1600" dirty="0">
                <a:solidFill>
                  <a:srgbClr val="003399"/>
                </a:solidFill>
                <a:cs typeface="Times New Roman" panose="02020603050405020304" pitchFamily="18" charset="0"/>
              </a:rPr>
              <a:t>академических часов на класс в учебный год</a:t>
            </a:r>
            <a:endParaRPr lang="ru-RU" sz="2400" dirty="0">
              <a:solidFill>
                <a:srgbClr val="003399"/>
              </a:solidFill>
              <a:cs typeface="Times New Roman" panose="02020603050405020304" pitchFamily="18" charset="0"/>
            </a:endParaRPr>
          </a:p>
        </p:txBody>
      </p:sp>
      <p:sp>
        <p:nvSpPr>
          <p:cNvPr id="177" name="Прямоугольник 176">
            <a:extLst>
              <a:ext uri="{FF2B5EF4-FFF2-40B4-BE49-F238E27FC236}">
                <a16:creationId xmlns:a16="http://schemas.microsoft.com/office/drawing/2014/main" xmlns="" id="{73FBC5DD-016B-4184-9C4D-FA65AFC65EDE}"/>
              </a:ext>
            </a:extLst>
          </p:cNvPr>
          <p:cNvSpPr/>
          <p:nvPr/>
        </p:nvSpPr>
        <p:spPr>
          <a:xfrm>
            <a:off x="4817445" y="1111108"/>
            <a:ext cx="2557110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rgbClr val="003399"/>
                </a:solidFill>
                <a:cs typeface="Times New Roman" panose="02020603050405020304" pitchFamily="18" charset="0"/>
              </a:rPr>
              <a:t>ОСНОВНОЙ УРОВЕНЬ</a:t>
            </a: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xmlns="" id="{B81EAB1E-F291-4DCB-887F-69E910AC4FB5}"/>
              </a:ext>
            </a:extLst>
          </p:cNvPr>
          <p:cNvGrpSpPr/>
          <p:nvPr/>
        </p:nvGrpSpPr>
        <p:grpSpPr>
          <a:xfrm>
            <a:off x="3193480" y="2470933"/>
            <a:ext cx="517801" cy="441919"/>
            <a:chOff x="569853" y="5524901"/>
            <a:chExt cx="517801" cy="441919"/>
          </a:xfrm>
        </p:grpSpPr>
        <p:sp>
          <p:nvSpPr>
            <p:cNvPr id="24" name="Овал 23">
              <a:extLst>
                <a:ext uri="{FF2B5EF4-FFF2-40B4-BE49-F238E27FC236}">
                  <a16:creationId xmlns:a16="http://schemas.microsoft.com/office/drawing/2014/main" xmlns="" id="{7244D10E-642E-4AFB-879A-B7DCDE9C5888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8904B551-23D2-43E2-9786-74CFD683F611}"/>
                </a:ext>
              </a:extLst>
            </p:cNvPr>
            <p:cNvSpPr txBox="1"/>
            <p:nvPr/>
          </p:nvSpPr>
          <p:spPr>
            <a:xfrm flipH="1">
              <a:off x="569853" y="5576583"/>
              <a:ext cx="517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4 ч.</a:t>
              </a:r>
            </a:p>
          </p:txBody>
        </p:sp>
      </p:grpSp>
      <p:grpSp>
        <p:nvGrpSpPr>
          <p:cNvPr id="182" name="Группа 181">
            <a:extLst>
              <a:ext uri="{FF2B5EF4-FFF2-40B4-BE49-F238E27FC236}">
                <a16:creationId xmlns:a16="http://schemas.microsoft.com/office/drawing/2014/main" xmlns="" id="{36C11EF3-70E0-4B41-8DD9-64836CF99D40}"/>
              </a:ext>
            </a:extLst>
          </p:cNvPr>
          <p:cNvGrpSpPr/>
          <p:nvPr/>
        </p:nvGrpSpPr>
        <p:grpSpPr>
          <a:xfrm>
            <a:off x="3190505" y="3429000"/>
            <a:ext cx="581332" cy="441919"/>
            <a:chOff x="566879" y="5524901"/>
            <a:chExt cx="581332" cy="441919"/>
          </a:xfrm>
        </p:grpSpPr>
        <p:sp>
          <p:nvSpPr>
            <p:cNvPr id="183" name="Овал 182">
              <a:extLst>
                <a:ext uri="{FF2B5EF4-FFF2-40B4-BE49-F238E27FC236}">
                  <a16:creationId xmlns:a16="http://schemas.microsoft.com/office/drawing/2014/main" xmlns="" id="{449E06D8-285F-4D7A-90F6-84F0EF584191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xmlns="" id="{843CD3EA-7D43-4F4C-8A68-967348ADEDD3}"/>
                </a:ext>
              </a:extLst>
            </p:cNvPr>
            <p:cNvSpPr txBox="1"/>
            <p:nvPr/>
          </p:nvSpPr>
          <p:spPr>
            <a:xfrm flipH="1">
              <a:off x="566879" y="5591971"/>
              <a:ext cx="5813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34 ч.</a:t>
              </a:r>
            </a:p>
          </p:txBody>
        </p:sp>
      </p:grpSp>
      <p:grpSp>
        <p:nvGrpSpPr>
          <p:cNvPr id="185" name="Группа 184">
            <a:extLst>
              <a:ext uri="{FF2B5EF4-FFF2-40B4-BE49-F238E27FC236}">
                <a16:creationId xmlns:a16="http://schemas.microsoft.com/office/drawing/2014/main" xmlns="" id="{FA68B061-D19A-4221-9A04-B75CEEF5BFC1}"/>
              </a:ext>
            </a:extLst>
          </p:cNvPr>
          <p:cNvGrpSpPr/>
          <p:nvPr/>
        </p:nvGrpSpPr>
        <p:grpSpPr>
          <a:xfrm>
            <a:off x="3192122" y="4032744"/>
            <a:ext cx="517801" cy="441919"/>
            <a:chOff x="569853" y="5524901"/>
            <a:chExt cx="517801" cy="441919"/>
          </a:xfrm>
        </p:grpSpPr>
        <p:sp>
          <p:nvSpPr>
            <p:cNvPr id="186" name="Овал 185">
              <a:extLst>
                <a:ext uri="{FF2B5EF4-FFF2-40B4-BE49-F238E27FC236}">
                  <a16:creationId xmlns:a16="http://schemas.microsoft.com/office/drawing/2014/main" xmlns="" id="{23A02073-F3B9-48EE-BCE6-C2D6BF580CED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xmlns="" id="{43F20E9A-35CE-44DD-811F-79E7C4DCF5B2}"/>
                </a:ext>
              </a:extLst>
            </p:cNvPr>
            <p:cNvSpPr txBox="1"/>
            <p:nvPr/>
          </p:nvSpPr>
          <p:spPr>
            <a:xfrm flipH="1">
              <a:off x="569853" y="5576583"/>
              <a:ext cx="517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2 ч.</a:t>
              </a:r>
            </a:p>
          </p:txBody>
        </p:sp>
      </p:grpSp>
      <p:grpSp>
        <p:nvGrpSpPr>
          <p:cNvPr id="188" name="Группа 187">
            <a:extLst>
              <a:ext uri="{FF2B5EF4-FFF2-40B4-BE49-F238E27FC236}">
                <a16:creationId xmlns:a16="http://schemas.microsoft.com/office/drawing/2014/main" xmlns="" id="{6A787A7B-855E-4AFA-B27C-9DBB6F1481C4}"/>
              </a:ext>
            </a:extLst>
          </p:cNvPr>
          <p:cNvGrpSpPr/>
          <p:nvPr/>
        </p:nvGrpSpPr>
        <p:grpSpPr>
          <a:xfrm>
            <a:off x="7276343" y="2494045"/>
            <a:ext cx="517801" cy="441919"/>
            <a:chOff x="569853" y="5524901"/>
            <a:chExt cx="517801" cy="441919"/>
          </a:xfrm>
        </p:grpSpPr>
        <p:sp>
          <p:nvSpPr>
            <p:cNvPr id="189" name="Овал 188">
              <a:extLst>
                <a:ext uri="{FF2B5EF4-FFF2-40B4-BE49-F238E27FC236}">
                  <a16:creationId xmlns:a16="http://schemas.microsoft.com/office/drawing/2014/main" xmlns="" id="{39409B5A-924B-4A2F-94EB-D74459C30B41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xmlns="" id="{BF00FC1A-D9D4-4264-AF4B-AF8BD3A75CE1}"/>
                </a:ext>
              </a:extLst>
            </p:cNvPr>
            <p:cNvSpPr txBox="1"/>
            <p:nvPr/>
          </p:nvSpPr>
          <p:spPr>
            <a:xfrm flipH="1">
              <a:off x="569853" y="5576583"/>
              <a:ext cx="517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9 ч.</a:t>
              </a:r>
            </a:p>
          </p:txBody>
        </p:sp>
      </p:grpSp>
      <p:grpSp>
        <p:nvGrpSpPr>
          <p:cNvPr id="191" name="Группа 190">
            <a:extLst>
              <a:ext uri="{FF2B5EF4-FFF2-40B4-BE49-F238E27FC236}">
                <a16:creationId xmlns:a16="http://schemas.microsoft.com/office/drawing/2014/main" xmlns="" id="{CF1D49EE-1CBC-4FC3-BEFA-A6E09DD85F36}"/>
              </a:ext>
            </a:extLst>
          </p:cNvPr>
          <p:cNvGrpSpPr/>
          <p:nvPr/>
        </p:nvGrpSpPr>
        <p:grpSpPr>
          <a:xfrm>
            <a:off x="7273368" y="3452112"/>
            <a:ext cx="581332" cy="441919"/>
            <a:chOff x="566879" y="5524901"/>
            <a:chExt cx="581332" cy="441919"/>
          </a:xfrm>
        </p:grpSpPr>
        <p:sp>
          <p:nvSpPr>
            <p:cNvPr id="192" name="Овал 191">
              <a:extLst>
                <a:ext uri="{FF2B5EF4-FFF2-40B4-BE49-F238E27FC236}">
                  <a16:creationId xmlns:a16="http://schemas.microsoft.com/office/drawing/2014/main" xmlns="" id="{C90A3741-0856-426F-9E36-ED325E7EABE7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xmlns="" id="{FC3F0C82-54D3-4326-B180-A48A77CAFF6F}"/>
                </a:ext>
              </a:extLst>
            </p:cNvPr>
            <p:cNvSpPr txBox="1"/>
            <p:nvPr/>
          </p:nvSpPr>
          <p:spPr>
            <a:xfrm flipH="1">
              <a:off x="566879" y="5591971"/>
              <a:ext cx="5813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34 ч.</a:t>
              </a:r>
            </a:p>
          </p:txBody>
        </p:sp>
      </p:grpSp>
      <p:grpSp>
        <p:nvGrpSpPr>
          <p:cNvPr id="194" name="Группа 193">
            <a:extLst>
              <a:ext uri="{FF2B5EF4-FFF2-40B4-BE49-F238E27FC236}">
                <a16:creationId xmlns:a16="http://schemas.microsoft.com/office/drawing/2014/main" xmlns="" id="{5FB557B6-D33F-4235-B14F-E865BF802917}"/>
              </a:ext>
            </a:extLst>
          </p:cNvPr>
          <p:cNvGrpSpPr/>
          <p:nvPr/>
        </p:nvGrpSpPr>
        <p:grpSpPr>
          <a:xfrm>
            <a:off x="7274985" y="4055856"/>
            <a:ext cx="517801" cy="441919"/>
            <a:chOff x="569853" y="5524901"/>
            <a:chExt cx="517801" cy="441919"/>
          </a:xfrm>
        </p:grpSpPr>
        <p:sp>
          <p:nvSpPr>
            <p:cNvPr id="195" name="Овал 194">
              <a:extLst>
                <a:ext uri="{FF2B5EF4-FFF2-40B4-BE49-F238E27FC236}">
                  <a16:creationId xmlns:a16="http://schemas.microsoft.com/office/drawing/2014/main" xmlns="" id="{4B82A626-80B9-4F82-87EF-71A8739C104B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xmlns="" id="{46C4E7A9-2D5D-4D9F-AA02-5BD28D8C8384}"/>
                </a:ext>
              </a:extLst>
            </p:cNvPr>
            <p:cNvSpPr txBox="1"/>
            <p:nvPr/>
          </p:nvSpPr>
          <p:spPr>
            <a:xfrm flipH="1">
              <a:off x="569853" y="5576583"/>
              <a:ext cx="517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2 ч.</a:t>
              </a:r>
            </a:p>
          </p:txBody>
        </p:sp>
      </p:grpSp>
      <p:grpSp>
        <p:nvGrpSpPr>
          <p:cNvPr id="197" name="Группа 196">
            <a:extLst>
              <a:ext uri="{FF2B5EF4-FFF2-40B4-BE49-F238E27FC236}">
                <a16:creationId xmlns:a16="http://schemas.microsoft.com/office/drawing/2014/main" xmlns="" id="{A06A0B08-FA17-485A-85FC-95AD6725CC3F}"/>
              </a:ext>
            </a:extLst>
          </p:cNvPr>
          <p:cNvGrpSpPr/>
          <p:nvPr/>
        </p:nvGrpSpPr>
        <p:grpSpPr>
          <a:xfrm>
            <a:off x="7285949" y="4910894"/>
            <a:ext cx="581332" cy="441919"/>
            <a:chOff x="566879" y="5524901"/>
            <a:chExt cx="581332" cy="441919"/>
          </a:xfrm>
        </p:grpSpPr>
        <p:sp>
          <p:nvSpPr>
            <p:cNvPr id="198" name="Овал 197">
              <a:extLst>
                <a:ext uri="{FF2B5EF4-FFF2-40B4-BE49-F238E27FC236}">
                  <a16:creationId xmlns:a16="http://schemas.microsoft.com/office/drawing/2014/main" xmlns="" id="{50D25801-57A5-46AE-AF14-AC237618FC04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xmlns="" id="{98B89D1D-EC63-4F3A-BC33-0D15A2C3A88C}"/>
                </a:ext>
              </a:extLst>
            </p:cNvPr>
            <p:cNvSpPr txBox="1"/>
            <p:nvPr/>
          </p:nvSpPr>
          <p:spPr>
            <a:xfrm flipH="1">
              <a:off x="566879" y="5591971"/>
              <a:ext cx="5813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12 ч.</a:t>
              </a:r>
            </a:p>
          </p:txBody>
        </p:sp>
      </p:grpSp>
      <p:grpSp>
        <p:nvGrpSpPr>
          <p:cNvPr id="200" name="Группа 199">
            <a:extLst>
              <a:ext uri="{FF2B5EF4-FFF2-40B4-BE49-F238E27FC236}">
                <a16:creationId xmlns:a16="http://schemas.microsoft.com/office/drawing/2014/main" xmlns="" id="{03D4E220-FF2B-4448-A54E-3CFBB8133A64}"/>
              </a:ext>
            </a:extLst>
          </p:cNvPr>
          <p:cNvGrpSpPr/>
          <p:nvPr/>
        </p:nvGrpSpPr>
        <p:grpSpPr>
          <a:xfrm>
            <a:off x="7287566" y="5514638"/>
            <a:ext cx="517801" cy="441919"/>
            <a:chOff x="569853" y="5524901"/>
            <a:chExt cx="517801" cy="441919"/>
          </a:xfrm>
        </p:grpSpPr>
        <p:sp>
          <p:nvSpPr>
            <p:cNvPr id="201" name="Овал 200">
              <a:extLst>
                <a:ext uri="{FF2B5EF4-FFF2-40B4-BE49-F238E27FC236}">
                  <a16:creationId xmlns:a16="http://schemas.microsoft.com/office/drawing/2014/main" xmlns="" id="{45634137-7042-4915-8772-5AAAEB73C433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xmlns="" id="{1A8F1F4F-F090-4D0C-813C-CBFDABBB2685}"/>
                </a:ext>
              </a:extLst>
            </p:cNvPr>
            <p:cNvSpPr txBox="1"/>
            <p:nvPr/>
          </p:nvSpPr>
          <p:spPr>
            <a:xfrm flipH="1">
              <a:off x="569853" y="5576583"/>
              <a:ext cx="517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3 ч.</a:t>
              </a:r>
            </a:p>
          </p:txBody>
        </p:sp>
      </p:grpSp>
      <p:grpSp>
        <p:nvGrpSpPr>
          <p:cNvPr id="203" name="Группа 202">
            <a:extLst>
              <a:ext uri="{FF2B5EF4-FFF2-40B4-BE49-F238E27FC236}">
                <a16:creationId xmlns:a16="http://schemas.microsoft.com/office/drawing/2014/main" xmlns="" id="{BC24519F-7630-42A9-A172-E5D29DF2CC18}"/>
              </a:ext>
            </a:extLst>
          </p:cNvPr>
          <p:cNvGrpSpPr/>
          <p:nvPr/>
        </p:nvGrpSpPr>
        <p:grpSpPr>
          <a:xfrm>
            <a:off x="11334370" y="2504308"/>
            <a:ext cx="742320" cy="441919"/>
            <a:chOff x="557598" y="5524901"/>
            <a:chExt cx="742320" cy="441919"/>
          </a:xfrm>
        </p:grpSpPr>
        <p:sp>
          <p:nvSpPr>
            <p:cNvPr id="204" name="Овал 203">
              <a:extLst>
                <a:ext uri="{FF2B5EF4-FFF2-40B4-BE49-F238E27FC236}">
                  <a16:creationId xmlns:a16="http://schemas.microsoft.com/office/drawing/2014/main" xmlns="" id="{CCFD02E6-AB4A-4D29-9C0F-82E58B037132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xmlns="" id="{EDF756D4-C097-4CC5-90C0-B49275B0BB5E}"/>
                </a:ext>
              </a:extLst>
            </p:cNvPr>
            <p:cNvSpPr txBox="1"/>
            <p:nvPr/>
          </p:nvSpPr>
          <p:spPr>
            <a:xfrm flipH="1">
              <a:off x="557598" y="5574686"/>
              <a:ext cx="742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11 ч.</a:t>
              </a:r>
            </a:p>
          </p:txBody>
        </p:sp>
      </p:grpSp>
      <p:grpSp>
        <p:nvGrpSpPr>
          <p:cNvPr id="206" name="Группа 205">
            <a:extLst>
              <a:ext uri="{FF2B5EF4-FFF2-40B4-BE49-F238E27FC236}">
                <a16:creationId xmlns:a16="http://schemas.microsoft.com/office/drawing/2014/main" xmlns="" id="{57F9146C-DC65-41E5-96B4-4EF7072815A4}"/>
              </a:ext>
            </a:extLst>
          </p:cNvPr>
          <p:cNvGrpSpPr/>
          <p:nvPr/>
        </p:nvGrpSpPr>
        <p:grpSpPr>
          <a:xfrm>
            <a:off x="11343650" y="3462375"/>
            <a:ext cx="581332" cy="441919"/>
            <a:chOff x="566879" y="5524901"/>
            <a:chExt cx="581332" cy="441919"/>
          </a:xfrm>
        </p:grpSpPr>
        <p:sp>
          <p:nvSpPr>
            <p:cNvPr id="207" name="Овал 206">
              <a:extLst>
                <a:ext uri="{FF2B5EF4-FFF2-40B4-BE49-F238E27FC236}">
                  <a16:creationId xmlns:a16="http://schemas.microsoft.com/office/drawing/2014/main" xmlns="" id="{ACA8888C-8E13-4150-8776-B2ED64E7119E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xmlns="" id="{5613BE2D-711B-4FDD-BE9F-503A73ACCA9A}"/>
                </a:ext>
              </a:extLst>
            </p:cNvPr>
            <p:cNvSpPr txBox="1"/>
            <p:nvPr/>
          </p:nvSpPr>
          <p:spPr>
            <a:xfrm flipH="1">
              <a:off x="566879" y="5591971"/>
              <a:ext cx="5813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34 ч.</a:t>
              </a:r>
            </a:p>
          </p:txBody>
        </p:sp>
      </p:grpSp>
      <p:grpSp>
        <p:nvGrpSpPr>
          <p:cNvPr id="209" name="Группа 208">
            <a:extLst>
              <a:ext uri="{FF2B5EF4-FFF2-40B4-BE49-F238E27FC236}">
                <a16:creationId xmlns:a16="http://schemas.microsoft.com/office/drawing/2014/main" xmlns="" id="{A74EA594-A2C1-4D29-98B2-79834E895124}"/>
              </a:ext>
            </a:extLst>
          </p:cNvPr>
          <p:cNvGrpSpPr/>
          <p:nvPr/>
        </p:nvGrpSpPr>
        <p:grpSpPr>
          <a:xfrm>
            <a:off x="11345267" y="4066119"/>
            <a:ext cx="517801" cy="441919"/>
            <a:chOff x="569853" y="5524901"/>
            <a:chExt cx="517801" cy="441919"/>
          </a:xfrm>
        </p:grpSpPr>
        <p:sp>
          <p:nvSpPr>
            <p:cNvPr id="210" name="Овал 209">
              <a:extLst>
                <a:ext uri="{FF2B5EF4-FFF2-40B4-BE49-F238E27FC236}">
                  <a16:creationId xmlns:a16="http://schemas.microsoft.com/office/drawing/2014/main" xmlns="" id="{BC9CAA35-2CD9-4F62-B24F-8B0BB4CC019F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xmlns="" id="{0012654A-C98B-4929-A028-BB3A30494763}"/>
                </a:ext>
              </a:extLst>
            </p:cNvPr>
            <p:cNvSpPr txBox="1"/>
            <p:nvPr/>
          </p:nvSpPr>
          <p:spPr>
            <a:xfrm flipH="1">
              <a:off x="569853" y="5576583"/>
              <a:ext cx="517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4 ч.</a:t>
              </a:r>
            </a:p>
          </p:txBody>
        </p:sp>
      </p:grpSp>
      <p:grpSp>
        <p:nvGrpSpPr>
          <p:cNvPr id="212" name="Группа 211">
            <a:extLst>
              <a:ext uri="{FF2B5EF4-FFF2-40B4-BE49-F238E27FC236}">
                <a16:creationId xmlns:a16="http://schemas.microsoft.com/office/drawing/2014/main" xmlns="" id="{0BD23CB6-EB93-4D06-AD4A-8F69391E34EA}"/>
              </a:ext>
            </a:extLst>
          </p:cNvPr>
          <p:cNvGrpSpPr/>
          <p:nvPr/>
        </p:nvGrpSpPr>
        <p:grpSpPr>
          <a:xfrm>
            <a:off x="11356231" y="4921157"/>
            <a:ext cx="581332" cy="441919"/>
            <a:chOff x="566879" y="5524901"/>
            <a:chExt cx="581332" cy="441919"/>
          </a:xfrm>
        </p:grpSpPr>
        <p:sp>
          <p:nvSpPr>
            <p:cNvPr id="213" name="Овал 212">
              <a:extLst>
                <a:ext uri="{FF2B5EF4-FFF2-40B4-BE49-F238E27FC236}">
                  <a16:creationId xmlns:a16="http://schemas.microsoft.com/office/drawing/2014/main" xmlns="" id="{25275B5C-DDA8-4F98-9856-935770C39132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xmlns="" id="{F7D80DD6-FACD-4B1C-9AD5-26D272FB8D97}"/>
                </a:ext>
              </a:extLst>
            </p:cNvPr>
            <p:cNvSpPr txBox="1"/>
            <p:nvPr/>
          </p:nvSpPr>
          <p:spPr>
            <a:xfrm flipH="1">
              <a:off x="566879" y="5591971"/>
              <a:ext cx="5813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18 ч.</a:t>
              </a:r>
            </a:p>
          </p:txBody>
        </p:sp>
      </p:grpSp>
      <p:grpSp>
        <p:nvGrpSpPr>
          <p:cNvPr id="215" name="Группа 214">
            <a:extLst>
              <a:ext uri="{FF2B5EF4-FFF2-40B4-BE49-F238E27FC236}">
                <a16:creationId xmlns:a16="http://schemas.microsoft.com/office/drawing/2014/main" xmlns="" id="{BDE57C95-709F-4A69-8F77-94E02F72AE30}"/>
              </a:ext>
            </a:extLst>
          </p:cNvPr>
          <p:cNvGrpSpPr/>
          <p:nvPr/>
        </p:nvGrpSpPr>
        <p:grpSpPr>
          <a:xfrm>
            <a:off x="11357848" y="5524901"/>
            <a:ext cx="517801" cy="441919"/>
            <a:chOff x="569853" y="5524901"/>
            <a:chExt cx="517801" cy="441919"/>
          </a:xfrm>
        </p:grpSpPr>
        <p:sp>
          <p:nvSpPr>
            <p:cNvPr id="216" name="Овал 215">
              <a:extLst>
                <a:ext uri="{FF2B5EF4-FFF2-40B4-BE49-F238E27FC236}">
                  <a16:creationId xmlns:a16="http://schemas.microsoft.com/office/drawing/2014/main" xmlns="" id="{164971FF-1EFA-4FCE-B6B4-5A355055EE19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xmlns="" id="{164F4FC7-D166-4C8A-916A-CAB93224167C}"/>
                </a:ext>
              </a:extLst>
            </p:cNvPr>
            <p:cNvSpPr txBox="1"/>
            <p:nvPr/>
          </p:nvSpPr>
          <p:spPr>
            <a:xfrm flipH="1">
              <a:off x="569853" y="5576583"/>
              <a:ext cx="517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3 ч.</a:t>
              </a:r>
            </a:p>
          </p:txBody>
        </p:sp>
      </p:grpSp>
      <p:grpSp>
        <p:nvGrpSpPr>
          <p:cNvPr id="218" name="Группа 217">
            <a:extLst>
              <a:ext uri="{FF2B5EF4-FFF2-40B4-BE49-F238E27FC236}">
                <a16:creationId xmlns:a16="http://schemas.microsoft.com/office/drawing/2014/main" xmlns="" id="{F6D2BD45-C95A-43D2-840F-37657DA6337A}"/>
              </a:ext>
            </a:extLst>
          </p:cNvPr>
          <p:cNvGrpSpPr/>
          <p:nvPr/>
        </p:nvGrpSpPr>
        <p:grpSpPr>
          <a:xfrm>
            <a:off x="11326890" y="6097867"/>
            <a:ext cx="579715" cy="441919"/>
            <a:chOff x="538895" y="5524901"/>
            <a:chExt cx="579715" cy="441919"/>
          </a:xfrm>
        </p:grpSpPr>
        <p:sp>
          <p:nvSpPr>
            <p:cNvPr id="219" name="Овал 218">
              <a:extLst>
                <a:ext uri="{FF2B5EF4-FFF2-40B4-BE49-F238E27FC236}">
                  <a16:creationId xmlns:a16="http://schemas.microsoft.com/office/drawing/2014/main" xmlns="" id="{2540CEF8-1C31-41D2-8E39-99F346F9BDA4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xmlns="" id="{35307C90-9878-4C31-9963-7A3200B99AAA}"/>
                </a:ext>
              </a:extLst>
            </p:cNvPr>
            <p:cNvSpPr txBox="1"/>
            <p:nvPr/>
          </p:nvSpPr>
          <p:spPr>
            <a:xfrm flipH="1">
              <a:off x="538895" y="5607361"/>
              <a:ext cx="5797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10 ч.</a:t>
              </a:r>
            </a:p>
          </p:txBody>
        </p:sp>
      </p:grp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xmlns="" id="{8D5F2BAD-2886-43CF-94F5-4C8E3D157587}"/>
              </a:ext>
            </a:extLst>
          </p:cNvPr>
          <p:cNvCxnSpPr/>
          <p:nvPr/>
        </p:nvCxnSpPr>
        <p:spPr>
          <a:xfrm>
            <a:off x="182880" y="1617155"/>
            <a:ext cx="12009120" cy="3716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Прямая соединительная линия 220">
            <a:extLst>
              <a:ext uri="{FF2B5EF4-FFF2-40B4-BE49-F238E27FC236}">
                <a16:creationId xmlns:a16="http://schemas.microsoft.com/office/drawing/2014/main" xmlns="" id="{E792B70D-78AF-4761-8149-A2740A12DB61}"/>
              </a:ext>
            </a:extLst>
          </p:cNvPr>
          <p:cNvCxnSpPr/>
          <p:nvPr/>
        </p:nvCxnSpPr>
        <p:spPr>
          <a:xfrm>
            <a:off x="91440" y="2337351"/>
            <a:ext cx="12009120" cy="3716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D448410-0020-40F5-8778-78E53B061281}"/>
              </a:ext>
            </a:extLst>
          </p:cNvPr>
          <p:cNvSpPr/>
          <p:nvPr/>
        </p:nvSpPr>
        <p:spPr>
          <a:xfrm>
            <a:off x="353665" y="611838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Для реализации </a:t>
            </a:r>
            <a:r>
              <a:rPr lang="ru-RU" b="1" dirty="0"/>
              <a:t>продвинутого уровня </a:t>
            </a:r>
            <a:r>
              <a:rPr lang="ru-RU" dirty="0"/>
              <a:t>рекомендуется использовать </a:t>
            </a:r>
            <a:r>
              <a:rPr lang="ru-RU" b="1" dirty="0"/>
              <a:t>формат предпрофессиональных классов</a:t>
            </a:r>
          </a:p>
        </p:txBody>
      </p:sp>
    </p:spTree>
    <p:extLst>
      <p:ext uri="{BB962C8B-B14F-4D97-AF65-F5344CB8AC3E}">
        <p14:creationId xmlns:p14="http://schemas.microsoft.com/office/powerpoint/2010/main" val="193768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Прямоугольник: скругленные углы 180">
            <a:extLst>
              <a:ext uri="{FF2B5EF4-FFF2-40B4-BE49-F238E27FC236}">
                <a16:creationId xmlns:a16="http://schemas.microsoft.com/office/drawing/2014/main" xmlns="" id="{2E02F494-0335-42F8-A4BE-C07B2A0779CE}"/>
              </a:ext>
            </a:extLst>
          </p:cNvPr>
          <p:cNvSpPr/>
          <p:nvPr/>
        </p:nvSpPr>
        <p:spPr>
          <a:xfrm>
            <a:off x="290135" y="1527018"/>
            <a:ext cx="3721261" cy="3049856"/>
          </a:xfrm>
          <a:prstGeom prst="roundRect">
            <a:avLst>
              <a:gd name="adj" fmla="val 654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: скругленные углы 179">
            <a:extLst>
              <a:ext uri="{FF2B5EF4-FFF2-40B4-BE49-F238E27FC236}">
                <a16:creationId xmlns:a16="http://schemas.microsoft.com/office/drawing/2014/main" xmlns="" id="{FD3A0619-C035-4CE1-B648-AF01F98DC299}"/>
              </a:ext>
            </a:extLst>
          </p:cNvPr>
          <p:cNvSpPr/>
          <p:nvPr/>
        </p:nvSpPr>
        <p:spPr>
          <a:xfrm>
            <a:off x="4207155" y="1527018"/>
            <a:ext cx="3756080" cy="4341768"/>
          </a:xfrm>
          <a:prstGeom prst="roundRect">
            <a:avLst>
              <a:gd name="adj" fmla="val 6545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xmlns="" id="{1E7C36E8-6A6F-4BF9-A02C-59F5A4A1918B}"/>
              </a:ext>
            </a:extLst>
          </p:cNvPr>
          <p:cNvSpPr/>
          <p:nvPr/>
        </p:nvSpPr>
        <p:spPr>
          <a:xfrm>
            <a:off x="8171260" y="1537241"/>
            <a:ext cx="3756080" cy="5105107"/>
          </a:xfrm>
          <a:prstGeom prst="roundRect">
            <a:avLst>
              <a:gd name="adj" fmla="val 6545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36679" y="210823"/>
            <a:ext cx="111013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3399"/>
                </a:solidFill>
                <a:cs typeface="Times New Roman" panose="02020603050405020304" pitchFamily="18" charset="0"/>
              </a:rPr>
              <a:t>Необходимые условия реализации уровня</a:t>
            </a:r>
          </a:p>
          <a:p>
            <a:r>
              <a:rPr lang="ru-RU" sz="3200" b="1" dirty="0" err="1">
                <a:solidFill>
                  <a:srgbClr val="003399"/>
                </a:solidFill>
                <a:cs typeface="Times New Roman" panose="02020603050405020304" pitchFamily="18" charset="0"/>
              </a:rPr>
              <a:t>профминимума</a:t>
            </a:r>
            <a:r>
              <a:rPr lang="ru-RU" sz="3200" b="1" dirty="0">
                <a:solidFill>
                  <a:srgbClr val="003399"/>
                </a:solidFill>
                <a:cs typeface="Times New Roman" panose="02020603050405020304" pitchFamily="18" charset="0"/>
              </a:rPr>
              <a:t> в школе:</a:t>
            </a:r>
            <a:endParaRPr lang="ru-RU" sz="3200" dirty="0">
              <a:solidFill>
                <a:prstClr val="black">
                  <a:lumMod val="50000"/>
                  <a:lumOff val="50000"/>
                </a:prst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D3C06374-EA05-4BFA-AE14-7F04E702048F}"/>
              </a:ext>
            </a:extLst>
          </p:cNvPr>
          <p:cNvSpPr/>
          <p:nvPr/>
        </p:nvSpPr>
        <p:spPr>
          <a:xfrm>
            <a:off x="8450134" y="1726807"/>
            <a:ext cx="3016852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ПРОДВИНУТЫЙ УРОВЕНЬ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xmlns="" id="{4C969709-D79E-41F7-81A8-134F8B71DA4E}"/>
              </a:ext>
            </a:extLst>
          </p:cNvPr>
          <p:cNvSpPr txBox="1"/>
          <p:nvPr/>
        </p:nvSpPr>
        <p:spPr>
          <a:xfrm>
            <a:off x="436679" y="2651320"/>
            <a:ext cx="3588830" cy="1399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ru-RU" b="1" dirty="0">
                <a:solidFill>
                  <a:srgbClr val="4472C4">
                    <a:lumMod val="50000"/>
                  </a:srgbClr>
                </a:solidFill>
              </a:rPr>
              <a:t>Хотя бы в одном классе в каждой параллели 6-11 классов реализован </a:t>
            </a:r>
            <a:r>
              <a:rPr lang="ru-RU" b="1" dirty="0" err="1">
                <a:solidFill>
                  <a:srgbClr val="4472C4">
                    <a:lumMod val="50000"/>
                  </a:srgbClr>
                </a:solidFill>
              </a:rPr>
              <a:t>профминимум</a:t>
            </a:r>
            <a:r>
              <a:rPr lang="ru-RU" b="1" dirty="0">
                <a:solidFill>
                  <a:srgbClr val="4472C4">
                    <a:lumMod val="50000"/>
                  </a:srgbClr>
                </a:solidFill>
              </a:rPr>
              <a:t> на базовом уровне </a:t>
            </a:r>
          </a:p>
        </p:txBody>
      </p:sp>
      <p:sp>
        <p:nvSpPr>
          <p:cNvPr id="174" name="Прямоугольник 173">
            <a:extLst>
              <a:ext uri="{FF2B5EF4-FFF2-40B4-BE49-F238E27FC236}">
                <a16:creationId xmlns:a16="http://schemas.microsoft.com/office/drawing/2014/main" xmlns="" id="{5133DEC0-B087-4E0F-A121-AEED1F3AB948}"/>
              </a:ext>
            </a:extLst>
          </p:cNvPr>
          <p:cNvSpPr/>
          <p:nvPr/>
        </p:nvSpPr>
        <p:spPr>
          <a:xfrm>
            <a:off x="877863" y="1747623"/>
            <a:ext cx="2374560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rgbClr val="003399"/>
                </a:solidFill>
                <a:cs typeface="Times New Roman" panose="02020603050405020304" pitchFamily="18" charset="0"/>
              </a:rPr>
              <a:t>БАЗОВЫЙ УРОВЕНЬ</a:t>
            </a:r>
          </a:p>
        </p:txBody>
      </p:sp>
      <p:sp>
        <p:nvSpPr>
          <p:cNvPr id="177" name="Прямоугольник 176">
            <a:extLst>
              <a:ext uri="{FF2B5EF4-FFF2-40B4-BE49-F238E27FC236}">
                <a16:creationId xmlns:a16="http://schemas.microsoft.com/office/drawing/2014/main" xmlns="" id="{73FBC5DD-016B-4184-9C4D-FA65AFC65EDE}"/>
              </a:ext>
            </a:extLst>
          </p:cNvPr>
          <p:cNvSpPr/>
          <p:nvPr/>
        </p:nvSpPr>
        <p:spPr>
          <a:xfrm>
            <a:off x="4817446" y="1732444"/>
            <a:ext cx="2557110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rgbClr val="003399"/>
                </a:solidFill>
                <a:cs typeface="Times New Roman" panose="02020603050405020304" pitchFamily="18" charset="0"/>
              </a:rPr>
              <a:t>ОСНОВНОЙ УРОВЕНЬ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xmlns="" id="{8D5F2BAD-2886-43CF-94F5-4C8E3D157587}"/>
              </a:ext>
            </a:extLst>
          </p:cNvPr>
          <p:cNvCxnSpPr/>
          <p:nvPr/>
        </p:nvCxnSpPr>
        <p:spPr>
          <a:xfrm>
            <a:off x="209157" y="2433230"/>
            <a:ext cx="12009120" cy="3716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32D5EE47-E10C-4910-9363-C39C04CEB70C}"/>
              </a:ext>
            </a:extLst>
          </p:cNvPr>
          <p:cNvSpPr txBox="1"/>
          <p:nvPr/>
        </p:nvSpPr>
        <p:spPr>
          <a:xfrm>
            <a:off x="4570164" y="2583981"/>
            <a:ext cx="3588830" cy="306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4472C4">
                    <a:lumMod val="50000"/>
                  </a:srgbClr>
                </a:solidFill>
              </a:rPr>
              <a:t>Хотя бы в одном классе</a:t>
            </a:r>
          </a:p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4472C4">
                    <a:lumMod val="50000"/>
                  </a:srgbClr>
                </a:solidFill>
              </a:rPr>
              <a:t>в каждой параллели 6-11</a:t>
            </a:r>
          </a:p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4472C4">
                    <a:lumMod val="50000"/>
                  </a:srgbClr>
                </a:solidFill>
              </a:rPr>
              <a:t>классов реализован</a:t>
            </a:r>
          </a:p>
          <a:p>
            <a:pPr>
              <a:lnSpc>
                <a:spcPct val="120000"/>
              </a:lnSpc>
            </a:pPr>
            <a:r>
              <a:rPr lang="ru-RU" b="1" dirty="0" err="1">
                <a:solidFill>
                  <a:srgbClr val="4472C4">
                    <a:lumMod val="50000"/>
                  </a:srgbClr>
                </a:solidFill>
              </a:rPr>
              <a:t>профминимум</a:t>
            </a:r>
            <a:r>
              <a:rPr lang="ru-RU" b="1" dirty="0">
                <a:solidFill>
                  <a:srgbClr val="4472C4">
                    <a:lumMod val="50000"/>
                  </a:srgbClr>
                </a:solidFill>
              </a:rPr>
              <a:t> на базовом</a:t>
            </a:r>
          </a:p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4472C4">
                    <a:lumMod val="50000"/>
                  </a:srgbClr>
                </a:solidFill>
              </a:rPr>
              <a:t>или основном уровне, при этом</a:t>
            </a:r>
          </a:p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4472C4">
                    <a:lumMod val="50000"/>
                  </a:srgbClr>
                </a:solidFill>
              </a:rPr>
              <a:t>обязательно хотя бы в одном</a:t>
            </a:r>
          </a:p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4472C4">
                    <a:lumMod val="50000"/>
                  </a:srgbClr>
                </a:solidFill>
              </a:rPr>
              <a:t>классе (из вышеуказанных)</a:t>
            </a:r>
          </a:p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4472C4">
                    <a:lumMod val="50000"/>
                  </a:srgbClr>
                </a:solidFill>
              </a:rPr>
              <a:t>реализован </a:t>
            </a:r>
            <a:r>
              <a:rPr lang="ru-RU" b="1" dirty="0" err="1">
                <a:solidFill>
                  <a:srgbClr val="4472C4">
                    <a:lumMod val="50000"/>
                  </a:srgbClr>
                </a:solidFill>
              </a:rPr>
              <a:t>профминимум</a:t>
            </a:r>
            <a:endParaRPr lang="ru-RU" b="1" dirty="0">
              <a:solidFill>
                <a:srgbClr val="4472C4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4472C4">
                    <a:lumMod val="50000"/>
                  </a:srgbClr>
                </a:solidFill>
              </a:rPr>
              <a:t>на основном уровне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BEA2F75-F57E-47B8-9C08-003F05951054}"/>
              </a:ext>
            </a:extLst>
          </p:cNvPr>
          <p:cNvSpPr/>
          <p:nvPr/>
        </p:nvSpPr>
        <p:spPr>
          <a:xfrm>
            <a:off x="8450134" y="2668199"/>
            <a:ext cx="3451731" cy="306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bg1"/>
                </a:solidFill>
              </a:rPr>
              <a:t>Хотя бы в одном классе в каждой параллели 6-11 классов реализован </a:t>
            </a:r>
            <a:r>
              <a:rPr lang="ru-RU" b="1" dirty="0" err="1">
                <a:solidFill>
                  <a:schemeClr val="bg1"/>
                </a:solidFill>
              </a:rPr>
              <a:t>профминимум</a:t>
            </a:r>
            <a:r>
              <a:rPr lang="ru-RU" b="1" dirty="0">
                <a:solidFill>
                  <a:schemeClr val="bg1"/>
                </a:solidFill>
              </a:rPr>
              <a:t> на базовом, основном или продвинутом уровне, при этом обязательно хотя бы в одном классе (из вышеуказанных)</a:t>
            </a:r>
          </a:p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bg1"/>
                </a:solidFill>
              </a:rPr>
              <a:t>реализован </a:t>
            </a:r>
            <a:r>
              <a:rPr lang="ru-RU" b="1" dirty="0" err="1">
                <a:solidFill>
                  <a:schemeClr val="bg1"/>
                </a:solidFill>
              </a:rPr>
              <a:t>профминимум</a:t>
            </a:r>
            <a:r>
              <a:rPr lang="ru-RU" b="1" dirty="0">
                <a:solidFill>
                  <a:schemeClr val="bg1"/>
                </a:solidFill>
              </a:rPr>
              <a:t> на продвинутом уровне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D3545BB-0B5D-40B9-AE86-EC49F76E9122}"/>
              </a:ext>
            </a:extLst>
          </p:cNvPr>
          <p:cNvSpPr txBox="1"/>
          <p:nvPr/>
        </p:nvSpPr>
        <p:spPr>
          <a:xfrm>
            <a:off x="3221560" y="1671475"/>
            <a:ext cx="8851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44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683020E4-9868-4E4A-80EE-867EB2F89470}"/>
              </a:ext>
            </a:extLst>
          </p:cNvPr>
          <p:cNvSpPr txBox="1"/>
          <p:nvPr/>
        </p:nvSpPr>
        <p:spPr>
          <a:xfrm>
            <a:off x="7259702" y="1638539"/>
            <a:ext cx="8851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44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2C21B7E3-3CC0-49C6-8CF5-A56A39FED264}"/>
              </a:ext>
            </a:extLst>
          </p:cNvPr>
          <p:cNvSpPr txBox="1"/>
          <p:nvPr/>
        </p:nvSpPr>
        <p:spPr>
          <a:xfrm>
            <a:off x="11321035" y="1638539"/>
            <a:ext cx="8851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4400" dirty="0">
                <a:solidFill>
                  <a:schemeClr val="bg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8374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Прямоугольник: скругленные углы 180">
            <a:extLst>
              <a:ext uri="{FF2B5EF4-FFF2-40B4-BE49-F238E27FC236}">
                <a16:creationId xmlns:a16="http://schemas.microsoft.com/office/drawing/2014/main" xmlns="" id="{2E02F494-0335-42F8-A4BE-C07B2A0779CE}"/>
              </a:ext>
            </a:extLst>
          </p:cNvPr>
          <p:cNvSpPr/>
          <p:nvPr/>
        </p:nvSpPr>
        <p:spPr>
          <a:xfrm>
            <a:off x="290135" y="1527018"/>
            <a:ext cx="3721261" cy="3049856"/>
          </a:xfrm>
          <a:prstGeom prst="roundRect">
            <a:avLst>
              <a:gd name="adj" fmla="val 654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: скругленные углы 179">
            <a:extLst>
              <a:ext uri="{FF2B5EF4-FFF2-40B4-BE49-F238E27FC236}">
                <a16:creationId xmlns:a16="http://schemas.microsoft.com/office/drawing/2014/main" xmlns="" id="{FD3A0619-C035-4CE1-B648-AF01F98DC299}"/>
              </a:ext>
            </a:extLst>
          </p:cNvPr>
          <p:cNvSpPr/>
          <p:nvPr/>
        </p:nvSpPr>
        <p:spPr>
          <a:xfrm>
            <a:off x="4207155" y="1527018"/>
            <a:ext cx="3756080" cy="4341768"/>
          </a:xfrm>
          <a:prstGeom prst="roundRect">
            <a:avLst>
              <a:gd name="adj" fmla="val 6545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xmlns="" id="{1E7C36E8-6A6F-4BF9-A02C-59F5A4A1918B}"/>
              </a:ext>
            </a:extLst>
          </p:cNvPr>
          <p:cNvSpPr/>
          <p:nvPr/>
        </p:nvSpPr>
        <p:spPr>
          <a:xfrm>
            <a:off x="8171260" y="1537241"/>
            <a:ext cx="3756080" cy="5105107"/>
          </a:xfrm>
          <a:prstGeom prst="roundRect">
            <a:avLst>
              <a:gd name="adj" fmla="val 6545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ru-RU" b="1" dirty="0"/>
              <a:t>Тематические уроки внутри курса общеобразовательных предметов. Отвечают на популярные у школьников вопросы «А для чего мне алгебра/химия/геометрия» и далее по списку — с точки зрения будущей профессии. </a:t>
            </a:r>
            <a:endParaRPr lang="ru-RU" b="1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6679" y="210823"/>
            <a:ext cx="11101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3399"/>
                </a:solidFill>
                <a:cs typeface="Times New Roman" panose="02020603050405020304" pitchFamily="18" charset="0"/>
              </a:rPr>
              <a:t>Урочная деятельность</a:t>
            </a:r>
            <a:r>
              <a:rPr lang="ru-RU" sz="3200" b="1" dirty="0" smtClean="0">
                <a:solidFill>
                  <a:srgbClr val="003399"/>
                </a:solidFill>
                <a:cs typeface="Times New Roman" panose="02020603050405020304" pitchFamily="18" charset="0"/>
              </a:rPr>
              <a:t>: реализуется на всех уровнях</a:t>
            </a:r>
            <a:endParaRPr lang="ru-RU" sz="3200" dirty="0">
              <a:solidFill>
                <a:prstClr val="black">
                  <a:lumMod val="50000"/>
                  <a:lumOff val="50000"/>
                </a:prst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D3C06374-EA05-4BFA-AE14-7F04E702048F}"/>
              </a:ext>
            </a:extLst>
          </p:cNvPr>
          <p:cNvSpPr/>
          <p:nvPr/>
        </p:nvSpPr>
        <p:spPr>
          <a:xfrm>
            <a:off x="8450134" y="1726807"/>
            <a:ext cx="3016852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ПРОДВИНУТЫЙ УРОВЕНЬ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xmlns="" id="{4C969709-D79E-41F7-81A8-134F8B71DA4E}"/>
              </a:ext>
            </a:extLst>
          </p:cNvPr>
          <p:cNvSpPr txBox="1"/>
          <p:nvPr/>
        </p:nvSpPr>
        <p:spPr>
          <a:xfrm>
            <a:off x="436679" y="2651320"/>
            <a:ext cx="3432956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ru-RU" b="1" dirty="0" smtClean="0">
                <a:solidFill>
                  <a:srgbClr val="4472C4">
                    <a:lumMod val="50000"/>
                  </a:srgbClr>
                </a:solidFill>
              </a:rPr>
              <a:t>Внесение в календарно тематическое планирование по предметам естественно –научного цикла </a:t>
            </a:r>
            <a:r>
              <a:rPr lang="ru-RU" b="1" dirty="0" err="1" smtClean="0">
                <a:solidFill>
                  <a:srgbClr val="4472C4">
                    <a:lumMod val="50000"/>
                  </a:srgbClr>
                </a:solidFill>
              </a:rPr>
              <a:t>профориентационной</a:t>
            </a:r>
            <a:r>
              <a:rPr lang="ru-RU" b="1" dirty="0" smtClean="0">
                <a:solidFill>
                  <a:srgbClr val="4472C4">
                    <a:lumMod val="50000"/>
                  </a:srgbClr>
                </a:solidFill>
              </a:rPr>
              <a:t> направленности</a:t>
            </a:r>
            <a:endParaRPr lang="ru-RU" b="1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174" name="Прямоугольник 173">
            <a:extLst>
              <a:ext uri="{FF2B5EF4-FFF2-40B4-BE49-F238E27FC236}">
                <a16:creationId xmlns:a16="http://schemas.microsoft.com/office/drawing/2014/main" xmlns="" id="{5133DEC0-B087-4E0F-A121-AEED1F3AB948}"/>
              </a:ext>
            </a:extLst>
          </p:cNvPr>
          <p:cNvSpPr/>
          <p:nvPr/>
        </p:nvSpPr>
        <p:spPr>
          <a:xfrm>
            <a:off x="877863" y="1747623"/>
            <a:ext cx="2374560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rgbClr val="003399"/>
                </a:solidFill>
                <a:cs typeface="Times New Roman" panose="02020603050405020304" pitchFamily="18" charset="0"/>
              </a:rPr>
              <a:t>БАЗОВЫЙ УРОВЕНЬ</a:t>
            </a:r>
          </a:p>
        </p:txBody>
      </p:sp>
      <p:sp>
        <p:nvSpPr>
          <p:cNvPr id="177" name="Прямоугольник 176">
            <a:extLst>
              <a:ext uri="{FF2B5EF4-FFF2-40B4-BE49-F238E27FC236}">
                <a16:creationId xmlns:a16="http://schemas.microsoft.com/office/drawing/2014/main" xmlns="" id="{73FBC5DD-016B-4184-9C4D-FA65AFC65EDE}"/>
              </a:ext>
            </a:extLst>
          </p:cNvPr>
          <p:cNvSpPr/>
          <p:nvPr/>
        </p:nvSpPr>
        <p:spPr>
          <a:xfrm>
            <a:off x="4817446" y="1732444"/>
            <a:ext cx="2557110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rgbClr val="003399"/>
                </a:solidFill>
                <a:cs typeface="Times New Roman" panose="02020603050405020304" pitchFamily="18" charset="0"/>
              </a:rPr>
              <a:t>ОСНОВНОЙ УРОВЕНЬ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xmlns="" id="{8D5F2BAD-2886-43CF-94F5-4C8E3D157587}"/>
              </a:ext>
            </a:extLst>
          </p:cNvPr>
          <p:cNvCxnSpPr/>
          <p:nvPr/>
        </p:nvCxnSpPr>
        <p:spPr>
          <a:xfrm>
            <a:off x="209157" y="2433230"/>
            <a:ext cx="12009120" cy="3716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32D5EE47-E10C-4910-9363-C39C04CEB70C}"/>
              </a:ext>
            </a:extLst>
          </p:cNvPr>
          <p:cNvSpPr txBox="1"/>
          <p:nvPr/>
        </p:nvSpPr>
        <p:spPr>
          <a:xfrm>
            <a:off x="4333462" y="2583981"/>
            <a:ext cx="3368829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ru-RU" b="1" dirty="0" smtClean="0"/>
              <a:t>Уроки </a:t>
            </a:r>
            <a:r>
              <a:rPr lang="ru-RU" b="1" dirty="0"/>
              <a:t>общеобразовательного цикла, включающие элемент значимости учебного предмета для профессиональной деятельности (технология, физика, химия …) </a:t>
            </a:r>
            <a:endParaRPr lang="ru-RU" b="1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D3545BB-0B5D-40B9-AE86-EC49F76E9122}"/>
              </a:ext>
            </a:extLst>
          </p:cNvPr>
          <p:cNvSpPr txBox="1"/>
          <p:nvPr/>
        </p:nvSpPr>
        <p:spPr>
          <a:xfrm>
            <a:off x="3221560" y="1671475"/>
            <a:ext cx="8851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44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683020E4-9868-4E4A-80EE-867EB2F89470}"/>
              </a:ext>
            </a:extLst>
          </p:cNvPr>
          <p:cNvSpPr txBox="1"/>
          <p:nvPr/>
        </p:nvSpPr>
        <p:spPr>
          <a:xfrm>
            <a:off x="7259702" y="1638539"/>
            <a:ext cx="8851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44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2C21B7E3-3CC0-49C6-8CF5-A56A39FED264}"/>
              </a:ext>
            </a:extLst>
          </p:cNvPr>
          <p:cNvSpPr txBox="1"/>
          <p:nvPr/>
        </p:nvSpPr>
        <p:spPr>
          <a:xfrm>
            <a:off x="11321035" y="1638539"/>
            <a:ext cx="8851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4400" dirty="0">
                <a:solidFill>
                  <a:schemeClr val="bg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918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C9015D52-6F58-4A54-A1D1-083AA61C7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5734" y="1200566"/>
            <a:ext cx="12703158" cy="7152678"/>
          </a:xfrm>
          <a:prstGeom prst="rect">
            <a:avLst/>
          </a:prstGeom>
        </p:spPr>
      </p:pic>
      <p:pic>
        <p:nvPicPr>
          <p:cNvPr id="43" name="Picture 2">
            <a:extLst>
              <a:ext uri="{FF2B5EF4-FFF2-40B4-BE49-F238E27FC236}">
                <a16:creationId xmlns:a16="http://schemas.microsoft.com/office/drawing/2014/main" xmlns="" id="{CC3AB971-2A29-704D-84EE-CF8650A71C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alphaModFix amt="53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4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98892" y="236763"/>
            <a:ext cx="7093108" cy="6384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7402FFA-20D0-9941-8E50-11698D1BE8BA}"/>
              </a:ext>
            </a:extLst>
          </p:cNvPr>
          <p:cNvSpPr txBox="1"/>
          <p:nvPr/>
        </p:nvSpPr>
        <p:spPr>
          <a:xfrm>
            <a:off x="1116677" y="1902633"/>
            <a:ext cx="99586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>
                <a:solidFill>
                  <a:srgbClr val="003399"/>
                </a:solidFill>
                <a:latin typeface="Calibri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dirty="0" smtClean="0">
                <a:solidFill>
                  <a:srgbClr val="0432FF"/>
                </a:solidFill>
                <a:latin typeface="+mn-lt"/>
                <a:cs typeface="Arial"/>
              </a:rPr>
              <a:t>ТРАЕКТРИЯ ПРОФЕССИОНАЛЬНОГО ВЫБОРА ШКОЛЬНИКА: ИЗМЕНЕНИЯ В ПОДХОДАХ, СТРАТЕГИИ, ТЕХНОЛОГИИ</a:t>
            </a:r>
            <a:endParaRPr lang="ru-RU" dirty="0">
              <a:solidFill>
                <a:srgbClr val="0432FF"/>
              </a:solidFill>
              <a:latin typeface="+mn-lt"/>
              <a:cs typeface="Arial"/>
            </a:endParaRPr>
          </a:p>
        </p:txBody>
      </p:sp>
      <p:grpSp>
        <p:nvGrpSpPr>
          <p:cNvPr id="2" name="Группа 9">
            <a:extLst>
              <a:ext uri="{FF2B5EF4-FFF2-40B4-BE49-F238E27FC236}">
                <a16:creationId xmlns:a16="http://schemas.microsoft.com/office/drawing/2014/main" xmlns="" id="{686E3277-C079-EA9A-F33C-9C0A4EEB40B8}"/>
              </a:ext>
            </a:extLst>
          </p:cNvPr>
          <p:cNvGrpSpPr>
            <a:grpSpLocks/>
          </p:cNvGrpSpPr>
          <p:nvPr/>
        </p:nvGrpSpPr>
        <p:grpSpPr bwMode="auto">
          <a:xfrm>
            <a:off x="119336" y="84469"/>
            <a:ext cx="2749154" cy="1513474"/>
            <a:chOff x="143554" y="-114709"/>
            <a:chExt cx="3664921" cy="2016658"/>
          </a:xfrm>
        </p:grpSpPr>
        <p:pic>
          <p:nvPicPr>
            <p:cNvPr id="3" name="Picture 2" descr="C:\Users\MalenkovaEV.EDU1\Desktop\Картинки\flag_rossiya_simvolika_lenty_trikolor_99276_2560x1600.jpg">
              <a:extLst>
                <a:ext uri="{FF2B5EF4-FFF2-40B4-BE49-F238E27FC236}">
                  <a16:creationId xmlns:a16="http://schemas.microsoft.com/office/drawing/2014/main" xmlns="" id="{02B90437-39E6-5665-44A4-BC716607D8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43554" y="416691"/>
              <a:ext cx="3206805" cy="148525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" name="Рисунок 17" descr="Samarskaya_oblast_gerb_h8nqy4tcmxozhyoh4wh5.jpg">
              <a:extLst>
                <a:ext uri="{FF2B5EF4-FFF2-40B4-BE49-F238E27FC236}">
                  <a16:creationId xmlns:a16="http://schemas.microsoft.com/office/drawing/2014/main" xmlns="" id="{8910BC3D-AFE7-3E16-8DC4-6666CEF32B4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785" y="-114709"/>
              <a:ext cx="2748690" cy="1863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64F4E8B-8D1C-9EC0-6964-4A4CC72C2016}"/>
              </a:ext>
            </a:extLst>
          </p:cNvPr>
          <p:cNvSpPr txBox="1"/>
          <p:nvPr/>
        </p:nvSpPr>
        <p:spPr>
          <a:xfrm>
            <a:off x="10337180" y="6055112"/>
            <a:ext cx="1628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Всероссийский педагогический совет </a:t>
            </a:r>
            <a:endParaRPr lang="ru-RU" sz="3200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831849" y="4589463"/>
            <a:ext cx="10710793" cy="203177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  <a:hlinkClick r:id="rId7"/>
              </a:rPr>
              <a:t>https://</a:t>
            </a:r>
            <a:r>
              <a:rPr lang="en-US" b="1" dirty="0" smtClean="0">
                <a:solidFill>
                  <a:schemeClr val="tx1"/>
                </a:solidFill>
                <a:hlinkClick r:id="rId7"/>
              </a:rPr>
              <a:t>www.youtube.com/watch?v=yn-bAArZNN0</a:t>
            </a:r>
            <a:r>
              <a:rPr lang="ru-RU" b="1" dirty="0" smtClean="0">
                <a:solidFill>
                  <a:schemeClr val="tx1"/>
                </a:solidFill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</a:rPr>
              <a:t>Youtube</a:t>
            </a:r>
            <a:r>
              <a:rPr lang="en-US" b="1" dirty="0" smtClean="0">
                <a:solidFill>
                  <a:schemeClr val="tx1"/>
                </a:solidFill>
              </a:rPr>
              <a:t>-</a:t>
            </a:r>
            <a:r>
              <a:rPr lang="ru-RU" b="1" dirty="0" smtClean="0">
                <a:solidFill>
                  <a:schemeClr val="tx1"/>
                </a:solidFill>
              </a:rPr>
              <a:t>канал ПРСВЕЩЕНИЕ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33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11482</TotalTime>
  <Words>482</Words>
  <Application>Microsoft Office PowerPoint</Application>
  <PresentationFormat>Произвольный</PresentationFormat>
  <Paragraphs>90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Всероссийский педагогический совет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User-090</dc:creator>
  <cp:lastModifiedBy>Богдановка</cp:lastModifiedBy>
  <cp:revision>1117</cp:revision>
  <cp:lastPrinted>2023-07-11T05:27:07Z</cp:lastPrinted>
  <dcterms:created xsi:type="dcterms:W3CDTF">2022-06-14T13:38:37Z</dcterms:created>
  <dcterms:modified xsi:type="dcterms:W3CDTF">2024-01-21T18:57:27Z</dcterms:modified>
</cp:coreProperties>
</file>