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60C54-094B-4737-8A7D-D6E8D53C32D0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1486B-39F4-4E8B-AC58-9785AA622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0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486B-39F4-4E8B-AC58-9785AA622F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44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6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61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9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1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0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48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9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66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4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38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0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9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4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5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9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6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A3705D-E144-4F7B-A984-149473DDC7A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592B8B-DB13-44ED-9182-CB9F9091F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3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Анализ пробного ЕГЭ по русскому языку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889031"/>
              </p:ext>
            </p:extLst>
          </p:nvPr>
        </p:nvGraphicFramePr>
        <p:xfrm>
          <a:off x="1295400" y="1094509"/>
          <a:ext cx="9601200" cy="36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782">
                  <a:extLst>
                    <a:ext uri="{9D8B030D-6E8A-4147-A177-3AD203B41FA5}">
                      <a16:colId xmlns:a16="http://schemas.microsoft.com/office/drawing/2014/main" val="135397605"/>
                    </a:ext>
                  </a:extLst>
                </a:gridCol>
                <a:gridCol w="4017818">
                  <a:extLst>
                    <a:ext uri="{9D8B030D-6E8A-4147-A177-3AD203B41FA5}">
                      <a16:colId xmlns:a16="http://schemas.microsoft.com/office/drawing/2014/main" val="268795158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59290921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446319675"/>
                    </a:ext>
                  </a:extLst>
                </a:gridCol>
              </a:tblGrid>
              <a:tr h="38172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участников ЕГЭ по учебному  предмету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от общего числа участников в округе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380352"/>
                  </a:ext>
                </a:extLst>
              </a:tr>
              <a:tr h="83747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Алексеевский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12,5%5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929354"/>
                  </a:ext>
                </a:extLst>
              </a:tr>
              <a:tr h="658871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Борский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24,3%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297955"/>
                  </a:ext>
                </a:extLst>
              </a:tr>
              <a:tr h="878984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Нефтегорский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70,8%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1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41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476850"/>
              </p:ext>
            </p:extLst>
          </p:nvPr>
        </p:nvGraphicFramePr>
        <p:xfrm>
          <a:off x="562710" y="609601"/>
          <a:ext cx="11090028" cy="5794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38">
                  <a:extLst>
                    <a:ext uri="{9D8B030D-6E8A-4147-A177-3AD203B41FA5}">
                      <a16:colId xmlns:a16="http://schemas.microsoft.com/office/drawing/2014/main" val="4145137997"/>
                    </a:ext>
                  </a:extLst>
                </a:gridCol>
                <a:gridCol w="1635512">
                  <a:extLst>
                    <a:ext uri="{9D8B030D-6E8A-4147-A177-3AD203B41FA5}">
                      <a16:colId xmlns:a16="http://schemas.microsoft.com/office/drawing/2014/main" val="2456722725"/>
                    </a:ext>
                  </a:extLst>
                </a:gridCol>
                <a:gridCol w="1569464">
                  <a:extLst>
                    <a:ext uri="{9D8B030D-6E8A-4147-A177-3AD203B41FA5}">
                      <a16:colId xmlns:a16="http://schemas.microsoft.com/office/drawing/2014/main" val="4203342331"/>
                    </a:ext>
                  </a:extLst>
                </a:gridCol>
                <a:gridCol w="1848338">
                  <a:extLst>
                    <a:ext uri="{9D8B030D-6E8A-4147-A177-3AD203B41FA5}">
                      <a16:colId xmlns:a16="http://schemas.microsoft.com/office/drawing/2014/main" val="2077371958"/>
                    </a:ext>
                  </a:extLst>
                </a:gridCol>
                <a:gridCol w="1848338">
                  <a:extLst>
                    <a:ext uri="{9D8B030D-6E8A-4147-A177-3AD203B41FA5}">
                      <a16:colId xmlns:a16="http://schemas.microsoft.com/office/drawing/2014/main" val="1349857720"/>
                    </a:ext>
                  </a:extLst>
                </a:gridCol>
                <a:gridCol w="1848338">
                  <a:extLst>
                    <a:ext uri="{9D8B030D-6E8A-4147-A177-3AD203B41FA5}">
                      <a16:colId xmlns:a16="http://schemas.microsoft.com/office/drawing/2014/main" val="825468728"/>
                    </a:ext>
                  </a:extLst>
                </a:gridCol>
              </a:tblGrid>
              <a:tr h="1523999">
                <a:tc>
                  <a:txBody>
                    <a:bodyPr/>
                    <a:lstStyle/>
                    <a:p>
                      <a:r>
                        <a:rPr lang="ru-RU" sz="200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Наименование АТЕ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ниже минимального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61 до 80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81 до 99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участников, получивших 100 баллов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89460"/>
                  </a:ext>
                </a:extLst>
              </a:tr>
              <a:tr h="11065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2000" b="1" dirty="0" smtClean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Алексеевский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5759180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2000" b="1" dirty="0" smtClean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Борский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682332"/>
                  </a:ext>
                </a:extLst>
              </a:tr>
              <a:tr h="11065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2000" b="1" dirty="0" smtClean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1" dirty="0" err="1" smtClean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Нефтегорский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1,11%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8333176"/>
                  </a:ext>
                </a:extLst>
              </a:tr>
              <a:tr h="11065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Юго-Восточный округ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39,5%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684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18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Типичные ошибки (Алексеевский район)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1.Задания 13,15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C00000"/>
                </a:solidFill>
              </a:rPr>
              <a:t>50-56% допустили ошибки </a:t>
            </a:r>
            <a:r>
              <a:rPr lang="ru-RU" dirty="0" smtClean="0"/>
              <a:t>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Слитное</a:t>
            </a:r>
            <a:r>
              <a:rPr lang="ru-RU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раздельное</a:t>
            </a:r>
            <a:r>
              <a:rPr lang="ru-RU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написание</a:t>
            </a:r>
            <a:r>
              <a:rPr lang="ru-RU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(НИ)</a:t>
            </a:r>
            <a:r>
              <a:rPr lang="ru-RU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вами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частей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речи; Н и НН в словах 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разных частей речи.</a:t>
            </a:r>
          </a:p>
          <a:p>
            <a:r>
              <a:rPr lang="ru-RU" b="1" spc="-2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2.Задание 18 (87,5%)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Знаки препинания в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предложении</a:t>
            </a:r>
            <a:r>
              <a:rPr lang="ru-RU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словами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конструкциями,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тически</a:t>
            </a:r>
            <a:r>
              <a:rPr lang="ru-RU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связанными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членами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3.Задание 21,22(69-94%)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Пунктуационный</a:t>
            </a:r>
            <a:r>
              <a:rPr lang="ru-RU" spc="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Текст как речевое произ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ведение.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Смысловая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композиционная</a:t>
            </a:r>
            <a:r>
              <a:rPr lang="ru-RU" spc="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лостность</a:t>
            </a:r>
            <a:r>
              <a:rPr lang="ru-RU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5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 (</a:t>
            </a:r>
            <a:r>
              <a:rPr lang="ru-RU" dirty="0"/>
              <a:t>Б</a:t>
            </a:r>
            <a:r>
              <a:rPr lang="ru-RU" dirty="0" smtClean="0"/>
              <a:t>орский район)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738" y="1981200"/>
            <a:ext cx="9911859" cy="389466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</a:pPr>
            <a:r>
              <a:rPr lang="ru-RU" b="1" dirty="0" smtClean="0">
                <a:solidFill>
                  <a:srgbClr val="FF0000"/>
                </a:solidFill>
              </a:rPr>
              <a:t>1.Задания </a:t>
            </a:r>
            <a:r>
              <a:rPr lang="ru-RU" b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FF0000"/>
                </a:solidFill>
              </a:rPr>
              <a:t>,13,15 (от 70 до 87 % допустили ошибки)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Лексические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нормы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(упо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требление</a:t>
            </a:r>
            <a:r>
              <a:rPr lang="ru-RU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паронимов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Слитное</a:t>
            </a:r>
            <a:r>
              <a:rPr lang="ru-RU" spc="9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9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раздельное</a:t>
            </a:r>
            <a:r>
              <a:rPr lang="ru-RU" spc="9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написание</a:t>
            </a:r>
            <a:r>
              <a:rPr lang="ru-RU" spc="20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21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(НИ)</a:t>
            </a:r>
            <a:r>
              <a:rPr lang="ru-RU" spc="20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pc="1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вами</a:t>
            </a:r>
            <a:r>
              <a:rPr lang="ru-RU" spc="1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pc="1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частей</a:t>
            </a:r>
            <a:r>
              <a:rPr lang="ru-RU" spc="1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речи; </a:t>
            </a:r>
            <a:r>
              <a:rPr lang="ru-RU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 и НН в словах разных частей речи.</a:t>
            </a:r>
          </a:p>
          <a:p>
            <a:pPr lvl="0">
              <a:buClr>
                <a:srgbClr val="83992A"/>
              </a:buClr>
            </a:pPr>
            <a:r>
              <a:rPr lang="ru-RU" b="1" dirty="0" smtClean="0">
                <a:solidFill>
                  <a:srgbClr val="FF0000"/>
                </a:solidFill>
              </a:rPr>
              <a:t>2.Задания 18,</a:t>
            </a:r>
            <a:r>
              <a:rPr lang="ru-RU" b="1" dirty="0" smtClean="0">
                <a:solidFill>
                  <a:srgbClr val="C00000"/>
                </a:solidFill>
              </a:rPr>
              <a:t>20</a:t>
            </a:r>
            <a:r>
              <a:rPr lang="ru-RU" b="1" dirty="0" smtClean="0">
                <a:solidFill>
                  <a:srgbClr val="FF0000"/>
                </a:solidFill>
              </a:rPr>
              <a:t> (83-90%)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Знаки препинания в</a:t>
            </a:r>
            <a:r>
              <a:rPr lang="ru-RU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предложении</a:t>
            </a:r>
            <a:r>
              <a:rPr lang="ru-RU" spc="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pc="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словами</a:t>
            </a:r>
            <a:r>
              <a:rPr lang="ru-RU" spc="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3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конструкциями,</a:t>
            </a:r>
            <a:r>
              <a:rPr lang="ru-RU" spc="17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грамма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тически</a:t>
            </a:r>
            <a:r>
              <a:rPr lang="ru-RU" spc="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связанными</a:t>
            </a:r>
            <a:r>
              <a:rPr lang="ru-RU" spc="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членами предложения; Знаки препинания в сложном предложении с разными видами связи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 частями.</a:t>
            </a:r>
          </a:p>
          <a:p>
            <a:pPr lvl="0">
              <a:buClr>
                <a:srgbClr val="83992A"/>
              </a:buClr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3.Задания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21,22(70-84%)  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Пунктуационный анализ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Текст как речевое произведение. Смысловая и композиционная  целостность текста</a:t>
            </a:r>
          </a:p>
          <a:p>
            <a:pPr lvl="0">
              <a:buClr>
                <a:srgbClr val="83992A"/>
              </a:buClr>
            </a:pP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4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Типичные ошибки ( </a:t>
            </a:r>
            <a:r>
              <a:rPr lang="ru-RU" dirty="0" err="1" smtClean="0"/>
              <a:t>Нефтегорский</a:t>
            </a:r>
            <a:r>
              <a:rPr lang="ru-RU" dirty="0" smtClean="0"/>
              <a:t> район)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1.Задания 13,15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ru-RU" dirty="0" smtClean="0">
                <a:solidFill>
                  <a:srgbClr val="C00000"/>
                </a:solidFill>
              </a:rPr>
              <a:t>55-67% </a:t>
            </a:r>
            <a:r>
              <a:rPr lang="ru-RU" dirty="0">
                <a:solidFill>
                  <a:srgbClr val="C00000"/>
                </a:solidFill>
              </a:rPr>
              <a:t>допустили ошибки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Слитное</a:t>
            </a:r>
            <a:r>
              <a:rPr lang="ru-RU" spc="9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9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раздельное</a:t>
            </a:r>
            <a:r>
              <a:rPr lang="ru-RU" spc="9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написание</a:t>
            </a:r>
            <a:r>
              <a:rPr lang="ru-RU" spc="20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21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(НИ)</a:t>
            </a:r>
            <a:r>
              <a:rPr lang="ru-RU" spc="20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pc="1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вами</a:t>
            </a:r>
            <a:r>
              <a:rPr lang="ru-RU" spc="1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pc="1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частей</a:t>
            </a:r>
            <a:r>
              <a:rPr lang="ru-RU" spc="1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речи; Н и НН в словах разных частей </a:t>
            </a:r>
            <a:r>
              <a:rPr lang="ru-RU" spc="-2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речи.</a:t>
            </a:r>
          </a:p>
          <a:p>
            <a:pPr lvl="0">
              <a:buClr>
                <a:srgbClr val="83992A"/>
              </a:buClr>
            </a:pPr>
            <a:r>
              <a:rPr lang="ru-RU" b="1" dirty="0">
                <a:solidFill>
                  <a:srgbClr val="FF0000"/>
                </a:solidFill>
              </a:rPr>
              <a:t>2.Задания </a:t>
            </a:r>
            <a:r>
              <a:rPr lang="ru-RU" b="1" dirty="0" smtClean="0">
                <a:solidFill>
                  <a:srgbClr val="C00000"/>
                </a:solidFill>
              </a:rPr>
              <a:t>16</a:t>
            </a:r>
            <a:r>
              <a:rPr lang="ru-RU" b="1" dirty="0" smtClean="0">
                <a:solidFill>
                  <a:srgbClr val="FF0000"/>
                </a:solidFill>
              </a:rPr>
              <a:t>,18 (63-78%)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Знаки препинания в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сложносочинённом предложении и простом предложении</a:t>
            </a:r>
            <a:r>
              <a:rPr lang="ru-RU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однородными</a:t>
            </a:r>
            <a:r>
              <a:rPr lang="ru-RU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членами;</a:t>
            </a:r>
            <a:r>
              <a:rPr lang="ru-RU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Знаки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препинания в</a:t>
            </a:r>
            <a:r>
              <a:rPr lang="ru-RU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предложении</a:t>
            </a:r>
            <a:r>
              <a:rPr lang="ru-RU" spc="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pc="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словами</a:t>
            </a:r>
            <a:r>
              <a:rPr lang="ru-RU" spc="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3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конструкциями,</a:t>
            </a:r>
            <a:r>
              <a:rPr lang="ru-RU" spc="175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грамма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тически</a:t>
            </a:r>
            <a:r>
              <a:rPr lang="ru-RU" spc="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связанными</a:t>
            </a:r>
            <a:r>
              <a:rPr lang="ru-RU" spc="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членами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предложения.</a:t>
            </a:r>
          </a:p>
          <a:p>
            <a:pPr lvl="0"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</a:rPr>
              <a:t>3.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3.Задание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21 (81%)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Пунктуационный</a:t>
            </a:r>
            <a:r>
              <a:rPr lang="ru-RU" spc="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pc="-1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59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03231"/>
            <a:ext cx="9601195" cy="3472637"/>
          </a:xfrm>
        </p:spPr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r>
              <a:rPr lang="ru-RU" sz="2000" dirty="0" smtClean="0">
                <a:solidFill>
                  <a:schemeClr val="tx1"/>
                </a:solidFill>
              </a:rPr>
              <a:t>1. Систематизировать отработку заданий 5,13,15, направленных на знание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ексических</a:t>
            </a:r>
            <a:r>
              <a:rPr lang="ru-RU" sz="2000" spc="18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</a:t>
            </a:r>
            <a:r>
              <a:rPr lang="ru-RU" sz="2000" spc="185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(упо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требление</a:t>
            </a:r>
            <a:r>
              <a:rPr lang="ru-RU" sz="2000" spc="3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паронимов);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Слитного</a:t>
            </a:r>
            <a:r>
              <a:rPr lang="ru-RU" sz="2000" spc="9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9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раздельного</a:t>
            </a:r>
            <a:r>
              <a:rPr lang="ru-RU" sz="2000" spc="9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написания</a:t>
            </a:r>
            <a:r>
              <a:rPr lang="ru-RU" sz="2000" spc="205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000" spc="2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(НИ)</a:t>
            </a:r>
            <a:r>
              <a:rPr lang="ru-RU" sz="2000" spc="20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000" spc="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вами</a:t>
            </a:r>
            <a:r>
              <a:rPr lang="ru-RU" sz="2000" spc="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z="2000" spc="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частей</a:t>
            </a:r>
            <a:r>
              <a:rPr lang="ru-RU" sz="2000" spc="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речи; Н и НН в словах разных частей речи.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2.Обеспечить преподавателей русского языка методическим материалом для отработки заданий 16,18,20, направленных на знание пунктуационных правил.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3.Вводить на уроках русского языка и литературы комплексный анализ текста для анализа заданий 21,22.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62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427</Words>
  <Application>Microsoft Office PowerPoint</Application>
  <PresentationFormat>Широкоэкранный</PresentationFormat>
  <Paragraphs>68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Натуральные материалы</vt:lpstr>
      <vt:lpstr>Анализ пробного ЕГЭ по русскому языку</vt:lpstr>
      <vt:lpstr>Презентация PowerPoint</vt:lpstr>
      <vt:lpstr>Презентация PowerPoint</vt:lpstr>
      <vt:lpstr>Типичные ошибки (Алексеевский район)</vt:lpstr>
      <vt:lpstr>Типичные ошибки (Борский район)</vt:lpstr>
      <vt:lpstr>Типичные ошибки ( Нефтегорский район)</vt:lpstr>
      <vt:lpstr>Выводы: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пробного ЕГЭ по русскому языку</dc:title>
  <dc:creator>Админ</dc:creator>
  <cp:lastModifiedBy>Админ</cp:lastModifiedBy>
  <cp:revision>8</cp:revision>
  <dcterms:created xsi:type="dcterms:W3CDTF">2024-03-03T08:55:15Z</dcterms:created>
  <dcterms:modified xsi:type="dcterms:W3CDTF">2024-03-03T10:21:59Z</dcterms:modified>
</cp:coreProperties>
</file>