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5" r:id="rId2"/>
    <p:sldId id="256" r:id="rId3"/>
    <p:sldId id="297" r:id="rId4"/>
    <p:sldId id="271" r:id="rId5"/>
    <p:sldId id="295" r:id="rId6"/>
    <p:sldId id="301" r:id="rId7"/>
    <p:sldId id="293" r:id="rId8"/>
    <p:sldId id="294" r:id="rId9"/>
    <p:sldId id="298" r:id="rId10"/>
    <p:sldId id="291" r:id="rId11"/>
    <p:sldId id="272" r:id="rId12"/>
    <p:sldId id="273" r:id="rId13"/>
    <p:sldId id="288" r:id="rId14"/>
    <p:sldId id="287" r:id="rId15"/>
    <p:sldId id="286" r:id="rId16"/>
    <p:sldId id="285" r:id="rId17"/>
    <p:sldId id="284" r:id="rId18"/>
    <p:sldId id="280" r:id="rId19"/>
    <p:sldId id="283" r:id="rId20"/>
    <p:sldId id="290" r:id="rId21"/>
    <p:sldId id="302" r:id="rId22"/>
    <p:sldId id="278" r:id="rId23"/>
    <p:sldId id="304" r:id="rId24"/>
    <p:sldId id="300" r:id="rId25"/>
    <p:sldId id="303" r:id="rId26"/>
    <p:sldId id="274" r:id="rId27"/>
    <p:sldId id="270" r:id="rId28"/>
    <p:sldId id="305" r:id="rId29"/>
    <p:sldId id="299" r:id="rId3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1" d="100"/>
          <a:sy n="111" d="100"/>
        </p:scale>
        <p:origin x="-1614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4FA203-2475-4762-B093-C845008D4179}" type="datetimeFigureOut">
              <a:rPr lang="ru-RU" smtClean="0"/>
              <a:t>пт 22.08.25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B1D982-A377-4D72-BE2B-38E145F821FD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84831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4FA203-2475-4762-B093-C845008D4179}" type="datetimeFigureOut">
              <a:rPr lang="ru-RU" smtClean="0"/>
              <a:t>пт 22.08.25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B1D982-A377-4D72-BE2B-38E145F821FD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636650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4FA203-2475-4762-B093-C845008D4179}" type="datetimeFigureOut">
              <a:rPr lang="ru-RU" smtClean="0"/>
              <a:t>пт 22.08.25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B1D982-A377-4D72-BE2B-38E145F821FD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664433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4FA203-2475-4762-B093-C845008D4179}" type="datetimeFigureOut">
              <a:rPr lang="ru-RU" smtClean="0"/>
              <a:t>пт 22.08.25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B1D982-A377-4D72-BE2B-38E145F821FD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670471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4FA203-2475-4762-B093-C845008D4179}" type="datetimeFigureOut">
              <a:rPr lang="ru-RU" smtClean="0"/>
              <a:t>пт 22.08.25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B1D982-A377-4D72-BE2B-38E145F821FD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757236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4FA203-2475-4762-B093-C845008D4179}" type="datetimeFigureOut">
              <a:rPr lang="ru-RU" smtClean="0"/>
              <a:t>пт 22.08.25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B1D982-A377-4D72-BE2B-38E145F821FD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583102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4FA203-2475-4762-B093-C845008D4179}" type="datetimeFigureOut">
              <a:rPr lang="ru-RU" smtClean="0"/>
              <a:t>пт 22.08.25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B1D982-A377-4D72-BE2B-38E145F821FD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01860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4FA203-2475-4762-B093-C845008D4179}" type="datetimeFigureOut">
              <a:rPr lang="ru-RU" smtClean="0"/>
              <a:t>пт 22.08.25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B1D982-A377-4D72-BE2B-38E145F821FD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837982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4FA203-2475-4762-B093-C845008D4179}" type="datetimeFigureOut">
              <a:rPr lang="ru-RU" smtClean="0"/>
              <a:t>пт 22.08.25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B1D982-A377-4D72-BE2B-38E145F821FD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601897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4FA203-2475-4762-B093-C845008D4179}" type="datetimeFigureOut">
              <a:rPr lang="ru-RU" smtClean="0"/>
              <a:t>пт 22.08.25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B1D982-A377-4D72-BE2B-38E145F821FD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519880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4FA203-2475-4762-B093-C845008D4179}" type="datetimeFigureOut">
              <a:rPr lang="ru-RU" smtClean="0"/>
              <a:t>пт 22.08.25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B1D982-A377-4D72-BE2B-38E145F821FD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331538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4FA203-2475-4762-B093-C845008D4179}" type="datetimeFigureOut">
              <a:rPr lang="ru-RU" smtClean="0"/>
              <a:t>пт 22.08.25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B1D982-A377-4D72-BE2B-38E145F821FD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6393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7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em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clck.ru/36wAuM" TargetMode="External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6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0.jpe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png"/><Relationship Id="rId3" Type="http://schemas.openxmlformats.org/officeDocument/2006/relationships/image" Target="../media/image41.jpeg"/><Relationship Id="rId7" Type="http://schemas.openxmlformats.org/officeDocument/2006/relationships/image" Target="../media/image4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4.jpeg"/><Relationship Id="rId5" Type="http://schemas.openxmlformats.org/officeDocument/2006/relationships/image" Target="../media/image43.jpeg"/><Relationship Id="rId4" Type="http://schemas.openxmlformats.org/officeDocument/2006/relationships/image" Target="../media/image42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8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C:\Users\Сергей\Desktop\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3642"/>
            <a:ext cx="9144000" cy="6934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619672" y="764704"/>
            <a:ext cx="633670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0"/>
              </a:spcBef>
            </a:pPr>
            <a:r>
              <a:rPr lang="ru-RU" sz="8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Юго-Восточное управление МО Самарской области</a:t>
            </a:r>
          </a:p>
          <a:p>
            <a:pPr algn="ctr">
              <a:spcBef>
                <a:spcPts val="0"/>
              </a:spcBef>
            </a:pPr>
            <a:r>
              <a:rPr lang="ru-RU" sz="8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государственное бюджетное общеобразовательное учреждение Самарской области средняя общеобразовательная школа № 2 с углубленным изучением отдельных предметов «Образовательный центр» города Нефтегорска муниципального района Нефтегорский Самарской области – детский сад «Солнышко» г. Нефтегорска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481572" y="3433458"/>
            <a:ext cx="669082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1400" b="1" dirty="0" smtClean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endParaRPr lang="ru-RU" sz="1400" b="1" dirty="0" smtClean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endParaRPr lang="ru-RU" sz="14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r>
              <a:rPr lang="ru-RU" sz="1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Автор: </a:t>
            </a:r>
            <a:r>
              <a:rPr lang="ru-RU" sz="14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С. А. Пешкова - воспитатель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283968" y="2060848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4067945" y="5157192"/>
            <a:ext cx="118654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2025 г</a:t>
            </a:r>
            <a:endParaRPr lang="ru-RU" sz="1400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259632" y="2430180"/>
            <a:ext cx="705678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b="1" dirty="0" smtClean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пыт работы по </a:t>
            </a:r>
            <a:r>
              <a:rPr lang="ru-RU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взаимодействию с родителями на примере реализации программы </a:t>
            </a:r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семейного клуба «</a:t>
            </a:r>
            <a:r>
              <a:rPr lang="ru-RU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Развивашка</a:t>
            </a:r>
            <a:r>
              <a:rPr lang="ru-RU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», для детей и родителей младшего дошкольного возраста </a:t>
            </a:r>
            <a:r>
              <a:rPr lang="ru-RU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»</a:t>
            </a:r>
            <a:endParaRPr lang="ru-RU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445888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C:\Users\Сергей\Desktop\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76200"/>
            <a:ext cx="9144000" cy="6934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0" y="620688"/>
            <a:ext cx="9144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u="sng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800" b="1" u="sng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Пальчиковые игры» </a:t>
            </a:r>
            <a:endParaRPr lang="ru-RU" sz="2800" b="1" u="sng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 descr="E:\IMG20231101171324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168" t="25422" b="7532"/>
          <a:stretch/>
        </p:blipFill>
        <p:spPr bwMode="auto">
          <a:xfrm flipH="1">
            <a:off x="1187624" y="1394471"/>
            <a:ext cx="2304942" cy="2448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3" descr="C:\Users\Сергей\Downloads\IMG20231004163240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914" b="14986"/>
          <a:stretch/>
        </p:blipFill>
        <p:spPr bwMode="auto">
          <a:xfrm>
            <a:off x="4989052" y="1721364"/>
            <a:ext cx="2535276" cy="24277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794297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C:\Users\Сергей\Desktop\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76200"/>
            <a:ext cx="9144000" cy="6934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0" y="692696"/>
            <a:ext cx="9144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u="sng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«Массаж»</a:t>
            </a:r>
            <a:r>
              <a:rPr lang="ru-RU" sz="28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pic>
        <p:nvPicPr>
          <p:cNvPr id="6146" name="Picture 2" descr="E:\IMG2023101216333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1484784"/>
            <a:ext cx="2592288" cy="23714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C:\Users\Сергей\Downloads\IMG-67d8cc56ed860973833a6a664c65bc37-V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484784"/>
            <a:ext cx="2677470" cy="23714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964473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C:\Users\Сергей\Desktop\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54" y="0"/>
            <a:ext cx="9144000" cy="6934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4954" y="620688"/>
            <a:ext cx="9144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u="sng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«Нейрогимнастика» </a:t>
            </a:r>
          </a:p>
        </p:txBody>
      </p:sp>
      <p:pic>
        <p:nvPicPr>
          <p:cNvPr id="1028" name="Picture 4" descr="E:\IMG20231101171508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14" t="20270" b="5952"/>
          <a:stretch/>
        </p:blipFill>
        <p:spPr bwMode="auto">
          <a:xfrm>
            <a:off x="4860032" y="1268760"/>
            <a:ext cx="2314649" cy="30771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3" descr="E:\IMG20231012163610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231" r="10702" b="15304"/>
          <a:stretch/>
        </p:blipFill>
        <p:spPr bwMode="auto">
          <a:xfrm>
            <a:off x="1219575" y="1268760"/>
            <a:ext cx="3312368" cy="30771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77525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C:\Users\Сергей\Desktop\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76200"/>
            <a:ext cx="9144000" cy="6934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0" y="620688"/>
            <a:ext cx="9144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u="sng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«Работа с бумагой» </a:t>
            </a:r>
          </a:p>
        </p:txBody>
      </p:sp>
      <p:pic>
        <p:nvPicPr>
          <p:cNvPr id="3075" name="Picture 3" descr="C:\Users\Сергей\Downloads\IMG20231115171818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037" t="16580" r="4103"/>
          <a:stretch/>
        </p:blipFill>
        <p:spPr bwMode="auto">
          <a:xfrm>
            <a:off x="4644008" y="1268760"/>
            <a:ext cx="2657460" cy="25973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C:\Users\Сергей\Downloads\IMG_20231115_194026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26" t="24325"/>
          <a:stretch/>
        </p:blipFill>
        <p:spPr bwMode="auto">
          <a:xfrm>
            <a:off x="1331640" y="1268760"/>
            <a:ext cx="3073337" cy="25973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65745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C:\Users\Сергей\Desktop\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026" y="0"/>
            <a:ext cx="9144000" cy="6934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-252536" y="548680"/>
            <a:ext cx="938151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2800" b="1" u="sng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800" b="1" u="sng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800" b="1" u="sng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Работа со шнурками, нитками» </a:t>
            </a:r>
          </a:p>
        </p:txBody>
      </p:sp>
      <p:pic>
        <p:nvPicPr>
          <p:cNvPr id="4098" name="Picture 2" descr="C:\Users\Сергей\Downloads\IMG20231115171326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73" t="31613" b="7557"/>
          <a:stretch/>
        </p:blipFill>
        <p:spPr bwMode="auto">
          <a:xfrm>
            <a:off x="1403648" y="1696244"/>
            <a:ext cx="2941753" cy="2232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C:\Users\Сергей\Downloads\IMG20231115171220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904"/>
          <a:stretch/>
        </p:blipFill>
        <p:spPr bwMode="auto">
          <a:xfrm>
            <a:off x="5004048" y="1696244"/>
            <a:ext cx="2441965" cy="2232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65745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C:\Users\Сергей\Desktop\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76200"/>
            <a:ext cx="9144000" cy="6934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915816" y="548680"/>
            <a:ext cx="346739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u="sng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«Рисование» </a:t>
            </a:r>
          </a:p>
        </p:txBody>
      </p:sp>
      <p:pic>
        <p:nvPicPr>
          <p:cNvPr id="2051" name="Picture 3" descr="E:\IMG20231018170140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162" r="7215"/>
          <a:stretch/>
        </p:blipFill>
        <p:spPr bwMode="auto">
          <a:xfrm>
            <a:off x="4427984" y="1474510"/>
            <a:ext cx="2937719" cy="24585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3" descr="C:\Users\Сергей\Downloads\IMG20231221171043(1)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1474510"/>
            <a:ext cx="2880320" cy="24585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65745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C:\Users\Сергей\Desktop\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76200"/>
            <a:ext cx="9144000" cy="6934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0" y="260648"/>
            <a:ext cx="91440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28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800" b="1" u="sng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800" b="1" u="sng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Лепка, изготовление поделок из различных материалов</a:t>
            </a:r>
            <a:r>
              <a:rPr lang="ru-RU" sz="28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» </a:t>
            </a:r>
          </a:p>
        </p:txBody>
      </p:sp>
      <p:pic>
        <p:nvPicPr>
          <p:cNvPr id="5123" name="Picture 3" descr="E:\IMG20231012164154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526"/>
          <a:stretch/>
        </p:blipFill>
        <p:spPr bwMode="auto">
          <a:xfrm>
            <a:off x="5004048" y="1675370"/>
            <a:ext cx="2376264" cy="24101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3" descr="C:\Users\Сергей\Downloads\IMG20240320172153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675369"/>
            <a:ext cx="2576379" cy="24101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65745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C:\Users\Сергей\Desktop\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76200"/>
            <a:ext cx="9144000" cy="6934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0" y="332656"/>
            <a:ext cx="91440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28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800" b="1" u="sng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«Моделирование»</a:t>
            </a:r>
            <a:endParaRPr lang="ru-RU" sz="2800" b="1" u="sng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2" descr="E:\IMG20231101172500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437"/>
          <a:stretch/>
        </p:blipFill>
        <p:spPr bwMode="auto">
          <a:xfrm>
            <a:off x="1187624" y="1695619"/>
            <a:ext cx="2952328" cy="22419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C:\Users\Сергей\Downloads\IMG-85a523f85d625e3bd8a061b5eb4f3d3a-V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1695619"/>
            <a:ext cx="2844316" cy="22419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65745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C:\Users\Сергей\Desktop\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76200"/>
            <a:ext cx="9144000" cy="7010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827585" y="764704"/>
            <a:ext cx="7776864" cy="34470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u="sng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Диагностическая деятельность:</a:t>
            </a:r>
          </a:p>
          <a:p>
            <a:pPr algn="ctr"/>
            <a:endParaRPr lang="ru-RU" sz="2800" b="1" u="sng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marL="285750" indent="-285750">
              <a:buFont typeface="Wingdings" pitchFamily="2" charset="2"/>
              <a:buChar char="v"/>
            </a:pPr>
            <a:r>
              <a:rPr lang="ru-RU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   Текущий </a:t>
            </a:r>
            <a:r>
              <a:rPr lang="ru-RU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- осуществляется на каждом занятии</a:t>
            </a:r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285750" indent="-285750">
              <a:buFont typeface="Wingdings" pitchFamily="2" charset="2"/>
              <a:buChar char="v"/>
            </a:pPr>
            <a:endParaRPr lang="ru-RU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marL="285750" indent="-285750">
              <a:buFont typeface="Wingdings" pitchFamily="2" charset="2"/>
              <a:buChar char="v"/>
            </a:pPr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    Промежуточный </a:t>
            </a:r>
            <a:r>
              <a:rPr lang="ru-RU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- осуществляется по результатам первого полугодия через мониторинговое исследование</a:t>
            </a:r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285750" indent="-285750">
              <a:buFont typeface="Wingdings" pitchFamily="2" charset="2"/>
              <a:buChar char="v"/>
            </a:pPr>
            <a:endParaRPr lang="ru-RU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marL="285750" indent="-285750">
              <a:buFont typeface="Wingdings" pitchFamily="2" charset="2"/>
              <a:buChar char="v"/>
            </a:pPr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     Итоговый </a:t>
            </a:r>
            <a:r>
              <a:rPr lang="ru-RU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- осуществляется по результатам года через мониторинговое </a:t>
            </a:r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исследование</a:t>
            </a:r>
          </a:p>
          <a:p>
            <a:endParaRPr lang="ru-RU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7" name="Picture 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3645024"/>
            <a:ext cx="6408712" cy="1594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960788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C:\Users\Сергей\Desktop\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76200"/>
            <a:ext cx="9144000" cy="6934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0" y="548680"/>
            <a:ext cx="91439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u="sng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Д</a:t>
            </a:r>
            <a:r>
              <a:rPr lang="ru-RU" sz="2800" b="1" u="sng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омашняя </a:t>
            </a:r>
            <a:r>
              <a:rPr lang="ru-RU" sz="2800" b="1" u="sng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игротека «Волшебные пальчики». </a:t>
            </a:r>
          </a:p>
        </p:txBody>
      </p:sp>
      <p:pic>
        <p:nvPicPr>
          <p:cNvPr id="9218" name="Picture 2" descr="E:\IMG-e120691fd2c45006570f2a57bc97b027-V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7073" y="1174278"/>
            <a:ext cx="2093003" cy="27906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9" name="Picture 3" descr="E:\IMG-e1f4f66c2adb325046e39d93c2c02093-V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651" b="18125"/>
          <a:stretch/>
        </p:blipFill>
        <p:spPr bwMode="auto">
          <a:xfrm>
            <a:off x="5940152" y="1176570"/>
            <a:ext cx="2304256" cy="24490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0" name="Picture 4" descr="E:\IMG-de23523428d0af1df7a9da9b32ddbf11-V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06809" y="1304423"/>
            <a:ext cx="2530380" cy="25303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491879" y="4581128"/>
            <a:ext cx="25922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u="sng" dirty="0">
                <a:hlinkClick r:id="rId6"/>
              </a:rPr>
              <a:t>https://clck.ru/36wAuM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65745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Сергей\Desktop\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76200"/>
            <a:ext cx="9144000" cy="7010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763688" y="900481"/>
            <a:ext cx="5328592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sz="28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800" b="1" u="sng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Цель</a:t>
            </a:r>
            <a:r>
              <a:rPr lang="ru-RU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повышение активности родительского         участия в образовательном процессе</a:t>
            </a:r>
            <a:endParaRPr lang="ru-RU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861327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C:\Users\Сергей\Desktop\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76200"/>
            <a:ext cx="9144000" cy="6934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2" name="Picture 2" descr="E:\IMG-dab0f01542218c8d3c77d2f60481e4f4-V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778154"/>
            <a:ext cx="1962218" cy="26162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3" name="Picture 3" descr="E:\IMG-d1d9b882d7cef0bb12ad655b045bc163-V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59" t="13181" r="8965" b="17275"/>
          <a:stretch/>
        </p:blipFill>
        <p:spPr bwMode="auto">
          <a:xfrm>
            <a:off x="3068833" y="1196752"/>
            <a:ext cx="2160240" cy="2880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4" name="Picture 4" descr="E:\IMG-776cd1feed60ac943cf4c2b6bdf4ef63-V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1628800"/>
            <a:ext cx="2088232" cy="25502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794297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97" y="-39925"/>
            <a:ext cx="9144793" cy="6937849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0" y="620688"/>
            <a:ext cx="9144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u="sng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Мастер-классы</a:t>
            </a:r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endParaRPr lang="ru-RU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1394" y="836712"/>
            <a:ext cx="2036429" cy="355313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928" y="1270765"/>
            <a:ext cx="3318963" cy="27809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51749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C:\Users\Сергей\Desktop\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76200"/>
            <a:ext cx="9144000" cy="7010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0" y="404664"/>
            <a:ext cx="9144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u="sng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Круглый стол</a:t>
            </a:r>
            <a:endParaRPr lang="ru-RU" sz="2800" b="1" dirty="0">
              <a:solidFill>
                <a:srgbClr val="0070C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Users\Сергей\Downloads\iSDPmLit0V72ohumo_CSg5hQJ20lAcEclQJvO5ngaVXkZhhd6k-qvhy9xJPOJpi-Dpd90W0rvPVFUMhNE4gVBT1b(1)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1052736"/>
            <a:ext cx="3096344" cy="3384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026758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97" y="-79552"/>
            <a:ext cx="9144793" cy="7017104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-397" y="476672"/>
            <a:ext cx="914439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2800" b="1" u="sng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800" b="1" u="sng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Творческие конкурсы и акции</a:t>
            </a:r>
            <a:endParaRPr lang="ru-RU" sz="28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1680" y="1410211"/>
            <a:ext cx="2304256" cy="307234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5976" y="1628800"/>
            <a:ext cx="2914666" cy="24482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8697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C:\Users\Сергей\Desktop\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771" y="-76200"/>
            <a:ext cx="9144000" cy="6934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907704" y="1340768"/>
            <a:ext cx="482453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28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8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483768" y="2204864"/>
            <a:ext cx="37537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28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4" descr="C:\Users\Сергей\Downloads\IMG-b03a0ae39cec57d36e7f1eb8fea93a72-V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 rot="21241600">
            <a:off x="1084141" y="543323"/>
            <a:ext cx="1545552" cy="20577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 rot="587691">
            <a:off x="6758511" y="504647"/>
            <a:ext cx="1387615" cy="21208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6" name="Picture 2" descr="C:\Users\Сергей\Downloads\IMG_20250508_173601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856" y="468489"/>
            <a:ext cx="2880320" cy="20828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Picture 3" descr="F:\2024-2025\Космос Тимур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226142">
            <a:off x="1431801" y="2649159"/>
            <a:ext cx="1368066" cy="19358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C:\Users\Сергей\Downloads\IMG_20250527_150253.jp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23" t="1905" r="7935" b="3209"/>
          <a:stretch/>
        </p:blipFill>
        <p:spPr bwMode="auto">
          <a:xfrm>
            <a:off x="3955497" y="2815369"/>
            <a:ext cx="1252566" cy="17610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3"/>
          <p:cNvPicPr/>
          <p:nvPr/>
        </p:nvPicPr>
        <p:blipFill>
          <a:blip r:embed="rId8"/>
          <a:srcRect/>
          <a:stretch>
            <a:fillRect/>
          </a:stretch>
        </p:blipFill>
        <p:spPr bwMode="auto">
          <a:xfrm rot="596441">
            <a:off x="6432344" y="2660231"/>
            <a:ext cx="1379186" cy="165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695054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97" y="-79552"/>
            <a:ext cx="9144793" cy="7017104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0" y="764704"/>
            <a:ext cx="9144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u="sng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Совместные досуговые мероприятия</a:t>
            </a:r>
            <a:endParaRPr lang="ru-RU" sz="28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1628800"/>
            <a:ext cx="3057546" cy="233992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8064" y="1484784"/>
            <a:ext cx="2085696" cy="27809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45801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C:\Users\Сергей\Desktop\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4121"/>
            <a:ext cx="9144000" cy="6934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043608" y="1268760"/>
            <a:ext cx="7344817" cy="41242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u="sng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Результаты родителей:</a:t>
            </a:r>
          </a:p>
          <a:p>
            <a:pPr algn="ctr"/>
            <a:endParaRPr lang="ru-RU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285750" lvl="0" indent="-285750">
              <a:buFont typeface="Wingdings" panose="05000000000000000000" pitchFamily="2" charset="2"/>
              <a:buChar char="v"/>
            </a:pPr>
            <a:r>
              <a:rPr lang="ru-RU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повысился уровень психолого-педагогической грамотности родителей;</a:t>
            </a:r>
          </a:p>
          <a:p>
            <a:pPr marL="285750" lvl="0" indent="-285750">
              <a:buFont typeface="Wingdings" panose="05000000000000000000" pitchFamily="2" charset="2"/>
              <a:buChar char="v"/>
            </a:pPr>
            <a:r>
              <a:rPr lang="ru-RU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активизировалось и стало более осознанным участием родителей в жизни группы;</a:t>
            </a:r>
          </a:p>
          <a:p>
            <a:pPr marL="285750" lvl="0" indent="-285750">
              <a:buFont typeface="Wingdings" panose="05000000000000000000" pitchFamily="2" charset="2"/>
              <a:buChar char="v"/>
            </a:pPr>
            <a:r>
              <a:rPr lang="ru-RU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родители стали чаще обращаться за советом к педагогу, возникли отношения доверия;</a:t>
            </a:r>
          </a:p>
          <a:p>
            <a:pPr marL="285750" lvl="0" indent="-285750">
              <a:buFont typeface="Wingdings" panose="05000000000000000000" pitchFamily="2" charset="2"/>
              <a:buChar char="v"/>
            </a:pPr>
            <a:r>
              <a:rPr lang="ru-RU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родители используют игры с различными материалами для развития ребёнка в домашних условиях;</a:t>
            </a:r>
          </a:p>
          <a:p>
            <a:pPr marL="285750" lvl="0" indent="-285750">
              <a:buFont typeface="Wingdings" panose="05000000000000000000" pitchFamily="2" charset="2"/>
              <a:buChar char="v"/>
            </a:pPr>
            <a:r>
              <a:rPr lang="ru-RU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сформировался сплочённый родительский коллектив, готовый к взаимопомощи.</a:t>
            </a:r>
          </a:p>
          <a:p>
            <a:pPr marL="285750" indent="-285750">
              <a:buFont typeface="Wingdings" pitchFamily="2" charset="2"/>
              <a:buChar char="v"/>
            </a:pPr>
            <a:endParaRPr lang="ru-RU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256910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C:\Users\Сергей\Desktop\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76200"/>
            <a:ext cx="9144000" cy="7010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547664" y="332656"/>
            <a:ext cx="6696743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b="1" u="sng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b="1" u="sng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800" b="1" u="sng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Результаты воспитанников:</a:t>
            </a:r>
            <a:endParaRPr lang="ru-RU" sz="2800" b="1" u="sng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403647" y="1484784"/>
            <a:ext cx="6264697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endParaRPr lang="ru-RU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marL="285750" indent="-285750" algn="just">
              <a:buFont typeface="Wingdings" pitchFamily="2" charset="2"/>
              <a:buChar char="v"/>
            </a:pPr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возросла </a:t>
            </a:r>
            <a:r>
              <a:rPr lang="ru-RU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мотивация к обучению и посещению детского сада, так они видели заинтересованность и участие своих родителей;</a:t>
            </a:r>
          </a:p>
          <a:p>
            <a:pPr marL="285750" indent="-285750" algn="just">
              <a:buFont typeface="Wingdings" pitchFamily="2" charset="2"/>
              <a:buChar char="v"/>
            </a:pPr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улучшились </a:t>
            </a:r>
            <a:r>
              <a:rPr lang="ru-RU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детско-родительские отношения, что положительно сказалось, на эмоциональном состоянии детей;</a:t>
            </a:r>
          </a:p>
          <a:p>
            <a:pPr marL="285750" indent="-285750" algn="just">
              <a:buFont typeface="Wingdings" pitchFamily="2" charset="2"/>
              <a:buChar char="v"/>
            </a:pPr>
            <a:r>
              <a:rPr lang="ru-RU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дети получили положительный опыт  совместной творческой и игровой деятельности с </a:t>
            </a:r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родителями</a:t>
            </a:r>
            <a:r>
              <a:rPr lang="ru-RU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;</a:t>
            </a:r>
            <a:endParaRPr lang="ru-RU" b="1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marL="285750" indent="-285750" algn="just">
              <a:buFont typeface="Wingdings" pitchFamily="2" charset="2"/>
              <a:buChar char="v"/>
            </a:pPr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Дети используют </a:t>
            </a:r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знакомые игры и упражнения в </a:t>
            </a:r>
            <a:r>
              <a:rPr lang="ru-RU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повседневной жизни.</a:t>
            </a:r>
          </a:p>
          <a:p>
            <a:r>
              <a:rPr lang="ru-RU" dirty="0"/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4373470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C:\Users\Сергей\Desktop\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771" y="-76200"/>
            <a:ext cx="9144000" cy="6934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907704" y="1340768"/>
            <a:ext cx="482453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28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8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-252536" y="764704"/>
            <a:ext cx="938376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u="sng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Результат педагога</a:t>
            </a:r>
          </a:p>
          <a:p>
            <a:pPr algn="ctr"/>
            <a:endParaRPr lang="ru-RU" sz="2800" b="1" u="sng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 flipH="1">
            <a:off x="1907704" y="1718811"/>
            <a:ext cx="4824536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buFont typeface="Wingdings" pitchFamily="2" charset="2"/>
              <a:buChar char="v"/>
            </a:pPr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была </a:t>
            </a:r>
            <a:r>
              <a:rPr lang="ru-RU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успешно реализована новая форма взаимодействия, что повысило профессиональную компетентность</a:t>
            </a:r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marL="285750" indent="-285750" algn="just">
              <a:buFont typeface="Wingdings" pitchFamily="2" charset="2"/>
              <a:buChar char="v"/>
            </a:pPr>
            <a:endParaRPr lang="ru-RU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marL="285750" indent="-285750" algn="just">
              <a:buFont typeface="Wingdings" pitchFamily="2" charset="2"/>
              <a:buChar char="v"/>
            </a:pPr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установились </a:t>
            </a:r>
            <a:r>
              <a:rPr lang="ru-RU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прочные, доверительные отношения с семьями воспитанников; </a:t>
            </a:r>
            <a:endParaRPr lang="ru-RU" b="1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marL="285750" indent="-285750" algn="just">
              <a:buFont typeface="Wingdings" pitchFamily="2" charset="2"/>
              <a:buChar char="v"/>
            </a:pPr>
            <a:endParaRPr lang="ru-RU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marL="285750" indent="-285750" algn="just">
              <a:buFont typeface="Wingdings" pitchFamily="2" charset="2"/>
              <a:buChar char="v"/>
            </a:pPr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создана </a:t>
            </a:r>
            <a:r>
              <a:rPr lang="ru-RU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положительная репутация среди  родительского сообщества. </a:t>
            </a:r>
          </a:p>
        </p:txBody>
      </p:sp>
    </p:spTree>
    <p:extLst>
      <p:ext uri="{BB962C8B-B14F-4D97-AF65-F5344CB8AC3E}">
        <p14:creationId xmlns:p14="http://schemas.microsoft.com/office/powerpoint/2010/main" val="28170202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C:\Users\Сергей\Desktop\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771" y="-76200"/>
            <a:ext cx="9144000" cy="6934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907704" y="1340768"/>
            <a:ext cx="482453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28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8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483768" y="2204864"/>
            <a:ext cx="37537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u="sng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Спасибо за внимание!</a:t>
            </a:r>
            <a:endParaRPr lang="ru-RU" sz="2800" b="1" u="sng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06926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C:\Users\Сергей\Desktop\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771" y="-76200"/>
            <a:ext cx="9144000" cy="6934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907704" y="1340768"/>
            <a:ext cx="482453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28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8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187624" y="764704"/>
            <a:ext cx="7272808" cy="1354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u="sng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Девиз клуба: </a:t>
            </a:r>
          </a:p>
          <a:p>
            <a:endParaRPr lang="ru-RU" b="1" i="1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Нет ничего прекраснее на свете, </a:t>
            </a:r>
            <a:endParaRPr lang="ru-RU" b="1" i="1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  когда </a:t>
            </a:r>
            <a:r>
              <a:rPr lang="ru-RU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все вместе: взрослые и дети!»</a:t>
            </a:r>
            <a:endParaRPr lang="ru-RU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5" descr="Picture background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2" y="2420888"/>
            <a:ext cx="1656184" cy="15760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20080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C:\Users\Сергей\Desktop\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76200"/>
            <a:ext cx="9144000" cy="7010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755576" y="1124744"/>
            <a:ext cx="7344816" cy="3293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u="sng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Семейный клуб «Развивашка»</a:t>
            </a:r>
            <a:endParaRPr lang="ru-RU" sz="2800" b="1" u="sng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b="1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marL="285750" indent="-285750" algn="just">
              <a:buFont typeface="Wingdings" pitchFamily="2" charset="2"/>
              <a:buChar char="v"/>
            </a:pPr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Учитывает </a:t>
            </a:r>
            <a:r>
              <a:rPr lang="ru-RU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потребности, интересы и мотивы детей, членов их семей и педагогов. </a:t>
            </a:r>
            <a:endParaRPr lang="ru-RU" b="1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marL="285750" indent="-285750" algn="just">
              <a:buFont typeface="Wingdings" pitchFamily="2" charset="2"/>
              <a:buChar char="v"/>
            </a:pPr>
            <a:endParaRPr lang="ru-RU" b="1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marL="285750" indent="-285750" algn="just">
              <a:buFont typeface="Wingdings" pitchFamily="2" charset="2"/>
              <a:buChar char="v"/>
            </a:pPr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Позволяет </a:t>
            </a:r>
            <a:r>
              <a:rPr lang="ru-RU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не только развить познавательные процессы, но и реализовать индивидуальный творческий потенциал личности, наладить коммуникации со взрослыми и со сверстниками на основе совместной деятельности. </a:t>
            </a:r>
          </a:p>
          <a:p>
            <a:endParaRPr lang="ru-RU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706683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6513"/>
            <a:ext cx="9144000" cy="69373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551508" y="764704"/>
            <a:ext cx="6620892" cy="26161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28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800" b="1" u="sng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Принципы</a:t>
            </a:r>
            <a:r>
              <a:rPr lang="ru-RU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endParaRPr lang="ru-RU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endParaRPr lang="ru-RU" b="1" dirty="0" smtClean="0">
              <a:solidFill>
                <a:schemeClr val="accent1"/>
              </a:solidFill>
              <a:latin typeface="Times New Roman" pitchFamily="18" charset="0"/>
              <a:cs typeface="Times New Roman" pitchFamily="18" charset="0"/>
            </a:endParaRPr>
          </a:p>
          <a:p>
            <a:pPr marL="285750" indent="-285750">
              <a:lnSpc>
                <a:spcPct val="150000"/>
              </a:lnSpc>
              <a:buFont typeface="Wingdings" pitchFamily="2" charset="2"/>
              <a:buChar char="v"/>
            </a:pPr>
            <a:r>
              <a:rPr lang="ru-RU" b="1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добровольности</a:t>
            </a:r>
          </a:p>
          <a:p>
            <a:pPr marL="285750" indent="-285750">
              <a:lnSpc>
                <a:spcPct val="150000"/>
              </a:lnSpc>
              <a:buFont typeface="Wingdings" pitchFamily="2" charset="2"/>
              <a:buChar char="v"/>
            </a:pPr>
            <a:r>
              <a:rPr lang="ru-RU" b="1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открытости</a:t>
            </a:r>
          </a:p>
          <a:p>
            <a:pPr marL="285750" indent="-285750">
              <a:lnSpc>
                <a:spcPct val="150000"/>
              </a:lnSpc>
              <a:buFont typeface="Wingdings" pitchFamily="2" charset="2"/>
              <a:buChar char="v"/>
            </a:pPr>
            <a:r>
              <a:rPr lang="ru-RU" b="1" dirty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b="1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рактической направленности</a:t>
            </a:r>
          </a:p>
        </p:txBody>
      </p:sp>
    </p:spTree>
    <p:extLst>
      <p:ext uri="{BB962C8B-B14F-4D97-AF65-F5344CB8AC3E}">
        <p14:creationId xmlns:p14="http://schemas.microsoft.com/office/powerpoint/2010/main" val="2003252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793" cy="6937849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0" y="980728"/>
            <a:ext cx="9144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u="sng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Просветительская работа</a:t>
            </a:r>
            <a:endParaRPr lang="ru-RU" sz="2800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9672" y="1798240"/>
            <a:ext cx="2808312" cy="232149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124" t="25724" r="2124" b="7516"/>
          <a:stretch/>
        </p:blipFill>
        <p:spPr>
          <a:xfrm>
            <a:off x="5220072" y="1628800"/>
            <a:ext cx="2123316" cy="24909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50541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C:\Users\Сергей\Desktop\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76200"/>
            <a:ext cx="9144000" cy="6934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C:\Users\Сергей\Downloads\IMG-8162946528369adaf15a34e438c6d8d7-V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1236504"/>
            <a:ext cx="3554169" cy="30911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07504" y="692696"/>
            <a:ext cx="90364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u="sng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Практическая деятельность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38864103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C:\Users\Сергей\Desktop\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771" y="-76200"/>
            <a:ext cx="9144000" cy="6934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907704" y="1340768"/>
            <a:ext cx="482453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28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8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 descr="C:\Users\Сергей\Downloads\IMG-7ccf8eb3248ebd9ec7a863d2cb02c1ec-V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9284" y="531313"/>
            <a:ext cx="3430688" cy="25730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C:\Users\Сергей\Downloads\IMG-58e407985258c205d5bafbc371684c75-V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1785843"/>
            <a:ext cx="3312368" cy="24842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43943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C:\Users\Сергей\Desktop\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771" y="-76200"/>
            <a:ext cx="9144000" cy="6934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907704" y="1340768"/>
            <a:ext cx="482453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28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8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483768" y="2204864"/>
            <a:ext cx="37537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28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2" name="Picture 2" descr="C:\Users\Сергей\Downloads\IMG-486d32e557facf0c31d71f8e6ad4a245-V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1577" y="1068513"/>
            <a:ext cx="2808312" cy="27959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78400" y="1068513"/>
            <a:ext cx="2969967" cy="27959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9262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461</TotalTime>
  <Words>395</Words>
  <Application>Microsoft Office PowerPoint</Application>
  <PresentationFormat>Экран (4:3)</PresentationFormat>
  <Paragraphs>80</Paragraphs>
  <Slides>29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29</vt:i4>
      </vt:variant>
    </vt:vector>
  </HeadingPairs>
  <TitlesOfParts>
    <vt:vector size="30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Сергей</dc:creator>
  <cp:lastModifiedBy>Сергей</cp:lastModifiedBy>
  <cp:revision>48</cp:revision>
  <dcterms:created xsi:type="dcterms:W3CDTF">2023-11-14T11:17:09Z</dcterms:created>
  <dcterms:modified xsi:type="dcterms:W3CDTF">2025-08-22T15:55:07Z</dcterms:modified>
</cp:coreProperties>
</file>