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8" r:id="rId2"/>
    <p:sldId id="334" r:id="rId3"/>
    <p:sldId id="346" r:id="rId4"/>
    <p:sldId id="331" r:id="rId5"/>
    <p:sldId id="347" r:id="rId6"/>
    <p:sldId id="348" r:id="rId7"/>
    <p:sldId id="332" r:id="rId8"/>
    <p:sldId id="335" r:id="rId9"/>
    <p:sldId id="325" r:id="rId10"/>
    <p:sldId id="351" r:id="rId11"/>
    <p:sldId id="324" r:id="rId12"/>
    <p:sldId id="350" r:id="rId13"/>
    <p:sldId id="343" r:id="rId14"/>
    <p:sldId id="352" r:id="rId15"/>
    <p:sldId id="345" r:id="rId16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EFA"/>
    <a:srgbClr val="D6EBFE"/>
    <a:srgbClr val="008A3E"/>
    <a:srgbClr val="AFFFD7"/>
    <a:srgbClr val="A80000"/>
    <a:srgbClr val="E7F1FF"/>
    <a:srgbClr val="007A37"/>
    <a:srgbClr val="17375E"/>
    <a:srgbClr val="7F7649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02" autoAdjust="0"/>
    <p:restoredTop sz="99512" autoAdjust="0"/>
  </p:normalViewPr>
  <p:slideViewPr>
    <p:cSldViewPr>
      <p:cViewPr varScale="1">
        <p:scale>
          <a:sx n="111" d="100"/>
          <a:sy n="111" d="100"/>
        </p:scale>
        <p:origin x="1080" y="1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58" y="-78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79916806600629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53A7"/>
            </a:solidFill>
          </c:spPr>
          <c:invertIfNegative val="0"/>
          <c:dLbls>
            <c:dLbl>
              <c:idx val="0"/>
              <c:layout>
                <c:manualLayout>
                  <c:x val="-3.6776746120960558E-3"/>
                  <c:y val="0.1797084667626860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179-4A0B-96AD-461A0CDE55EB}"/>
                </c:ext>
              </c:extLst>
            </c:dLbl>
            <c:dLbl>
              <c:idx val="1"/>
              <c:layout>
                <c:manualLayout>
                  <c:x val="4.296205068029922E-3"/>
                  <c:y val="0.178440237451079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179-4A0B-96AD-461A0CDE55EB}"/>
                </c:ext>
              </c:extLst>
            </c:dLbl>
            <c:dLbl>
              <c:idx val="2"/>
              <c:layout>
                <c:manualLayout>
                  <c:x val="1.116220924326857E-2"/>
                  <c:y val="0.178950312017669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179-4A0B-96AD-461A0CDE55EB}"/>
                </c:ext>
              </c:extLst>
            </c:dLbl>
            <c:dLbl>
              <c:idx val="3"/>
              <c:layout>
                <c:manualLayout>
                  <c:x val="5.6491745832242778E-3"/>
                  <c:y val="0.184215652603586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179-4A0B-96AD-461A0CDE55EB}"/>
                </c:ext>
              </c:extLst>
            </c:dLbl>
            <c:dLbl>
              <c:idx val="4"/>
              <c:layout>
                <c:manualLayout>
                  <c:x val="-5.8995465533313403E-3"/>
                  <c:y val="0.2239486571098205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79-4A0B-96AD-461A0CDE55EB}"/>
                </c:ext>
              </c:extLst>
            </c:dLbl>
            <c:spPr>
              <a:noFill/>
              <a:ln w="25342">
                <a:noFill/>
              </a:ln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1 пол. 2024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87.4</c:v>
                </c:pt>
                <c:pt idx="1">
                  <c:v>89.9</c:v>
                </c:pt>
                <c:pt idx="2">
                  <c:v>94.6</c:v>
                </c:pt>
                <c:pt idx="3">
                  <c:v>99.1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79-4A0B-96AD-461A0CDE5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axId val="173919232"/>
        <c:axId val="177341184"/>
      </c:barChart>
      <c:catAx>
        <c:axId val="173919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Arial Narrow" panose="020B0606020202030204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77341184"/>
        <c:crosses val="autoZero"/>
        <c:auto val="1"/>
        <c:lblAlgn val="ctr"/>
        <c:lblOffset val="100"/>
        <c:noMultiLvlLbl val="0"/>
      </c:catAx>
      <c:valAx>
        <c:axId val="177341184"/>
        <c:scaling>
          <c:orientation val="minMax"/>
          <c:min val="80"/>
        </c:scaling>
        <c:delete val="0"/>
        <c:axPos val="l"/>
        <c:numFmt formatCode="General" sourceLinked="1"/>
        <c:majorTickMark val="out"/>
        <c:minorTickMark val="none"/>
        <c:tickLblPos val="none"/>
        <c:crossAx val="173919232"/>
        <c:crosses val="autoZero"/>
        <c:crossBetween val="between"/>
      </c:valAx>
      <c:spPr>
        <a:noFill/>
        <a:ln w="25323">
          <a:noFill/>
        </a:ln>
      </c:spPr>
    </c:plotArea>
    <c:plotVisOnly val="1"/>
    <c:dispBlanksAs val="gap"/>
    <c:showDLblsOverMax val="0"/>
  </c:chart>
  <c:txPr>
    <a:bodyPr/>
    <a:lstStyle/>
    <a:p>
      <a:pPr>
        <a:defRPr sz="1796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22240380403856"/>
          <c:y val="4.3650793650793704E-2"/>
          <c:w val="0.85277759619596161"/>
          <c:h val="0.7506576939510476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35 лет</c:v>
                </c:pt>
              </c:strCache>
            </c:strRef>
          </c:tx>
          <c:invertIfNegative val="0"/>
          <c:dLbls>
            <c:spPr>
              <a:solidFill>
                <a:schemeClr val="bg1">
                  <a:lumMod val="95000"/>
                </a:schemeClr>
              </a:solidFill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Алексеевский</c:v>
                </c:pt>
                <c:pt idx="1">
                  <c:v>Борский</c:v>
                </c:pt>
                <c:pt idx="2">
                  <c:v>Нефтегорский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18.5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D8-4E7E-9586-027FA6446D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35 лет - 54 года</c:v>
                </c:pt>
              </c:strCache>
            </c:strRef>
          </c:tx>
          <c:invertIfNegative val="0"/>
          <c:dLbls>
            <c:spPr>
              <a:solidFill>
                <a:schemeClr val="bg1">
                  <a:lumMod val="95000"/>
                </a:schemeClr>
              </a:solidFill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Алексеевский</c:v>
                </c:pt>
                <c:pt idx="1">
                  <c:v>Борский</c:v>
                </c:pt>
                <c:pt idx="2">
                  <c:v>Нефтегорский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59</c:v>
                </c:pt>
                <c:pt idx="1">
                  <c:v>53</c:v>
                </c:pt>
                <c:pt idx="2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D8-4E7E-9586-027FA6446D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55 лет и старше</c:v>
                </c:pt>
              </c:strCache>
            </c:strRef>
          </c:tx>
          <c:invertIfNegative val="0"/>
          <c:dLbls>
            <c:spPr>
              <a:solidFill>
                <a:schemeClr val="bg1">
                  <a:lumMod val="95000"/>
                </a:schemeClr>
              </a:solidFill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Алексеевский</c:v>
                </c:pt>
                <c:pt idx="1">
                  <c:v>Борский</c:v>
                </c:pt>
                <c:pt idx="2">
                  <c:v>Нефтегорский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23</c:v>
                </c:pt>
                <c:pt idx="1">
                  <c:v>28.5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D8-4E7E-9586-027FA6446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00"/>
        <c:axId val="177343872"/>
        <c:axId val="177346816"/>
      </c:barChart>
      <c:catAx>
        <c:axId val="1773438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 Narrow" pitchFamily="34" charset="0"/>
              </a:defRPr>
            </a:pPr>
            <a:endParaRPr lang="ru-RU"/>
          </a:p>
        </c:txPr>
        <c:crossAx val="177346816"/>
        <c:crosses val="autoZero"/>
        <c:auto val="1"/>
        <c:lblAlgn val="ctr"/>
        <c:lblOffset val="100"/>
        <c:noMultiLvlLbl val="0"/>
      </c:catAx>
      <c:valAx>
        <c:axId val="177346816"/>
        <c:scaling>
          <c:orientation val="minMax"/>
          <c:max val="100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1773438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6546275775085442E-2"/>
          <c:y val="0.78624984740279669"/>
          <c:w val="0.93345372422491457"/>
          <c:h val="0.20932039745031891"/>
        </c:manualLayout>
      </c:layout>
      <c:overlay val="0"/>
      <c:txPr>
        <a:bodyPr/>
        <a:lstStyle/>
        <a:p>
          <a:pPr>
            <a:defRPr sz="2400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706741152089216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53A7"/>
            </a:solidFill>
          </c:spPr>
          <c:invertIfNegative val="0"/>
          <c:dLbls>
            <c:dLbl>
              <c:idx val="0"/>
              <c:layout>
                <c:manualLayout>
                  <c:x val="-3.677674612096055E-3"/>
                  <c:y val="0.26276342066949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179-4A0B-96AD-461A0CDE55EB}"/>
                </c:ext>
              </c:extLst>
            </c:dLbl>
            <c:dLbl>
              <c:idx val="1"/>
              <c:layout>
                <c:manualLayout>
                  <c:x val="4.2962050680299237E-3"/>
                  <c:y val="0.178440237451079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179-4A0B-96AD-461A0CDE55EB}"/>
                </c:ext>
              </c:extLst>
            </c:dLbl>
            <c:dLbl>
              <c:idx val="2"/>
              <c:layout>
                <c:manualLayout>
                  <c:x val="8.485774220999354E-3"/>
                  <c:y val="0.23085946728511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179-4A0B-96AD-461A0CDE55EB}"/>
                </c:ext>
              </c:extLst>
            </c:dLbl>
            <c:dLbl>
              <c:idx val="3"/>
              <c:layout>
                <c:manualLayout>
                  <c:x val="5.6491745832242778E-3"/>
                  <c:y val="0.184215652603586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79-4A0B-96AD-461A0CDE55EB}"/>
                </c:ext>
              </c:extLst>
            </c:dLbl>
            <c:dLbl>
              <c:idx val="4"/>
              <c:layout>
                <c:manualLayout>
                  <c:x val="-5.899546553331342E-3"/>
                  <c:y val="0.2239486571098205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79-4A0B-96AD-461A0CDE55EB}"/>
                </c:ext>
              </c:extLst>
            </c:dLbl>
            <c:spPr>
              <a:noFill/>
              <a:ln w="25342">
                <a:noFill/>
              </a:ln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</c:v>
                </c:pt>
                <c:pt idx="1">
                  <c:v>74</c:v>
                </c:pt>
                <c:pt idx="2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79-4A0B-96AD-461A0CDE5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axId val="177561600"/>
        <c:axId val="177563136"/>
      </c:barChart>
      <c:catAx>
        <c:axId val="17756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Arial Narrow" panose="020B0606020202030204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77563136"/>
        <c:crosses val="autoZero"/>
        <c:auto val="1"/>
        <c:lblAlgn val="ctr"/>
        <c:lblOffset val="100"/>
        <c:noMultiLvlLbl val="0"/>
      </c:catAx>
      <c:valAx>
        <c:axId val="177563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crossAx val="177561600"/>
        <c:crosses val="autoZero"/>
        <c:crossBetween val="between"/>
      </c:valAx>
      <c:spPr>
        <a:noFill/>
        <a:ln w="25323">
          <a:noFill/>
        </a:ln>
      </c:spPr>
    </c:plotArea>
    <c:plotVisOnly val="1"/>
    <c:dispBlanksAs val="gap"/>
    <c:showDLblsOverMax val="0"/>
  </c:chart>
  <c:txPr>
    <a:bodyPr/>
    <a:lstStyle/>
    <a:p>
      <a:pPr>
        <a:defRPr sz="1796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72061309434451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53A7"/>
            </a:solidFill>
          </c:spPr>
          <c:invertIfNegative val="0"/>
          <c:dLbls>
            <c:dLbl>
              <c:idx val="0"/>
              <c:layout>
                <c:manualLayout>
                  <c:x val="7.7585579059241171E-3"/>
                  <c:y val="0.28140986370832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DEE-4E2B-8465-242F36494A40}"/>
                </c:ext>
              </c:extLst>
            </c:dLbl>
            <c:dLbl>
              <c:idx val="1"/>
              <c:layout>
                <c:manualLayout>
                  <c:x val="1.2065466296548609E-2"/>
                  <c:y val="0.181929070098928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DEE-4E2B-8465-242F36494A40}"/>
                </c:ext>
              </c:extLst>
            </c:dLbl>
            <c:dLbl>
              <c:idx val="2"/>
              <c:layout>
                <c:manualLayout>
                  <c:x val="1.6314210160622439E-3"/>
                  <c:y val="0.149233438366570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DEE-4E2B-8465-242F36494A40}"/>
                </c:ext>
              </c:extLst>
            </c:dLbl>
            <c:dLbl>
              <c:idx val="3"/>
              <c:layout>
                <c:manualLayout>
                  <c:x val="-3.2323006090468794E-3"/>
                  <c:y val="0.116326040630242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DEE-4E2B-8465-242F36494A40}"/>
                </c:ext>
              </c:extLst>
            </c:dLbl>
            <c:dLbl>
              <c:idx val="4"/>
              <c:layout>
                <c:manualLayout>
                  <c:x val="9.3685360789455656E-3"/>
                  <c:y val="0.109846651959580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EE-4E2B-8465-242F36494A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2020-21</c:v>
                </c:pt>
                <c:pt idx="1">
                  <c:v>2021-22</c:v>
                </c:pt>
                <c:pt idx="2">
                  <c:v>2022-23</c:v>
                </c:pt>
                <c:pt idx="3">
                  <c:v>2023-24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15.1</c:v>
                </c:pt>
                <c:pt idx="1">
                  <c:v>20.2</c:v>
                </c:pt>
                <c:pt idx="2">
                  <c:v>21</c:v>
                </c:pt>
                <c:pt idx="3">
                  <c:v>21.2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DEE-4E2B-8465-242F36494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77589248"/>
        <c:axId val="177599232"/>
      </c:barChart>
      <c:catAx>
        <c:axId val="177589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Arial Narrow" panose="020B0606020202030204" pitchFamily="34" charset="0"/>
              </a:defRPr>
            </a:pPr>
            <a:endParaRPr lang="ru-RU"/>
          </a:p>
        </c:txPr>
        <c:crossAx val="177599232"/>
        <c:crosses val="autoZero"/>
        <c:auto val="1"/>
        <c:lblAlgn val="ctr"/>
        <c:lblOffset val="100"/>
        <c:noMultiLvlLbl val="0"/>
      </c:catAx>
      <c:valAx>
        <c:axId val="17759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7589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4F0508E1-B459-4C86-BFB2-C134C85137F4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1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3C97D111-A54C-4152-BB3D-C768F83E2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7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73C21495-5A35-488B-B884-EEB536F03387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46125"/>
            <a:ext cx="663098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1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D9717885-271C-4819-8EBB-AB3343E2F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180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17885-271C-4819-8EBB-AB3343E2FBF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7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90E9-5773-4F8B-9D4D-44B6C427B148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354C-FF4F-41E2-8175-F2273EB425DB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B69A-0946-4BA1-9BB0-D2CEDA01A88C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83ED-0C0E-4A06-A978-36252FA3839A}" type="datetime1">
              <a:rPr lang="ru-RU" smtClean="0"/>
              <a:pPr/>
              <a:t>25.09.2024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39306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9876-45EB-448C-95D7-2231A5E4CADC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6992-7E5D-4BA0-8F87-8BDEE76A6221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E203-C3A0-46AF-8FDE-AB94746889C0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FA8E-E0F6-400C-A140-8A1DF9B21F98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DEA8-DADC-42FF-A177-5964A51DCE8F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95E6-AA67-442A-ADC9-078D181A0D2C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ED06-F439-4A37-BD8D-46F56F2F34CC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93AD-5EEE-4F63-A165-CF8CBB98EA9E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52000"/>
              </a:schemeClr>
            </a:gs>
            <a:gs pos="32000">
              <a:schemeClr val="accent5">
                <a:lumMod val="11000"/>
                <a:lumOff val="89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FB857-4502-43EB-BABF-C7BA94015E17}" type="datetime1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C:\Users\User\Desktop\samregion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E7F1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096264" y="1785926"/>
            <a:ext cx="3071834" cy="3369749"/>
          </a:xfrm>
          <a:prstGeom prst="rect">
            <a:avLst/>
          </a:prstGeom>
          <a:noFill/>
        </p:spPr>
      </p:pic>
      <p:sp>
        <p:nvSpPr>
          <p:cNvPr id="5" name="object 5"/>
          <p:cNvSpPr txBox="1"/>
          <p:nvPr/>
        </p:nvSpPr>
        <p:spPr>
          <a:xfrm>
            <a:off x="655320" y="4714489"/>
            <a:ext cx="4120639" cy="17081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r>
              <a:rPr lang="ru-RU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Конференция работников дошкольного образования</a:t>
            </a:r>
          </a:p>
          <a:p>
            <a:endParaRPr sz="2000" dirty="0">
              <a:latin typeface="Bebas Neue Book"/>
              <a:cs typeface="Bebas Neue Book"/>
            </a:endParaRPr>
          </a:p>
          <a:p>
            <a:pPr marL="18415">
              <a:lnSpc>
                <a:spcPct val="100000"/>
              </a:lnSpc>
            </a:pPr>
            <a:r>
              <a:rPr lang="ru-RU" sz="3000" spc="-20" dirty="0" smtClean="0">
                <a:solidFill>
                  <a:srgbClr val="1D1D1B"/>
                </a:solidFill>
                <a:latin typeface="Arial Narrow" panose="020B0606020202030204" pitchFamily="34" charset="0"/>
                <a:cs typeface="Bebas Neue Book"/>
              </a:rPr>
              <a:t>26.09.</a:t>
            </a:r>
            <a:r>
              <a:rPr sz="3000" spc="-20" dirty="0" smtClean="0">
                <a:solidFill>
                  <a:srgbClr val="1D1D1B"/>
                </a:solidFill>
                <a:latin typeface="Arial Narrow" panose="020B0606020202030204" pitchFamily="34" charset="0"/>
                <a:cs typeface="Bebas Neue Book"/>
              </a:rPr>
              <a:t>202</a:t>
            </a:r>
            <a:r>
              <a:rPr lang="ru-RU" sz="3000" spc="-20" dirty="0" smtClean="0">
                <a:solidFill>
                  <a:srgbClr val="1D1D1B"/>
                </a:solidFill>
                <a:latin typeface="Arial Narrow" panose="020B0606020202030204" pitchFamily="34" charset="0"/>
                <a:cs typeface="Bebas Neue Book"/>
              </a:rPr>
              <a:t>4</a:t>
            </a:r>
            <a:endParaRPr sz="3000" dirty="0">
              <a:latin typeface="Arial Narrow" panose="020B0606020202030204" pitchFamily="34" charset="0"/>
              <a:cs typeface="Bebas Neue Book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4863" y="1653032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5320" y="5834121"/>
            <a:ext cx="1958975" cy="0"/>
          </a:xfrm>
          <a:custGeom>
            <a:avLst/>
            <a:gdLst/>
            <a:ahLst/>
            <a:cxnLst/>
            <a:rect l="l" t="t" r="r" b="b"/>
            <a:pathLst>
              <a:path w="1958975">
                <a:moveTo>
                  <a:pt x="0" y="0"/>
                </a:moveTo>
                <a:lnTo>
                  <a:pt x="1958873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081B276-7E8F-73E5-4DD8-E7FDC9A09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4" y="142852"/>
            <a:ext cx="928694" cy="1002616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CC8B79E5-4BA8-80F6-6B18-EA3B6E290443}"/>
              </a:ext>
            </a:extLst>
          </p:cNvPr>
          <p:cNvSpPr/>
          <p:nvPr/>
        </p:nvSpPr>
        <p:spPr>
          <a:xfrm>
            <a:off x="1666844" y="142852"/>
            <a:ext cx="7958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960000"/>
                </a:solidFill>
                <a:latin typeface="Arial Narrow" panose="020B0606020202030204" pitchFamily="34" charset="0"/>
                <a:ea typeface="宋体" charset="-122"/>
                <a:cs typeface="Times New Roman" pitchFamily="18" charset="0"/>
              </a:rPr>
              <a:t>МИНИСТЕРСТВО ОБРАЗОВАНИЯ </a:t>
            </a:r>
            <a:r>
              <a:rPr lang="ru-RU" sz="2400" b="1" dirty="0" smtClean="0">
                <a:solidFill>
                  <a:srgbClr val="960000"/>
                </a:solidFill>
                <a:latin typeface="Arial Narrow" panose="020B0606020202030204" pitchFamily="34" charset="0"/>
                <a:ea typeface="宋体" charset="-122"/>
                <a:cs typeface="Times New Roman" pitchFamily="18" charset="0"/>
              </a:rPr>
              <a:t>САМАРСКОЙ </a:t>
            </a:r>
            <a:r>
              <a:rPr lang="ru-RU" sz="2400" b="1" dirty="0">
                <a:solidFill>
                  <a:srgbClr val="960000"/>
                </a:solidFill>
                <a:latin typeface="Arial Narrow" panose="020B0606020202030204" pitchFamily="34" charset="0"/>
                <a:ea typeface="宋体" charset="-122"/>
                <a:cs typeface="Times New Roman" pitchFamily="18" charset="0"/>
              </a:rPr>
              <a:t>ОБЛАСТИ</a:t>
            </a:r>
          </a:p>
          <a:p>
            <a:pPr algn="ctr"/>
            <a:r>
              <a:rPr lang="ru-RU" sz="3200" b="1" dirty="0">
                <a:solidFill>
                  <a:srgbClr val="960000"/>
                </a:solidFill>
                <a:latin typeface="Arial Narrow" panose="020B0606020202030204" pitchFamily="34" charset="0"/>
                <a:ea typeface="宋体" charset="-122"/>
                <a:cs typeface="Times New Roman" pitchFamily="18" charset="0"/>
              </a:rPr>
              <a:t>ЮГО-ВОСТОЧНОЕ УПРАВЛЕНИЕ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C81805-A8E6-2086-D14F-8ABF654510D1}"/>
              </a:ext>
            </a:extLst>
          </p:cNvPr>
          <p:cNvSpPr txBox="1"/>
          <p:nvPr/>
        </p:nvSpPr>
        <p:spPr>
          <a:xfrm>
            <a:off x="452398" y="2000240"/>
            <a:ext cx="73136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400" b="1" dirty="0">
                <a:solidFill>
                  <a:srgbClr val="15477D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Задачи повышения качества </a:t>
            </a:r>
          </a:p>
          <a:p>
            <a:pPr algn="l"/>
            <a:r>
              <a:rPr lang="ru-RU" sz="4400" b="1" dirty="0">
                <a:solidFill>
                  <a:srgbClr val="15477D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дошкольного образования</a:t>
            </a:r>
          </a:p>
          <a:p>
            <a:pPr algn="l"/>
            <a:r>
              <a:rPr lang="ru-RU" sz="4400" b="1" dirty="0">
                <a:solidFill>
                  <a:srgbClr val="15477D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 Юго-Восточном </a:t>
            </a:r>
            <a:r>
              <a:rPr lang="ru-RU" sz="4400" b="1" dirty="0" smtClean="0">
                <a:solidFill>
                  <a:srgbClr val="15477D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округе</a:t>
            </a:r>
            <a:endParaRPr lang="ru-RU" sz="3200" dirty="0">
              <a:solidFill>
                <a:srgbClr val="15477D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F5A50EB9-A7E2-82EF-7E25-E7118791C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6" y="5593002"/>
            <a:ext cx="5762622" cy="84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eaLnBrk="1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ru-RU" altLang="ru-RU" dirty="0">
                <a:latin typeface="Arial Narrow" panose="020B0606020202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Выступление Е.Ю. Баландиной, </a:t>
            </a:r>
          </a:p>
          <a:p>
            <a:pPr marL="0" lvl="1" algn="r" eaLnBrk="1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ru-RU" altLang="ru-RU" dirty="0">
                <a:latin typeface="Arial Narrow" panose="020B0606020202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руководителя Юго-Восточного управления</a:t>
            </a:r>
            <a:endParaRPr lang="de-DE" altLang="zh-CN" dirty="0">
              <a:latin typeface="Arial Narrow" panose="020B0606020202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45600" y="6422649"/>
            <a:ext cx="2844800" cy="365125"/>
          </a:xfrm>
        </p:spPr>
        <p:txBody>
          <a:bodyPr/>
          <a:lstStyle/>
          <a:p>
            <a:fld id="{B19B0651-EE4F-4900-A07F-96A6BFA9D0F0}" type="slidenum">
              <a:rPr lang="ru-RU" sz="1800" smtClean="0"/>
              <a:pPr/>
              <a:t>1</a:t>
            </a:fld>
            <a:endParaRPr lang="ru-RU" sz="1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/>
          <a:srcRect l="5355" r="6004"/>
          <a:stretch/>
        </p:blipFill>
        <p:spPr>
          <a:xfrm>
            <a:off x="9851076" y="164156"/>
            <a:ext cx="2169129" cy="978828"/>
          </a:xfrm>
          <a:prstGeom prst="rect">
            <a:avLst/>
          </a:prstGeom>
        </p:spPr>
      </p:pic>
      <p:pic>
        <p:nvPicPr>
          <p:cNvPr id="14" name="Picture 2" descr="C:\Users\Чеченева ЛН\1 ДОКУМЕНТЫ Рабочий стол\2014-2015 и ранее\картинки\Открытка 2.jpg">
            <a:extLst>
              <a:ext uri="{FF2B5EF4-FFF2-40B4-BE49-F238E27FC236}">
                <a16:creationId xmlns:a16="http://schemas.microsoft.com/office/drawing/2014/main" id="{64B6D1DB-9BEC-A772-D253-11DCB6E22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635" b="99524" l="55589" r="9984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02" t="50000" r="650"/>
          <a:stretch/>
        </p:blipFill>
        <p:spPr bwMode="auto">
          <a:xfrm>
            <a:off x="9239272" y="2822856"/>
            <a:ext cx="2071702" cy="22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s://www.samregion.ru/wp-content/uploads/2018/05/samregio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6" name="AutoShape 8" descr="https://www.samregion.ru/wp-content/uploads/2018/05/samregio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7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09522" y="719665"/>
          <a:ext cx="11501517" cy="5804749"/>
        </p:xfrm>
        <a:graphic>
          <a:graphicData uri="http://schemas.openxmlformats.org/drawingml/2006/table">
            <a:tbl>
              <a:tblPr/>
              <a:tblGrid>
                <a:gridCol w="2071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3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1867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Детский </a:t>
                      </a: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сад «Солнышко» </a:t>
                      </a:r>
                      <a:r>
                        <a:rPr lang="ru-RU" sz="16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с.Алексеевка</a:t>
                      </a:r>
                      <a:endParaRPr lang="ru-RU" sz="16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федеральная площадка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i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«Апробация и внедрение парциальной модульной образовательной программы дошкольного образования «От </a:t>
                      </a:r>
                      <a:r>
                        <a:rPr lang="ru-RU" sz="1600" i="1" kern="1200" dirty="0" err="1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Фрёбеля</a:t>
                      </a:r>
                      <a:r>
                        <a:rPr lang="ru-RU" sz="1600" i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до робота</a:t>
                      </a:r>
                      <a:r>
                        <a:rPr lang="ru-RU" sz="1600" i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» </a:t>
                      </a:r>
                      <a:r>
                        <a:rPr lang="ru-RU" sz="1600" i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(завершена в дек.2023)</a:t>
                      </a:r>
                      <a:endParaRPr lang="ru-RU" sz="1600" i="1" kern="1200" dirty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региональная опорная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i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«Формирование основ гражданского патриотизма у старших дошкольников посредством </a:t>
                      </a:r>
                      <a:r>
                        <a:rPr lang="ru-RU" sz="1600" i="1" kern="1200" dirty="0" err="1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культурно-досуговой</a:t>
                      </a:r>
                      <a:r>
                        <a:rPr lang="ru-RU" sz="1600" i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деятельности»                           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867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Детский сад «Светлячок» </a:t>
                      </a:r>
                      <a:r>
                        <a:rPr lang="ru-RU" sz="16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сАлексеевка</a:t>
                      </a:r>
                      <a:endParaRPr lang="ru-RU" sz="16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участник </a:t>
                      </a:r>
                      <a:r>
                        <a:rPr lang="ru-RU" sz="16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всероссийской </a:t>
                      </a: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сетевой инновационной  площадки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«Формирование культуры безопасности личности и приобщение детей к традиционным ценностям российского общества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инновационная площадка АНО ДПО «НИКО»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«Повышение качества речевого развития по ФОП ДО с использованием парциальной программы дошкольного образования «</a:t>
                      </a:r>
                      <a:r>
                        <a:rPr lang="ru-RU" sz="1600" i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Речь:плюс</a:t>
                      </a: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»»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8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Детский сад «Колокольчик» </a:t>
                      </a:r>
                      <a:r>
                        <a:rPr lang="ru-RU" sz="16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с.Борское</a:t>
                      </a:r>
                      <a:endParaRPr lang="ru-RU" sz="16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участник </a:t>
                      </a:r>
                      <a:r>
                        <a:rPr lang="ru-RU" sz="16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всероссийской </a:t>
                      </a: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сетевой инновационной  площадки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«Формирование культуры безопасности личности и приобщение детей к традиционным ценностям российского общества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Детский сад «Солнышко»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г.Нефтегорска</a:t>
                      </a:r>
                      <a:endParaRPr lang="ru-RU" sz="16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федеральная площадка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600" i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ТехноМир</a:t>
                      </a: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: развитие без границ»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8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Детский сад «Чайка» </a:t>
                      </a:r>
                      <a:r>
                        <a:rPr lang="ru-RU" sz="16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с.Утевка</a:t>
                      </a:r>
                      <a:endParaRPr lang="ru-RU" sz="16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 Narrow" pitchFamily="34" charset="0"/>
                          <a:ea typeface="Calibri"/>
                          <a:cs typeface="Times New Roman"/>
                        </a:rPr>
                        <a:t>федеральная площадка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«Основы алгоритмизации и программирования для дошкольников в цифровой образовательной среде </a:t>
                      </a:r>
                      <a:r>
                        <a:rPr lang="ru-RU" sz="1600" i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ПиктоМир</a:t>
                      </a: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»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1867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Детский сад «Дельфин»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г.Нефтегорска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региональная инновационная площадка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FF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«Интегрированный подход к организации физического воспитания детей 4-9 лет с использованием сетевой формы взаимодействия»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F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1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 Narrow" pitchFamily="34" charset="0"/>
                          <a:ea typeface="Calibri"/>
                          <a:cs typeface="Times New Roman"/>
                        </a:rPr>
                        <a:t>региональная опорная площадка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«Преемственность детского сада и начальной школы в физическом развитии детей в организации физкультурно-оздоровительной работы»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Детский сад «Сказка» </a:t>
                      </a:r>
                      <a:r>
                        <a:rPr lang="ru-RU" sz="16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г.Нефтегорска</a:t>
                      </a:r>
                      <a:endParaRPr lang="ru-RU" sz="16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 Narrow" pitchFamily="34" charset="0"/>
                          <a:ea typeface="Calibri"/>
                          <a:cs typeface="Times New Roman"/>
                        </a:rPr>
                        <a:t>окружная опорная площадка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«Театрализованная деятельность как средство социализации дошкольников»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49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Детский сад «Солнышко» </a:t>
                      </a:r>
                      <a:r>
                        <a:rPr lang="ru-RU" sz="16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с.Борское</a:t>
                      </a:r>
                      <a:endParaRPr lang="ru-RU" sz="16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 Narrow" pitchFamily="34" charset="0"/>
                          <a:ea typeface="Calibri"/>
                          <a:cs typeface="Times New Roman"/>
                        </a:rPr>
                        <a:t>окружная опорная площадка</a:t>
                      </a: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600" i="1" dirty="0">
                          <a:solidFill>
                            <a:srgbClr val="1A1A1A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Сетевая форма взаимодействия как инструмент приобщения дошкольников к традициям и культуре Волжского казачества»</a:t>
                      </a:r>
                      <a:endParaRPr lang="ru-RU" sz="1600" i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5339" marR="35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B3B000-5EE7-CF97-12F7-47273E742CE2}"/>
              </a:ext>
            </a:extLst>
          </p:cNvPr>
          <p:cNvSpPr/>
          <p:nvPr/>
        </p:nvSpPr>
        <p:spPr>
          <a:xfrm>
            <a:off x="-2495" y="-4362"/>
            <a:ext cx="12192000" cy="5758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1836AD-0EC1-21EA-56D9-C0571C1654FD}"/>
              </a:ext>
            </a:extLst>
          </p:cNvPr>
          <p:cNvSpPr txBox="1"/>
          <p:nvPr/>
        </p:nvSpPr>
        <p:spPr>
          <a:xfrm>
            <a:off x="1238216" y="-6222"/>
            <a:ext cx="10654428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Arial Narrow" panose="020B0606020202030204" pitchFamily="34" charset="0"/>
              </a:rPr>
              <a:t>Инновационная деятельность детских садов </a:t>
            </a:r>
            <a:r>
              <a:rPr lang="ru-RU" sz="2800" b="1" dirty="0" smtClean="0">
                <a:latin typeface="Arial Narrow" panose="020B0606020202030204" pitchFamily="34" charset="0"/>
              </a:rPr>
              <a:t>за 2023-2024 </a:t>
            </a:r>
            <a:r>
              <a:rPr lang="ru-RU" sz="2800" b="1" dirty="0">
                <a:latin typeface="Arial Narrow" panose="020B0606020202030204" pitchFamily="34" charset="0"/>
              </a:rPr>
              <a:t>учебный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DABFF9-E9DE-93C8-9752-32712A14CF21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6646" y="142852"/>
            <a:ext cx="876356" cy="832674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F1A2F272-928F-AF54-4DF1-F94D146E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30" y="2071678"/>
            <a:ext cx="755608" cy="71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0065" t="13672" r="78954" b="65820"/>
          <a:stretch>
            <a:fillRect/>
          </a:stretch>
        </p:blipFill>
        <p:spPr bwMode="auto">
          <a:xfrm>
            <a:off x="1523968" y="4357694"/>
            <a:ext cx="816434" cy="857256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8" name="Picture 4" descr="РАН">
            <a:extLst>
              <a:ext uri="{FF2B5EF4-FFF2-40B4-BE49-F238E27FC236}">
                <a16:creationId xmlns:a16="http://schemas.microsoft.com/office/drawing/2014/main" id="{939FD604-6FF3-81A8-D191-A4CCA51F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7" b="7648"/>
          <a:stretch>
            <a:fillRect/>
          </a:stretch>
        </p:blipFill>
        <p:spPr bwMode="auto">
          <a:xfrm>
            <a:off x="4310050" y="928670"/>
            <a:ext cx="714380" cy="69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014E70D-7D0A-CCB8-4997-3E764647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6" t="17487" b="29073"/>
          <a:stretch>
            <a:fillRect/>
          </a:stretch>
        </p:blipFill>
        <p:spPr bwMode="auto">
          <a:xfrm>
            <a:off x="3381356" y="3786190"/>
            <a:ext cx="1752376" cy="586936"/>
          </a:xfrm>
          <a:prstGeom prst="rect">
            <a:avLst/>
          </a:prstGeom>
          <a:noFill/>
          <a:ln w="12700">
            <a:solidFill>
              <a:srgbClr val="00478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1\Desktop\nHgVtDdm5lk.jpg"/>
          <p:cNvPicPr/>
          <p:nvPr/>
        </p:nvPicPr>
        <p:blipFill rotWithShape="1">
          <a:blip r:embed="rId7" cstate="print">
            <a:lum bright="1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18780" r="8344" b="19112"/>
          <a:stretch/>
        </p:blipFill>
        <p:spPr bwMode="auto">
          <a:xfrm>
            <a:off x="7524760" y="1571612"/>
            <a:ext cx="4286256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24760" y="3929066"/>
            <a:ext cx="42862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85292"/>
                </a:solidFill>
                <a:latin typeface="Arial Narrow" panose="020B0606020202030204" pitchFamily="34" charset="0"/>
                <a:ea typeface="+mn-ea"/>
                <a:cs typeface="+mn-cs"/>
              </a:rPr>
              <a:t>Межокружной </a:t>
            </a:r>
            <a:r>
              <a:rPr lang="ru-RU" sz="1600" b="1" dirty="0" smtClean="0">
                <a:solidFill>
                  <a:srgbClr val="185292"/>
                </a:solidFill>
                <a:latin typeface="Arial Narrow" panose="020B0606020202030204" pitchFamily="34" charset="0"/>
                <a:ea typeface="+mn-ea"/>
                <a:cs typeface="+mn-cs"/>
              </a:rPr>
              <a:t>фестиваль «Территория </a:t>
            </a:r>
            <a:r>
              <a:rPr lang="ru-RU" sz="1600" b="1" dirty="0">
                <a:solidFill>
                  <a:srgbClr val="185292"/>
                </a:solidFill>
                <a:latin typeface="Arial Narrow" panose="020B0606020202030204" pitchFamily="34" charset="0"/>
                <a:ea typeface="+mn-ea"/>
                <a:cs typeface="+mn-cs"/>
              </a:rPr>
              <a:t>спорта»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6490" y="4171"/>
            <a:ext cx="12194495" cy="523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02689" y="4170"/>
            <a:ext cx="11953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Совершенствование профессионального мастерства, конкурсная активность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309522" y="785794"/>
          <a:ext cx="11572955" cy="3977640"/>
        </p:xfrm>
        <a:graphic>
          <a:graphicData uri="http://schemas.openxmlformats.org/drawingml/2006/table">
            <a:tbl>
              <a:tblPr/>
              <a:tblGrid>
                <a:gridCol w="7643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4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Региональный</a:t>
                      </a:r>
                      <a:r>
                        <a:rPr lang="ru-RU" sz="2000" spc="5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этап</a:t>
                      </a:r>
                      <a:r>
                        <a:rPr lang="ru-RU" sz="2000" spc="5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Х</a:t>
                      </a:r>
                      <a:r>
                        <a:rPr lang="en-US" sz="20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20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Всероссийского</a:t>
                      </a:r>
                      <a:r>
                        <a:rPr lang="ru-RU" sz="2000" spc="5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конкурса</a:t>
                      </a:r>
                      <a:r>
                        <a:rPr lang="ru-RU" sz="2000" spc="23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«Лучшая</a:t>
                      </a:r>
                      <a:r>
                        <a:rPr lang="ru-RU" sz="2000" b="1" spc="210" dirty="0">
                          <a:solidFill>
                            <a:srgbClr val="00206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инклюзивная</a:t>
                      </a:r>
                      <a:r>
                        <a:rPr lang="ru-RU" sz="2000" b="1" spc="225" dirty="0">
                          <a:solidFill>
                            <a:srgbClr val="00206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школа</a:t>
                      </a:r>
                      <a:r>
                        <a:rPr lang="ru-RU" sz="2000" b="1" spc="85" dirty="0">
                          <a:solidFill>
                            <a:srgbClr val="00206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России-2024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»</a:t>
                      </a:r>
                      <a:r>
                        <a:rPr lang="ru-RU" sz="20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номинация </a:t>
                      </a:r>
                      <a:r>
                        <a:rPr lang="ru-RU" sz="2000" b="1" dirty="0">
                          <a:solidFill>
                            <a:srgbClr val="A8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«Лучший инклюзивный детский сад»</a:t>
                      </a:r>
                      <a:endParaRPr lang="ru-RU" sz="1800" b="1" dirty="0">
                        <a:solidFill>
                          <a:srgbClr val="A8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Коллектив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детского сада «Умка» </a:t>
                      </a:r>
                      <a:r>
                        <a:rPr lang="ru-RU" sz="20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г.Нефтегорска, лауреат 3 степени</a:t>
                      </a:r>
                      <a:endParaRPr lang="ru-RU" sz="18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F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14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Конкурс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«Наставник в системе образования Самарской области – 2023», номинация «Наставник в дошкольном образовательном учреждении»;</a:t>
                      </a: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Попова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О.Н., детский сад «Солнышко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» с.Борское, призер 3 степени</a:t>
                      </a: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57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К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онкурс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долгосрочных воспитательных проектов особой педагогической и общественной значимости, номинация «Научно-техническое творчество и учебно-исследовательская деятельность обучающихся»</a:t>
                      </a: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Лобачева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Г.А., детский сад «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Чайка» с.Утевка,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7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00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егиональный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конкурс лучших педагогических практик инклюзивного образования детей с ОВЗ и инвалидностью,   номинация «Дидактические 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разработки по инклюзивному образованию»</a:t>
                      </a:r>
                      <a:endParaRPr lang="ru-RU" sz="1700" kern="12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Кибатьярова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А.А., детский сад «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Солнышко» г.Нефтегорска, призер 3 степени</a:t>
                      </a: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71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сероссийский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конкурс лучших практик родительского 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просвещения,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номинация «Лучшая программа родительского просвещения»</a:t>
                      </a: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Чекрыгина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Л.С., детский сад «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Колокольчик» с.Борское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победитель</a:t>
                      </a: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200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К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онкурс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профессионального мастерства в системе дошкольного образования Самарской области «Большой педагогический турнир - 2024»,  номинация «Психолого-педагогическое сопровождение образовательной деятельности с детьми»</a:t>
                      </a: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Шлюпикова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Г.В., детский сад «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Петушок» г.Нефтегорска, победитель</a:t>
                      </a:r>
                    </a:p>
                  </a:txBody>
                  <a:tcPr marL="55848" marR="55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309522" y="4786322"/>
          <a:ext cx="11572956" cy="1554480"/>
        </p:xfrm>
        <a:graphic>
          <a:graphicData uri="http://schemas.openxmlformats.org/drawingml/2006/table">
            <a:tbl>
              <a:tblPr/>
              <a:tblGrid>
                <a:gridCol w="4214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8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Всероссийский конкурс «Воспитатели России», региональный этап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Педагоги детских 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садов: «Умка»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г.Нефтегорска, 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«Солнышко»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г.Нефтегорска, 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«Дельфин»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г.Нефтегорска, </a:t>
                      </a:r>
                      <a:r>
                        <a:rPr lang="ru-RU" sz="17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пос.Новоборский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победители и призеры в различных номинациях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Всероссийский конкурс «Воспитатели России»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Проскурова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 А.В., детский сад пос. </a:t>
                      </a:r>
                      <a:r>
                        <a:rPr lang="ru-RU" sz="17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Новоборский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лауреат</a:t>
                      </a:r>
                      <a:endParaRPr lang="ru-RU" sz="17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XIX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региональная Ярмарка социально-педагогических инноваций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Лобина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И.Е., </a:t>
                      </a:r>
                      <a:r>
                        <a:rPr lang="ru-RU" sz="17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Сайфулина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В.Р., детский сад «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Умка» г.Нефтегорска (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2, 3 места);</a:t>
                      </a:r>
                      <a:r>
                        <a:rPr lang="ru-RU" sz="1700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7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Лаврова Е.Ю., детский сад «</a:t>
                      </a:r>
                      <a:r>
                        <a:rPr lang="ru-RU" sz="17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Колокольчик» с.Борское (3 место)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6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381752" y="642918"/>
          <a:ext cx="5572164" cy="6004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93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8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Региональный этап Всероссийского конкурса исследовательских работ дошкольников и младших школьников «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</a:rPr>
                        <a:t>Я – исследователь – 2024</a:t>
                      </a: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» </a:t>
                      </a:r>
                      <a:endParaRPr lang="ru-RU" sz="1600" b="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«Колокольчик» с.Борское, победители</a:t>
                      </a:r>
                      <a:endParaRPr lang="ru-RU" sz="1600" b="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Региональный Чемпионат «</a:t>
                      </a: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Будущие профессионалы 5+»</a:t>
                      </a:r>
                      <a:endParaRPr kumimoji="0" lang="ru-RU" sz="16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8A3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«Дельфин» г.Нефтегорска, призер (2 место)</a:t>
                      </a:r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Региональный Чемпионат «</a:t>
                      </a: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Будущие профессионалы 5+» для детей с ОВЗ»</a:t>
                      </a:r>
                      <a:endParaRPr kumimoji="0" lang="ru-RU" sz="16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8A3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«Сказка» г.Нефтегорска, призер (2 место)</a:t>
                      </a:r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Областной фестиваль </a:t>
                      </a: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«Воспитание и обучение одаренных детей «Изумруды» </a:t>
                      </a:r>
                      <a:endParaRPr kumimoji="0" lang="ru-RU" sz="16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8A3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«Умка» г.Нефтегорска – призеры (2 и 3 место)</a:t>
                      </a:r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Областной конкурс – фестиваль юных исполнителей </a:t>
                      </a: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на ударных инструментах «</a:t>
                      </a:r>
                      <a:r>
                        <a:rPr kumimoji="0" lang="ru-RU" sz="1600" b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Ритмикон</a:t>
                      </a: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»</a:t>
                      </a:r>
                      <a:endParaRPr kumimoji="0" lang="ru-RU" sz="16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8A3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«Дельфин», «Петушок» г.Нефтегорска – дипломанты 1, 2 ст.</a:t>
                      </a:r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Всероссийский конкурс </a:t>
                      </a: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технической направленности для детей с ОВЗ «</a:t>
                      </a:r>
                      <a:r>
                        <a:rPr kumimoji="0" lang="ru-RU" sz="1600" b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ИКаРёнок</a:t>
                      </a: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 без границ»</a:t>
                      </a:r>
                      <a:endParaRPr kumimoji="0" lang="ru-RU" sz="16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8A3E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«Солнышко» г.Нефтегорска, победитель </a:t>
                      </a:r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Всероссийская олимпиада </a:t>
                      </a: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600" b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Эколята</a:t>
                      </a: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8A3E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 – молодые защитники природы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 – 2023»</a:t>
                      </a:r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«Сказка», «Солнышко» г.Нефтегорска, «Чайка» с.Утевка, «Колокольчик» с.Борское, призёры</a:t>
                      </a:r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4171"/>
            <a:ext cx="12188006" cy="523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" y="417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7375E"/>
                </a:solidFill>
                <a:latin typeface="Arial Narrow" panose="020B0606020202030204" pitchFamily="34" charset="0"/>
              </a:rPr>
              <a:t>Выявление, поддержка и развитие способностей и талантов у дошкольников</a:t>
            </a:r>
            <a:endParaRPr lang="ru-RU" sz="2800" dirty="0">
              <a:solidFill>
                <a:srgbClr val="17375E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80960" y="1785926"/>
            <a:ext cx="2428892" cy="184665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Оборудование для занятий техническим творчеством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(с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убсидии из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областного бюджета,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307 944 руб</a:t>
            </a:r>
            <a:r>
              <a:rPr lang="ru-RU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lum bright="7000" contrast="7000"/>
          </a:blip>
          <a:srcRect l="3307" t="30821" r="12351" b="41644"/>
          <a:stretch>
            <a:fillRect/>
          </a:stretch>
        </p:blipFill>
        <p:spPr bwMode="auto">
          <a:xfrm>
            <a:off x="3309918" y="1214422"/>
            <a:ext cx="2793915" cy="202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380960" y="642918"/>
            <a:ext cx="56436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Развитие технического творчества</a:t>
            </a:r>
            <a:endParaRPr lang="ru-RU" alt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2398" y="4214818"/>
            <a:ext cx="24288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6 детских садов: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с.Семёновка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с.Богдановка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с.Самовольно-Ивановка</a:t>
            </a:r>
            <a:r>
              <a:rPr lang="ru-RU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с.Гвардейцы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пос.Новоборский</a:t>
            </a:r>
            <a:endParaRPr lang="ru-RU" dirty="0" smtClean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с.Коноваловка</a:t>
            </a:r>
            <a:endParaRPr lang="ru-RU" dirty="0" smtClean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DB9F52-3505-496B-A8A6-BFBA9F1AAA3E}"/>
              </a:ext>
            </a:extLst>
          </p:cNvPr>
          <p:cNvSpPr txBox="1"/>
          <p:nvPr/>
        </p:nvSpPr>
        <p:spPr bwMode="auto">
          <a:xfrm>
            <a:off x="380960" y="1285860"/>
            <a:ext cx="2428892" cy="461665"/>
          </a:xfrm>
          <a:prstGeom prst="rect">
            <a:avLst/>
          </a:prstGeom>
          <a:solidFill>
            <a:srgbClr val="185292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2022, 2023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381092" y="3714752"/>
            <a:ext cx="383955" cy="57150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t="26000" b="32000"/>
          <a:stretch>
            <a:fillRect/>
          </a:stretch>
        </p:blipFill>
        <p:spPr bwMode="auto">
          <a:xfrm>
            <a:off x="2738414" y="2928934"/>
            <a:ext cx="2189065" cy="2043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1\Desktop\Профессионалы 5+\IMG_091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16602" r="17181" b="5010"/>
          <a:stretch/>
        </p:blipFill>
        <p:spPr bwMode="auto">
          <a:xfrm>
            <a:off x="4310050" y="4143380"/>
            <a:ext cx="19050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14DC12-E75F-138C-C1B0-105D8540CFB2}"/>
              </a:ext>
            </a:extLst>
          </p:cNvPr>
          <p:cNvSpPr/>
          <p:nvPr/>
        </p:nvSpPr>
        <p:spPr>
          <a:xfrm>
            <a:off x="0" y="4171"/>
            <a:ext cx="12192000" cy="6417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38084" y="-382"/>
            <a:ext cx="11768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latin typeface="Arial Narrow" panose="020B0606020202030204" pitchFamily="34" charset="0"/>
              </a:rPr>
              <a:t>Воспитание – основа формирования гражданина</a:t>
            </a:r>
            <a:endParaRPr lang="ru-RU" alt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rcRect l="25769" t="20833" r="25036" b="32292"/>
          <a:stretch>
            <a:fillRect/>
          </a:stretch>
        </p:blipFill>
        <p:spPr bwMode="auto">
          <a:xfrm>
            <a:off x="6810380" y="928670"/>
            <a:ext cx="4667283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https://sun9-36.userapi.com/impg/TcjAos8EyHkQlMjszBDz6PdDVcZWdw19klbV-Q/qYqyToxaI5U.jpg?size=1280x960&amp;quality=95&amp;sign=9c4ef4b7c48cc974bf8671c33c548dd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15000"/>
                    </a14:imgEffect>
                  </a14:imgLayer>
                </a14:imgProps>
              </a:ext>
            </a:extLst>
          </a:blip>
          <a:srcRect l="5468" t="29688" r="22461" b="1562"/>
          <a:stretch>
            <a:fillRect/>
          </a:stretch>
        </p:blipFill>
        <p:spPr bwMode="auto">
          <a:xfrm>
            <a:off x="7524760" y="3571876"/>
            <a:ext cx="4093885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ttps://sun9-67.userapi.com/impg/HvS-3A3IlUl9KMUSzXQaBJFvdgbRXAyHtUhgsA/1blPariBfII.jpg?size=1280x960&amp;quality=95&amp;sign=bc31965de1696955b6bb9b6a5305c3e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660" t="13082" r="2870" b="4505"/>
          <a:stretch>
            <a:fillRect/>
          </a:stretch>
        </p:blipFill>
        <p:spPr bwMode="auto">
          <a:xfrm>
            <a:off x="3238480" y="1000108"/>
            <a:ext cx="3306559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9375" r="9375" b="9375"/>
          <a:stretch/>
        </p:blipFill>
        <p:spPr bwMode="auto">
          <a:xfrm>
            <a:off x="1166778" y="785794"/>
            <a:ext cx="1143008" cy="11430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67.userapi.com/impg/9pbM_u2gIdF3q01_Fa-Nfp_XKntY6HAKUvy_MA/EqPshvR7KZs.jpg?size=480x640&amp;quality=95&amp;sign=709eb5cb1b146ac1ca1af8a7eb1de26d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031" r="7812" b="7422"/>
          <a:stretch>
            <a:fillRect/>
          </a:stretch>
        </p:blipFill>
        <p:spPr bwMode="auto">
          <a:xfrm>
            <a:off x="238084" y="2214554"/>
            <a:ext cx="3406516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407" t="38604" r="4917" b="35333"/>
          <a:stretch>
            <a:fillRect/>
          </a:stretch>
        </p:blipFill>
        <p:spPr bwMode="auto">
          <a:xfrm>
            <a:off x="3952860" y="3714752"/>
            <a:ext cx="3714776" cy="245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9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AB3B000-5EE7-CF97-12F7-47273E742CE2}"/>
              </a:ext>
            </a:extLst>
          </p:cNvPr>
          <p:cNvSpPr/>
          <p:nvPr/>
        </p:nvSpPr>
        <p:spPr>
          <a:xfrm>
            <a:off x="-2495" y="-4362"/>
            <a:ext cx="12192000" cy="7187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D593E-11E0-50D8-475A-548303680247}"/>
              </a:ext>
            </a:extLst>
          </p:cNvPr>
          <p:cNvSpPr txBox="1"/>
          <p:nvPr/>
        </p:nvSpPr>
        <p:spPr>
          <a:xfrm>
            <a:off x="166646" y="0"/>
            <a:ext cx="117872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Качество дошкольного образования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1922" y="1071562"/>
            <a:ext cx="2768142" cy="400110"/>
          </a:xfrm>
          <a:prstGeom prst="rect">
            <a:avLst/>
          </a:prstGeom>
          <a:ln w="25400" cmpd="sng">
            <a:solidFill>
              <a:srgbClr val="17375E"/>
            </a:solidFill>
            <a:prstDash val="solid"/>
          </a:ln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>
                <a:solidFill>
                  <a:srgbClr val="185292"/>
                </a:solidFill>
                <a:latin typeface="Arial Narrow" panose="020B0606020202030204" pitchFamily="34" charset="0"/>
                <a:ea typeface="+mn-ea"/>
                <a:cs typeface="+mn-cs"/>
              </a:rPr>
              <a:t>Техническое творчество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2690" y="1528762"/>
            <a:ext cx="2795958" cy="400110"/>
          </a:xfrm>
          <a:prstGeom prst="rect">
            <a:avLst/>
          </a:prstGeom>
          <a:ln w="25400" cmpd="sng">
            <a:solidFill>
              <a:srgbClr val="C00000"/>
            </a:solidFill>
            <a:prstDash val="solid"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+mn-cs"/>
              </a:rPr>
              <a:t>Ранняя профориентация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6942" y="2900362"/>
            <a:ext cx="2585780" cy="400110"/>
          </a:xfrm>
          <a:prstGeom prst="rect">
            <a:avLst/>
          </a:prstGeom>
          <a:ln w="25400" cmpd="sng">
            <a:solidFill>
              <a:srgbClr val="17375E"/>
            </a:solidFill>
            <a:prstDash val="solid"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185292"/>
                </a:solidFill>
                <a:latin typeface="Arial Narrow" panose="020B0606020202030204" pitchFamily="34" charset="0"/>
                <a:ea typeface="+mn-ea"/>
                <a:cs typeface="+mn-cs"/>
              </a:rPr>
              <a:t>Физическая культура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9523" y="2443162"/>
            <a:ext cx="2819400" cy="400110"/>
          </a:xfrm>
          <a:prstGeom prst="rect">
            <a:avLst/>
          </a:prstGeom>
          <a:ln w="25400" cmpd="sng">
            <a:solidFill>
              <a:srgbClr val="C00000"/>
            </a:solidFill>
            <a:prstDash val="solid"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+mn-cs"/>
              </a:rPr>
              <a:t>Конкурсная активность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46" y="2000240"/>
            <a:ext cx="3140603" cy="400110"/>
          </a:xfrm>
          <a:prstGeom prst="rect">
            <a:avLst/>
          </a:prstGeom>
          <a:ln w="25400" cmpd="sng">
            <a:solidFill>
              <a:srgbClr val="17375E"/>
            </a:solidFill>
            <a:prstDash val="solid"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dirty="0" smtClean="0">
                <a:solidFill>
                  <a:srgbClr val="185292"/>
                </a:solidFill>
                <a:latin typeface="Arial Narrow" panose="020B0606020202030204" pitchFamily="34" charset="0"/>
                <a:ea typeface="+mn-ea"/>
                <a:cs typeface="+mn-cs"/>
              </a:rPr>
              <a:t>Патриотическое воспитание</a:t>
            </a:r>
            <a:endParaRPr lang="ru-RU" sz="2000" b="1" dirty="0">
              <a:solidFill>
                <a:srgbClr val="185292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/>
          <p:cNvCxnSpPr>
            <a:stCxn id="13" idx="3"/>
            <a:endCxn id="42" idx="1"/>
          </p:cNvCxnSpPr>
          <p:nvPr/>
        </p:nvCxnSpPr>
        <p:spPr>
          <a:xfrm flipV="1">
            <a:off x="3230064" y="1221058"/>
            <a:ext cx="1079986" cy="50559"/>
          </a:xfrm>
          <a:prstGeom prst="line">
            <a:avLst/>
          </a:prstGeom>
          <a:ln w="2540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14" idx="3"/>
            <a:endCxn id="42" idx="1"/>
          </p:cNvCxnSpPr>
          <p:nvPr/>
        </p:nvCxnSpPr>
        <p:spPr>
          <a:xfrm flipV="1">
            <a:off x="3108648" y="1221058"/>
            <a:ext cx="1201402" cy="507759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6" idx="3"/>
            <a:endCxn id="42" idx="1"/>
          </p:cNvCxnSpPr>
          <p:nvPr/>
        </p:nvCxnSpPr>
        <p:spPr>
          <a:xfrm flipV="1">
            <a:off x="3128923" y="1221058"/>
            <a:ext cx="1181127" cy="1422159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5" idx="3"/>
            <a:endCxn id="42" idx="1"/>
          </p:cNvCxnSpPr>
          <p:nvPr/>
        </p:nvCxnSpPr>
        <p:spPr>
          <a:xfrm flipV="1">
            <a:off x="3052722" y="1221058"/>
            <a:ext cx="1257328" cy="1879359"/>
          </a:xfrm>
          <a:prstGeom prst="line">
            <a:avLst/>
          </a:prstGeom>
          <a:ln w="2540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endCxn id="42" idx="1"/>
          </p:cNvCxnSpPr>
          <p:nvPr/>
        </p:nvCxnSpPr>
        <p:spPr>
          <a:xfrm flipV="1">
            <a:off x="3238480" y="1221058"/>
            <a:ext cx="1071570" cy="850620"/>
          </a:xfrm>
          <a:prstGeom prst="line">
            <a:avLst/>
          </a:prstGeom>
          <a:ln w="2540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309522" y="3357562"/>
            <a:ext cx="3140603" cy="400110"/>
          </a:xfrm>
          <a:prstGeom prst="rect">
            <a:avLst/>
          </a:prstGeom>
          <a:ln w="25400" cmpd="sng">
            <a:solidFill>
              <a:srgbClr val="C00000"/>
            </a:solidFill>
            <a:prstDash val="solid"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+mn-cs"/>
              </a:rPr>
              <a:t>Родительское просвещение</a:t>
            </a:r>
          </a:p>
        </p:txBody>
      </p:sp>
      <p:cxnSp>
        <p:nvCxnSpPr>
          <p:cNvPr id="46" name="Прямая соединительная линия 45"/>
          <p:cNvCxnSpPr>
            <a:endCxn id="42" idx="1"/>
          </p:cNvCxnSpPr>
          <p:nvPr/>
        </p:nvCxnSpPr>
        <p:spPr>
          <a:xfrm rot="5400000" flipH="1" flipV="1">
            <a:off x="2706013" y="1753525"/>
            <a:ext cx="2136504" cy="107157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43"/>
          <p:cNvSpPr txBox="1"/>
          <p:nvPr/>
        </p:nvSpPr>
        <p:spPr bwMode="auto">
          <a:xfrm>
            <a:off x="4310050" y="928670"/>
            <a:ext cx="1066800" cy="584775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 Narrow"/>
                <a:cs typeface="Times New Roman"/>
              </a:rPr>
              <a:t>100%</a:t>
            </a:r>
            <a:endParaRPr lang="ru-RU" b="1" dirty="0">
              <a:solidFill>
                <a:schemeClr val="tx1"/>
              </a:solidFill>
              <a:latin typeface="Arial Narrow"/>
              <a:cs typeface="Times New Roman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3881422" y="2928934"/>
          <a:ext cx="3500463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0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9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«Умка» </a:t>
                      </a:r>
                      <a:r>
                        <a:rPr lang="ru-RU" sz="18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г.Нефтегорска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itchFamily="34" charset="0"/>
                        </a:rPr>
                        <a:t>5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«Колокольчик» </a:t>
                      </a:r>
                      <a:r>
                        <a:rPr kumimoji="0" lang="ru-RU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-52"/>
                          <a:cs typeface="Times New Roman" pitchFamily="18" charset="0"/>
                        </a:rPr>
                        <a:t>с.Борское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itchFamily="34" charset="0"/>
                        </a:rPr>
                        <a:t>4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«Солнышко» </a:t>
                      </a:r>
                      <a:r>
                        <a:rPr kumimoji="0" lang="ru-RU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-52"/>
                          <a:cs typeface="Times New Roman" pitchFamily="18" charset="0"/>
                        </a:rPr>
                        <a:t>г.Нефтегорска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itchFamily="34" charset="0"/>
                        </a:rPr>
                        <a:t>4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«Дельфин» г</a:t>
                      </a:r>
                      <a:r>
                        <a:rPr kumimoji="0" lang="ru-RU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-52"/>
                          <a:cs typeface="Times New Roman" pitchFamily="18" charset="0"/>
                        </a:rPr>
                        <a:t>.Нефтегорска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itchFamily="34" charset="0"/>
                        </a:rPr>
                        <a:t>3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Д/с </a:t>
                      </a:r>
                      <a:r>
                        <a:rPr lang="ru-RU" sz="1800" b="1" kern="120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п.Новоборский</a:t>
                      </a:r>
                      <a:endParaRPr lang="ru-RU" sz="1800" b="1" kern="1200" dirty="0" smtClean="0">
                        <a:solidFill>
                          <a:srgbClr val="C0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itchFamily="34" charset="0"/>
                        </a:rPr>
                        <a:t>2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9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«Петушок» </a:t>
                      </a:r>
                      <a:r>
                        <a:rPr kumimoji="0" lang="ru-RU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Calibri" charset="-52"/>
                          <a:cs typeface="Times New Roman" pitchFamily="18" charset="0"/>
                        </a:rPr>
                        <a:t>г.Нефтегорска 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itchFamily="34" charset="0"/>
                        </a:rPr>
                        <a:t>2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9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«Сказка» </a:t>
                      </a:r>
                      <a:r>
                        <a:rPr kumimoji="0" lang="ru-RU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Calibri" charset="-52"/>
                          <a:cs typeface="Times New Roman" pitchFamily="18" charset="0"/>
                        </a:rPr>
                        <a:t>г.Нефтегорска 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itchFamily="34" charset="0"/>
                        </a:rPr>
                        <a:t>2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«Чайка» </a:t>
                      </a:r>
                      <a:r>
                        <a:rPr kumimoji="0" lang="ru-RU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E"/>
                          </a:solidFill>
                          <a:effectLst/>
                          <a:latin typeface="Arial Narrow" pitchFamily="34" charset="0"/>
                          <a:ea typeface="Calibri" charset="-52"/>
                          <a:cs typeface="Times New Roman" pitchFamily="18" charset="0"/>
                        </a:rPr>
                        <a:t>с.Утевка</a:t>
                      </a:r>
                      <a:endParaRPr lang="ru-RU" sz="18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itchFamily="34" charset="0"/>
                        </a:rPr>
                        <a:t>2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9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«Солнышко» </a:t>
                      </a:r>
                      <a:r>
                        <a:rPr kumimoji="0" lang="ru-RU" sz="16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-52"/>
                          <a:cs typeface="Times New Roman" pitchFamily="18" charset="0"/>
                        </a:rPr>
                        <a:t>с.Борское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itchFamily="34" charset="0"/>
                        </a:rPr>
                        <a:t>1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3881422" y="1928802"/>
            <a:ext cx="35004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Рейтинг конкурсной активности педагогов, воспитанников и родителей</a:t>
            </a:r>
            <a:endParaRPr lang="ru-RU" altLang="ru-RU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7596198" y="1857364"/>
          <a:ext cx="4357718" cy="4217543"/>
        </p:xfrm>
        <a:graphic>
          <a:graphicData uri="http://schemas.openxmlformats.org/drawingml/2006/table">
            <a:tbl>
              <a:tblPr/>
              <a:tblGrid>
                <a:gridCol w="3725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Светлячок ГБОУ СОШ с.Алексеевка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Чайка ГБОУ СОШ с.Утёвка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0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Солнышко ГБОУ СОШ с.Алексеевка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Сказка ГБОУ СОШ №3 Нефтегорска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5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Дельфин ГБОУ СОШ №3 Нефтегорска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9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Солнышко ГБОУ СОШ №2 Нефтегорска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Петушок ГБОУ СОШ №2 Нефтегорска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0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Колокольчик ГБОУ СОШ №1 с.Борское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0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Солнышко ГБОУ СОШ №2 с.Борское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Умка ГБОУ СОШ №1 Нефтегорска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Буратино ГБОУ СОШ с.Алексеевка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EFA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7596198" y="857232"/>
            <a:ext cx="4357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85292"/>
                </a:solidFill>
                <a:latin typeface="Arial Narrow" panose="020B0606020202030204" pitchFamily="34" charset="0"/>
              </a:rPr>
              <a:t>Оценка эффективности (качества) работы директоров в части дошкольного образования за 2023 год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38084" y="4000504"/>
            <a:ext cx="34290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 Narrow"/>
              </a:rPr>
              <a:t>Удовлетворенность качеством дошкольного образования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 Narrow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/>
              </a:rPr>
              <a:t>(1 полугодие 2024)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 Narrow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DB9F52-3505-496B-A8A6-BFBA9F1AAA3E}"/>
              </a:ext>
            </a:extLst>
          </p:cNvPr>
          <p:cNvSpPr txBox="1"/>
          <p:nvPr/>
        </p:nvSpPr>
        <p:spPr bwMode="auto">
          <a:xfrm>
            <a:off x="1166778" y="5572140"/>
            <a:ext cx="1571636" cy="646331"/>
          </a:xfrm>
          <a:prstGeom prst="rect">
            <a:avLst/>
          </a:prstGeom>
          <a:solidFill>
            <a:srgbClr val="185292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96,1 %</a:t>
            </a:r>
            <a:endParaRPr lang="ru-RU" sz="32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3392" y="260648"/>
            <a:ext cx="11047622" cy="6376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61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A6780D-136B-FED6-1F2A-C36B4CD46A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4" r="5113"/>
          <a:stretch/>
        </p:blipFill>
        <p:spPr>
          <a:xfrm>
            <a:off x="238084" y="1000109"/>
            <a:ext cx="2928958" cy="2255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3D03FA-EAF9-B7C6-04E3-191B55C203DD}"/>
              </a:ext>
            </a:extLst>
          </p:cNvPr>
          <p:cNvSpPr txBox="1"/>
          <p:nvPr/>
        </p:nvSpPr>
        <p:spPr>
          <a:xfrm>
            <a:off x="452398" y="5214950"/>
            <a:ext cx="27146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Arial Narrow" panose="020B0606020202030204" pitchFamily="34" charset="0"/>
              </a:rPr>
              <a:t>Президент Российской Федерации В.В. </a:t>
            </a:r>
            <a:r>
              <a:rPr lang="ru-RU" sz="2000" dirty="0" smtClean="0">
                <a:latin typeface="Arial Narrow" panose="020B0606020202030204" pitchFamily="34" charset="0"/>
              </a:rPr>
              <a:t>Путин</a:t>
            </a:r>
          </a:p>
          <a:p>
            <a:pPr algn="r"/>
            <a:r>
              <a:rPr lang="ru-RU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Послание Федеральному собранию. </a:t>
            </a:r>
            <a:r>
              <a:rPr lang="ru-RU" dirty="0" smtClean="0">
                <a:latin typeface="Arial Narrow" panose="020B0606020202030204" pitchFamily="34" charset="0"/>
              </a:rPr>
              <a:t>29.02.2024</a:t>
            </a: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09522" y="3357562"/>
            <a:ext cx="2786082" cy="180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    </a:t>
            </a:r>
            <a:r>
              <a:rPr lang="ru-RU" sz="2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Нужно на деле укрепить связку всех уровней образования. </a:t>
            </a:r>
          </a:p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    Они должны работать в единой логике, на общий результат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 l="27086" t="50489" r="8675" b="14626"/>
          <a:stretch>
            <a:fillRect/>
          </a:stretch>
        </p:blipFill>
        <p:spPr bwMode="auto">
          <a:xfrm>
            <a:off x="3452794" y="3000372"/>
            <a:ext cx="856335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 l="18301" t="40039" r="2086" b="11133"/>
          <a:stretch>
            <a:fillRect/>
          </a:stretch>
        </p:blipFill>
        <p:spPr bwMode="auto">
          <a:xfrm>
            <a:off x="6524628" y="1000108"/>
            <a:ext cx="5457864" cy="188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9918" y="1214422"/>
            <a:ext cx="3143272" cy="151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12192000" cy="98488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15477D"/>
                </a:solidFill>
                <a:latin typeface="Arial Narrow" panose="020B0606020202030204" pitchFamily="34" charset="0"/>
              </a:rPr>
              <a:t>Национальные цели развития Российской Федерации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15477D"/>
                </a:solidFill>
                <a:latin typeface="Arial Narrow" panose="020B0606020202030204" pitchFamily="34" charset="0"/>
              </a:rPr>
              <a:t>на период до 2030 года и </a:t>
            </a:r>
            <a:r>
              <a:rPr lang="ru-RU" sz="2800" b="1" dirty="0" smtClean="0">
                <a:solidFill>
                  <a:srgbClr val="15477D"/>
                </a:solidFill>
                <a:latin typeface="Arial Narrow" panose="020B0606020202030204" pitchFamily="34" charset="0"/>
              </a:rPr>
              <a:t>на </a:t>
            </a:r>
            <a:r>
              <a:rPr lang="ru-RU" sz="2800" b="1" dirty="0">
                <a:solidFill>
                  <a:srgbClr val="15477D"/>
                </a:solidFill>
                <a:latin typeface="Arial Narrow" panose="020B0606020202030204" pitchFamily="34" charset="0"/>
              </a:rPr>
              <a:t>перспективу </a:t>
            </a:r>
            <a:r>
              <a:rPr lang="ru-RU" sz="2800" b="1" dirty="0" smtClean="0">
                <a:solidFill>
                  <a:srgbClr val="15477D"/>
                </a:solidFill>
                <a:latin typeface="Arial Narrow" panose="020B0606020202030204" pitchFamily="34" charset="0"/>
              </a:rPr>
              <a:t>до </a:t>
            </a:r>
            <a:r>
              <a:rPr lang="ru-RU" sz="2800" b="1" dirty="0">
                <a:solidFill>
                  <a:srgbClr val="15477D"/>
                </a:solidFill>
                <a:latin typeface="Arial Narrow" panose="020B0606020202030204" pitchFamily="34" charset="0"/>
              </a:rPr>
              <a:t>2036 года</a:t>
            </a:r>
          </a:p>
        </p:txBody>
      </p:sp>
    </p:spTree>
    <p:extLst>
      <p:ext uri="{BB962C8B-B14F-4D97-AF65-F5344CB8AC3E}">
        <p14:creationId xmlns:p14="http://schemas.microsoft.com/office/powerpoint/2010/main" val="273943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38084" y="857232"/>
          <a:ext cx="11715832" cy="5394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286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Arial Narrow" pitchFamily="34" charset="0"/>
                        </a:rPr>
                        <a:t>Обеспечение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Arial Narrow" pitchFamily="34" charset="0"/>
                        </a:rPr>
                        <a:t>доступного качественного дошкольного образования</a:t>
                      </a:r>
                      <a:r>
                        <a:rPr lang="ru-RU" sz="1800" b="0" dirty="0" smtClean="0">
                          <a:latin typeface="Arial Narrow" pitchFamily="34" charset="0"/>
                        </a:rPr>
                        <a:t>, получаемого детьми от 2 месяцев до восьми лет в ДОО.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 smtClean="0">
                        <a:latin typeface="Arial Narrow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Arial Narrow" pitchFamily="34" charset="0"/>
                        </a:rPr>
                        <a:t>Создание единого открытого образовательного пространства ДО, обеспечивающего условия для формирования личности ребенка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800" b="0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основе традиционных российских духовно-нравственных, культурных и гражданско-патриотических ценностей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itchFamily="34" charset="0"/>
                        </a:rPr>
                        <a:t>Обновление механизмов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преемственности уровней дошкольного и начального 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общего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itchFamily="34" charset="0"/>
                        </a:rPr>
                        <a:t>Обеспечение организационно-методической поддержки ДОО при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создании и обновлении инфраструктуры и учебно-методических материалов 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для реализации образовательных программ ДО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itchFamily="34" charset="0"/>
                        </a:rPr>
                        <a:t>Разработка и внедрение элементов безопасной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цифровой образовательной среды с верифицированным </a:t>
                      </a:r>
                      <a:r>
                        <a:rPr lang="ru-RU" sz="1800" b="1" kern="120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контентом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в систему ДО с целью обеспечения равных условий для получения качественного ДО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на всей территории РФ</a:t>
                      </a:r>
                      <a:endParaRPr lang="ru-RU" sz="1800" b="1" kern="1200" dirty="0">
                        <a:solidFill>
                          <a:srgbClr val="C00000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itchFamily="34" charset="0"/>
                        </a:rPr>
                        <a:t>Комплексное организационно-методическое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обеспечение психолого-педагогического сопровождения детей 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дошкольного возраста всех целевых групп, обозначенных в ФОП ДО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itchFamily="34" charset="0"/>
                        </a:rPr>
                        <a:t>Обеспечение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поддержки развития детей с ООП в условиях как инклюзивного образования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, так и отдельных ДОО, реализующих ФАОП ДО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Обеспечение системы ДО профессиональными кадрами 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с базовым профильным педагогическим образованием. Расширение практики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целевого обучения 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специалистов ДОО в организациях СПО и 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itchFamily="34" charset="0"/>
                        </a:rPr>
                        <a:t>Создание системы формирования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ответственного </a:t>
                      </a:r>
                      <a:r>
                        <a:rPr lang="ru-RU" sz="1800" b="1" kern="1200" dirty="0" err="1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родительства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; разработка и внедрение программ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просветительской деятельности для родителей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; создание условий для формирования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позитивного отношения родителей 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к организации ДО во всех субъектах РФ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2495" y="-4361"/>
            <a:ext cx="12192000" cy="6970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63352" y="23813"/>
            <a:ext cx="11809311" cy="66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Цели и задачи развития дошкольного </a:t>
            </a:r>
            <a:r>
              <a:rPr lang="ru-RU" altLang="ru-RU" sz="3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95" y="-4361"/>
            <a:ext cx="12192000" cy="6970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63352" y="23813"/>
            <a:ext cx="11809311" cy="66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Структура окружной системы дошкольного образования</a:t>
            </a:r>
          </a:p>
        </p:txBody>
      </p:sp>
      <p:pic>
        <p:nvPicPr>
          <p:cNvPr id="4" name="Picture 7" descr="герб Алексеев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5119" y="838573"/>
            <a:ext cx="1150937" cy="12906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5" name="Picture 6" descr="герб Борс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6056" y="846511"/>
            <a:ext cx="1184275" cy="13081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6" name="Picture 5" descr="герб Нефтегорски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9544" y="846511"/>
            <a:ext cx="1158875" cy="131921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8239076" y="2200101"/>
            <a:ext cx="971550" cy="5032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6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39076" y="2809701"/>
            <a:ext cx="971550" cy="5032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3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402714" y="2192164"/>
            <a:ext cx="969962" cy="50323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17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402714" y="2801764"/>
            <a:ext cx="969962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0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528251" y="2192164"/>
            <a:ext cx="1203325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13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528251" y="2809701"/>
            <a:ext cx="1203325" cy="5032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0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Прямая со стрелкой 13"/>
          <p:cNvCxnSpPr>
            <a:cxnSpLocks noChangeShapeType="1"/>
          </p:cNvCxnSpPr>
          <p:nvPr/>
        </p:nvCxnSpPr>
        <p:spPr bwMode="auto">
          <a:xfrm>
            <a:off x="7134176" y="2457276"/>
            <a:ext cx="950913" cy="0"/>
          </a:xfrm>
          <a:prstGeom prst="straightConnector1">
            <a:avLst/>
          </a:prstGeom>
          <a:noFill/>
          <a:ln w="88900" algn="ctr">
            <a:solidFill>
              <a:srgbClr val="00206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Прямая со стрелкой 14"/>
          <p:cNvCxnSpPr>
            <a:cxnSpLocks noChangeShapeType="1"/>
          </p:cNvCxnSpPr>
          <p:nvPr/>
        </p:nvCxnSpPr>
        <p:spPr bwMode="auto">
          <a:xfrm>
            <a:off x="7132589" y="3085926"/>
            <a:ext cx="950912" cy="3175"/>
          </a:xfrm>
          <a:prstGeom prst="straightConnector1">
            <a:avLst/>
          </a:prstGeom>
          <a:noFill/>
          <a:ln w="88900" algn="ctr">
            <a:solidFill>
              <a:srgbClr val="00206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Скругленный прямоугольник 14"/>
          <p:cNvSpPr/>
          <p:nvPr/>
        </p:nvSpPr>
        <p:spPr>
          <a:xfrm>
            <a:off x="498426" y="5489802"/>
            <a:ext cx="6586538" cy="4730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Численность педагогических работников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93051" y="4794477"/>
            <a:ext cx="971550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322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300989" y="5440590"/>
            <a:ext cx="971550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39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455101" y="4784952"/>
            <a:ext cx="971550" cy="5032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685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464626" y="5432652"/>
            <a:ext cx="969963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81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598102" y="4784952"/>
            <a:ext cx="1163638" cy="5032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1139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90164" y="5432652"/>
            <a:ext cx="1171575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154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2" name="Прямая со стрелкой 23"/>
          <p:cNvCxnSpPr>
            <a:cxnSpLocks noChangeShapeType="1"/>
          </p:cNvCxnSpPr>
          <p:nvPr/>
        </p:nvCxnSpPr>
        <p:spPr bwMode="auto">
          <a:xfrm>
            <a:off x="7197676" y="5065940"/>
            <a:ext cx="950913" cy="0"/>
          </a:xfrm>
          <a:prstGeom prst="straightConnector1">
            <a:avLst/>
          </a:prstGeom>
          <a:noFill/>
          <a:ln w="88900" algn="ctr">
            <a:solidFill>
              <a:srgbClr val="00206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Прямая со стрелкой 24"/>
          <p:cNvCxnSpPr>
            <a:cxnSpLocks noChangeShapeType="1"/>
          </p:cNvCxnSpPr>
          <p:nvPr/>
        </p:nvCxnSpPr>
        <p:spPr bwMode="auto">
          <a:xfrm>
            <a:off x="7210376" y="5726340"/>
            <a:ext cx="950913" cy="3175"/>
          </a:xfrm>
          <a:prstGeom prst="straightConnector1">
            <a:avLst/>
          </a:prstGeom>
          <a:noFill/>
          <a:ln w="88900" algn="ctr">
            <a:solidFill>
              <a:srgbClr val="00206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Скругленный прямоугольник 23"/>
          <p:cNvSpPr/>
          <p:nvPr/>
        </p:nvSpPr>
        <p:spPr>
          <a:xfrm>
            <a:off x="8264476" y="3454226"/>
            <a:ext cx="971550" cy="5032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19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28114" y="3446289"/>
            <a:ext cx="969962" cy="50323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38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539364" y="3446289"/>
            <a:ext cx="1203325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63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7" name="Прямая со стрелкой 29"/>
          <p:cNvCxnSpPr>
            <a:cxnSpLocks noChangeShapeType="1"/>
          </p:cNvCxnSpPr>
          <p:nvPr/>
        </p:nvCxnSpPr>
        <p:spPr bwMode="auto">
          <a:xfrm>
            <a:off x="7157989" y="3730451"/>
            <a:ext cx="950912" cy="3175"/>
          </a:xfrm>
          <a:prstGeom prst="straightConnector1">
            <a:avLst/>
          </a:prstGeom>
          <a:noFill/>
          <a:ln w="88900" algn="ctr">
            <a:solidFill>
              <a:srgbClr val="00206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Скругленный прямоугольник 27"/>
          <p:cNvSpPr/>
          <p:nvPr/>
        </p:nvSpPr>
        <p:spPr>
          <a:xfrm>
            <a:off x="8274001" y="4108276"/>
            <a:ext cx="971550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5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436051" y="4100339"/>
            <a:ext cx="971550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5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564764" y="4093989"/>
            <a:ext cx="1177925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22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4" name="Прямая со стрелкой 38"/>
          <p:cNvCxnSpPr>
            <a:cxnSpLocks noChangeShapeType="1"/>
          </p:cNvCxnSpPr>
          <p:nvPr/>
        </p:nvCxnSpPr>
        <p:spPr bwMode="auto">
          <a:xfrm>
            <a:off x="7178626" y="4379739"/>
            <a:ext cx="950913" cy="0"/>
          </a:xfrm>
          <a:prstGeom prst="straightConnector1">
            <a:avLst/>
          </a:prstGeom>
          <a:noFill/>
          <a:ln w="88900" algn="ctr">
            <a:solidFill>
              <a:srgbClr val="00206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TextBox 41"/>
          <p:cNvSpPr txBox="1">
            <a:spLocks noChangeArrowheads="1"/>
          </p:cNvSpPr>
          <p:nvPr/>
        </p:nvSpPr>
        <p:spPr bwMode="auto">
          <a:xfrm>
            <a:off x="5395938" y="1178877"/>
            <a:ext cx="1506538" cy="647700"/>
          </a:xfrm>
          <a:prstGeom prst="rect">
            <a:avLst/>
          </a:prstGeom>
          <a:solidFill>
            <a:srgbClr val="E30000"/>
          </a:solidFill>
          <a:ln w="19050">
            <a:solidFill>
              <a:srgbClr val="E3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100%</a:t>
            </a:r>
            <a:endParaRPr lang="ru-RU" altLang="ru-RU" b="1" dirty="0">
              <a:solidFill>
                <a:schemeClr val="bg1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37" name="Прямоугольник 3"/>
          <p:cNvSpPr>
            <a:spLocks noChangeArrowheads="1"/>
          </p:cNvSpPr>
          <p:nvPr/>
        </p:nvSpPr>
        <p:spPr bwMode="auto">
          <a:xfrm>
            <a:off x="767407" y="1025684"/>
            <a:ext cx="46285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428A"/>
                </a:solidFill>
                <a:latin typeface="Arial Narrow" panose="020B0606020202030204" pitchFamily="34" charset="0"/>
                <a:cs typeface="Times New Roman" pitchFamily="18" charset="0"/>
              </a:rPr>
              <a:t>Доступность дошкольного образования от 1,5 до 7 лет</a:t>
            </a:r>
            <a:endParaRPr lang="ru-RU" altLang="ru-RU" sz="1600" dirty="0">
              <a:solidFill>
                <a:srgbClr val="00428A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79376" y="2204864"/>
            <a:ext cx="6516688" cy="5207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Детские сады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79376" y="2852564"/>
            <a:ext cx="6529388" cy="4730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Группы кратковременного пребывания</a:t>
            </a:r>
            <a:endParaRPr lang="ru-RU" sz="1600" b="1" kern="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00014" y="4805590"/>
            <a:ext cx="6572250" cy="5207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Число воспитанников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00014" y="3511376"/>
            <a:ext cx="6532562" cy="4730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Количество групп всего, в том числе: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79376" y="4120976"/>
            <a:ext cx="6573838" cy="51911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b="1" kern="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компенсирующие и комбинированные группы</a:t>
            </a:r>
          </a:p>
        </p:txBody>
      </p:sp>
      <p:sp>
        <p:nvSpPr>
          <p:cNvPr id="44" name="Скругленный прямоугольник 14">
            <a:extLst>
              <a:ext uri="{FF2B5EF4-FFF2-40B4-BE49-F238E27FC236}">
                <a16:creationId xmlns:a16="http://schemas.microsoft.com/office/drawing/2014/main" id="{58EFB9A9-18E1-C7B9-B328-26F3AEF7B6FD}"/>
              </a:ext>
            </a:extLst>
          </p:cNvPr>
          <p:cNvSpPr/>
          <p:nvPr/>
        </p:nvSpPr>
        <p:spPr>
          <a:xfrm>
            <a:off x="511888" y="6139668"/>
            <a:ext cx="6586538" cy="4730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Общая численность персонала</a:t>
            </a:r>
          </a:p>
        </p:txBody>
      </p:sp>
      <p:sp>
        <p:nvSpPr>
          <p:cNvPr id="45" name="Скругленный прямоугольник 16">
            <a:extLst>
              <a:ext uri="{FF2B5EF4-FFF2-40B4-BE49-F238E27FC236}">
                <a16:creationId xmlns:a16="http://schemas.microsoft.com/office/drawing/2014/main" id="{048317C4-55A6-9535-2F10-4A8F105E302F}"/>
              </a:ext>
            </a:extLst>
          </p:cNvPr>
          <p:cNvSpPr/>
          <p:nvPr/>
        </p:nvSpPr>
        <p:spPr>
          <a:xfrm>
            <a:off x="8314451" y="6090456"/>
            <a:ext cx="971550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84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Скругленный прямоугольник 18">
            <a:extLst>
              <a:ext uri="{FF2B5EF4-FFF2-40B4-BE49-F238E27FC236}">
                <a16:creationId xmlns:a16="http://schemas.microsoft.com/office/drawing/2014/main" id="{9BCBD067-A9F7-0954-139D-50179A4916E1}"/>
              </a:ext>
            </a:extLst>
          </p:cNvPr>
          <p:cNvSpPr/>
          <p:nvPr/>
        </p:nvSpPr>
        <p:spPr>
          <a:xfrm>
            <a:off x="9478088" y="6082518"/>
            <a:ext cx="969963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187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Скругленный прямоугольник 20">
            <a:extLst>
              <a:ext uri="{FF2B5EF4-FFF2-40B4-BE49-F238E27FC236}">
                <a16:creationId xmlns:a16="http://schemas.microsoft.com/office/drawing/2014/main" id="{01D8EC35-DA98-8A92-4269-461A0B2257FE}"/>
              </a:ext>
            </a:extLst>
          </p:cNvPr>
          <p:cNvSpPr/>
          <p:nvPr/>
        </p:nvSpPr>
        <p:spPr>
          <a:xfrm>
            <a:off x="10603626" y="6082518"/>
            <a:ext cx="1171575" cy="5016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334</a:t>
            </a:r>
            <a:endParaRPr lang="ru-RU" sz="2000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8" name="Прямая со стрелкой 24">
            <a:extLst>
              <a:ext uri="{FF2B5EF4-FFF2-40B4-BE49-F238E27FC236}">
                <a16:creationId xmlns:a16="http://schemas.microsoft.com/office/drawing/2014/main" id="{16412828-CB9C-D2F0-5613-D53EC3081D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23838" y="6376206"/>
            <a:ext cx="950913" cy="3175"/>
          </a:xfrm>
          <a:prstGeom prst="straightConnector1">
            <a:avLst/>
          </a:prstGeom>
          <a:noFill/>
          <a:ln w="88900" algn="ctr">
            <a:solidFill>
              <a:srgbClr val="00206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9316056" y="6430180"/>
            <a:ext cx="2844800" cy="365125"/>
          </a:xfrm>
        </p:spPr>
        <p:txBody>
          <a:bodyPr/>
          <a:lstStyle/>
          <a:p>
            <a:fld id="{B19B0651-EE4F-4900-A07F-96A6BFA9D0F0}" type="slidenum">
              <a:rPr lang="ru-RU" sz="1800" smtClean="0"/>
              <a:pPr/>
              <a:t>4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678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1111" t="6289" r="1111" b="11958"/>
          <a:stretch>
            <a:fillRect/>
          </a:stretch>
        </p:blipFill>
        <p:spPr bwMode="auto">
          <a:xfrm>
            <a:off x="166646" y="857232"/>
            <a:ext cx="621510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-2495" y="-4361"/>
            <a:ext cx="12192000" cy="6970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63352" y="23813"/>
            <a:ext cx="11809311" cy="66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единого образовательного пространства РФ</a:t>
            </a:r>
            <a:endParaRPr lang="ru-RU" altLang="ru-RU" sz="36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8480" y="4643446"/>
            <a:ext cx="864399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</a:rPr>
              <a:t>ТОП профессиональных дефицитов педагогов системы дошкольного образования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 Narrow" pitchFamily="34" charset="0"/>
              </a:rPr>
              <a:t> Отбор методов воспитания, методов обучения, в основе которых </a:t>
            </a:r>
            <a:r>
              <a:rPr lang="ru-RU" altLang="ru-RU" sz="1600" b="1" u="sng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познавательная деятельность </a:t>
            </a:r>
            <a:r>
              <a:rPr lang="ru-RU" sz="1600" dirty="0" smtClean="0">
                <a:latin typeface="Arial Narrow" pitchFamily="34" charset="0"/>
              </a:rPr>
              <a:t>детей.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 Narrow" pitchFamily="34" charset="0"/>
              </a:rPr>
              <a:t> Отбор методов развития и поддержки </a:t>
            </a:r>
            <a:r>
              <a:rPr lang="ru-RU" altLang="ru-RU" sz="1600" b="1" u="sng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детской инициативы и самостоятельности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 Narrow" pitchFamily="34" charset="0"/>
              </a:rPr>
              <a:t> Использование </a:t>
            </a:r>
            <a:r>
              <a:rPr lang="ru-RU" altLang="ru-RU" sz="1600" b="1" u="sng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культурно-исторического, </a:t>
            </a:r>
            <a:r>
              <a:rPr lang="ru-RU" altLang="ru-RU" sz="1600" b="1" u="sng" dirty="0" err="1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деятельностного</a:t>
            </a:r>
            <a:r>
              <a:rPr lang="ru-RU" altLang="ru-RU" sz="1600" b="1" u="sng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и развивающего </a:t>
            </a:r>
            <a:r>
              <a:rPr lang="ru-RU" sz="1600" dirty="0" smtClean="0">
                <a:latin typeface="Arial Narrow" pitchFamily="34" charset="0"/>
              </a:rPr>
              <a:t>подходов.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 Narrow" pitchFamily="34" charset="0"/>
              </a:rPr>
              <a:t> </a:t>
            </a:r>
            <a:r>
              <a:rPr lang="ru-RU" altLang="ru-RU" sz="1600" b="1" u="sng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Конструирование содержания </a:t>
            </a:r>
            <a:r>
              <a:rPr lang="ru-RU" sz="1600" dirty="0" smtClean="0">
                <a:latin typeface="Arial Narrow" pitchFamily="34" charset="0"/>
              </a:rPr>
              <a:t>занятия в соответствии </a:t>
            </a:r>
            <a:r>
              <a:rPr lang="ru-RU" altLang="ru-RU" sz="1600" b="1" u="sng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задачами ФОП ДО </a:t>
            </a:r>
            <a:r>
              <a:rPr lang="ru-RU" sz="1600" dirty="0" smtClean="0">
                <a:latin typeface="Arial Narrow" pitchFamily="34" charset="0"/>
              </a:rPr>
              <a:t>в данной возрастной группе;  в соответствии </a:t>
            </a:r>
            <a:r>
              <a:rPr lang="ru-RU" altLang="ru-RU" sz="1600" b="1" u="sng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основной содержательной линией </a:t>
            </a:r>
            <a:r>
              <a:rPr lang="ru-RU" sz="1600" dirty="0" smtClean="0">
                <a:latin typeface="Arial Narrow" pitchFamily="34" charset="0"/>
              </a:rPr>
              <a:t>(математика, развитие речи, ознакомление с художественной литературой).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9522" y="4714884"/>
            <a:ext cx="2786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b="1" dirty="0" smtClean="0"/>
              <a:t> </a:t>
            </a:r>
            <a:r>
              <a:rPr lang="ru-RU" b="1" dirty="0" smtClean="0">
                <a:latin typeface="Arial Narrow" pitchFamily="34" charset="0"/>
              </a:rPr>
              <a:t>Программа воспитания.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smtClean="0">
                <a:latin typeface="Arial Narrow" pitchFamily="34" charset="0"/>
              </a:rPr>
              <a:t> Часть, формируемая участниками образовательных отношений.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smtClean="0">
                <a:latin typeface="Arial Narrow" pitchFamily="34" charset="0"/>
              </a:rPr>
              <a:t> Работа с детьми с ОВЗ.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3836" y="3143248"/>
            <a:ext cx="3214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Результаты </a:t>
            </a:r>
          </a:p>
          <a:p>
            <a: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методического аудита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53190" y="1000108"/>
            <a:ext cx="5429288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Поручения Министра образования </a:t>
            </a:r>
          </a:p>
          <a:p>
            <a:pPr algn="ctr"/>
            <a: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на августовском совещании </a:t>
            </a:r>
          </a:p>
          <a:p>
            <a:pPr algn="ctr"/>
            <a: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на 2024-2025 год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Arial Narrow" pitchFamily="34" charset="0"/>
              </a:rPr>
              <a:t> Мероприятия по </a:t>
            </a: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</a:rPr>
              <a:t>просвещению родителей</a:t>
            </a:r>
            <a:r>
              <a:rPr lang="ru-RU" dirty="0" smtClean="0">
                <a:latin typeface="Arial Narrow" pitchFamily="34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</a:rPr>
              <a:t>Трудовое воспитание </a:t>
            </a:r>
            <a:r>
              <a:rPr lang="ru-RU" dirty="0" smtClean="0">
                <a:latin typeface="Arial Narrow" pitchFamily="34" charset="0"/>
              </a:rPr>
              <a:t>(программы, образовательная деятельность, условия, мероприятия, направленные на формирование ценностного отношения к труду).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Arial Narrow" pitchFamily="34" charset="0"/>
              </a:rPr>
              <a:t> Акцент на </a:t>
            </a: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</a:rPr>
              <a:t>патриотическое воспитание дошкольников,</a:t>
            </a:r>
            <a:r>
              <a:rPr lang="ru-RU" dirty="0" smtClean="0">
                <a:latin typeface="Arial Narrow" pitchFamily="34" charset="0"/>
              </a:rPr>
              <a:t> внедрение в практику воспитательной работы современных методов и технологий, направленных на приобщение детей к ценности патриотизма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t="10742" r="79502" b="57031"/>
          <a:stretch>
            <a:fillRect/>
          </a:stretch>
        </p:blipFill>
        <p:spPr bwMode="auto">
          <a:xfrm>
            <a:off x="3809984" y="3214686"/>
            <a:ext cx="1285884" cy="113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52398" y="4143380"/>
            <a:ext cx="2643206" cy="492186"/>
          </a:xfrm>
          <a:prstGeom prst="rect">
            <a:avLst/>
          </a:prstGeom>
          <a:solidFill>
            <a:srgbClr val="9E0000"/>
          </a:solidFill>
          <a:ln w="9525">
            <a:solidFill>
              <a:srgbClr val="006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Слабые стороны: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6490" y="4170"/>
            <a:ext cx="12194495" cy="9924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1344" y="42558"/>
            <a:ext cx="11881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</a:rPr>
              <a:t>Организация психолого-педагогического и коррекционно-развивающего сопровождения дошкольников с ОВЗ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2176"/>
              </p:ext>
            </p:extLst>
          </p:nvPr>
        </p:nvGraphicFramePr>
        <p:xfrm>
          <a:off x="6738942" y="1857364"/>
          <a:ext cx="5286414" cy="91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41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13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532">
                <a:tc>
                  <a:txBody>
                    <a:bodyPr/>
                    <a:lstStyle/>
                    <a:p>
                      <a:pPr algn="ctr"/>
                      <a:r>
                        <a:rPr lang="ru-RU" sz="22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kern="12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200" b="1" kern="12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72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77%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77%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78%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85%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81%</a:t>
                      </a: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rgbClr val="19531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82,2%</a:t>
                      </a:r>
                      <a:endParaRPr lang="ru-RU" sz="2600" b="1" dirty="0">
                        <a:solidFill>
                          <a:srgbClr val="19531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40" marB="457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834148" y="1142984"/>
            <a:ext cx="52999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 Narrow" panose="020B0606020202030204" pitchFamily="34" charset="0"/>
              </a:rPr>
              <a:t>Динамика доли выпускников </a:t>
            </a:r>
            <a:r>
              <a:rPr lang="ru-RU" altLang="ru-RU" sz="2000" b="1" dirty="0" smtClean="0">
                <a:latin typeface="Arial Narrow" panose="020B0606020202030204" pitchFamily="34" charset="0"/>
              </a:rPr>
              <a:t>детских садов </a:t>
            </a:r>
            <a:r>
              <a:rPr lang="ru-RU" altLang="ru-RU" sz="2000" b="1" dirty="0">
                <a:latin typeface="Arial Narrow" panose="020B0606020202030204" pitchFamily="34" charset="0"/>
              </a:rPr>
              <a:t>с полностью исправленным дефектом</a:t>
            </a:r>
          </a:p>
        </p:txBody>
      </p:sp>
      <p:graphicFrame>
        <p:nvGraphicFramePr>
          <p:cNvPr id="10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758719"/>
              </p:ext>
            </p:extLst>
          </p:nvPr>
        </p:nvGraphicFramePr>
        <p:xfrm>
          <a:off x="7096132" y="3429000"/>
          <a:ext cx="4745118" cy="244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7096132" y="3071810"/>
            <a:ext cx="47863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>
                <a:latin typeface="Arial Narrow" panose="020B0606020202030204" pitchFamily="34" charset="0"/>
              </a:rPr>
              <a:t>Динамика доли граждан, удовлетворённых </a:t>
            </a:r>
            <a:r>
              <a:rPr lang="ru-RU" altLang="ru-RU" sz="2000" b="1" dirty="0" smtClean="0">
                <a:latin typeface="Arial Narrow" panose="020B0606020202030204" pitchFamily="34" charset="0"/>
              </a:rPr>
              <a:t>качеством </a:t>
            </a:r>
            <a:r>
              <a:rPr lang="ru-RU" alt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психолого-педагогической помощи </a:t>
            </a:r>
            <a:r>
              <a:rPr lang="ru-RU" altLang="ru-RU" sz="2000" b="1" dirty="0" smtClean="0">
                <a:latin typeface="Arial Narrow" panose="020B0606020202030204" pitchFamily="34" charset="0"/>
              </a:rPr>
              <a:t> </a:t>
            </a:r>
            <a:endParaRPr lang="ru-RU" altLang="ru-RU" sz="2000" b="1" dirty="0">
              <a:latin typeface="Arial Narrow" panose="020B0606020202030204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 l="1220" t="15501"/>
          <a:stretch>
            <a:fillRect/>
          </a:stretch>
        </p:blipFill>
        <p:spPr bwMode="auto">
          <a:xfrm>
            <a:off x="238084" y="1857364"/>
            <a:ext cx="635798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FF373E-8B8B-575A-68CC-6D5C6C5C4B78}"/>
              </a:ext>
            </a:extLst>
          </p:cNvPr>
          <p:cNvSpPr/>
          <p:nvPr/>
        </p:nvSpPr>
        <p:spPr>
          <a:xfrm>
            <a:off x="6024562" y="1857364"/>
            <a:ext cx="571504" cy="285752"/>
          </a:xfrm>
          <a:prstGeom prst="rect">
            <a:avLst/>
          </a:prstGeom>
          <a:noFill/>
          <a:ln w="4445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91AE72C-3DDD-0692-8D0B-04711827F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1285860"/>
            <a:ext cx="489409" cy="58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66646" y="1071546"/>
            <a:ext cx="57864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Доля воспитанников с ОВЗ, посещающих коррекционно-развивающие занятия</a:t>
            </a:r>
            <a:endParaRPr lang="ru-RU" alt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9522" y="6072206"/>
            <a:ext cx="2259543" cy="492186"/>
          </a:xfrm>
          <a:prstGeom prst="rect">
            <a:avLst/>
          </a:prstGeom>
          <a:solidFill>
            <a:srgbClr val="9E0000"/>
          </a:solidFill>
          <a:ln w="9525">
            <a:solidFill>
              <a:srgbClr val="006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ПРОБЛЕМА: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2595538" y="5929330"/>
            <a:ext cx="9144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ru-RU" sz="2000" dirty="0" smtClean="0">
                <a:latin typeface="Arial Narrow" pitchFamily="34" charset="0"/>
              </a:rPr>
              <a:t>Коррекционно-развивающие занятия проводят педагоги, не имеющие специальной подготовки для работы с детьми с ОВЗ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2495" y="-4361"/>
            <a:ext cx="12194495" cy="9924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0960" y="1071546"/>
            <a:ext cx="9976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 Narrow" panose="020B0606020202030204" pitchFamily="34" charset="0"/>
              </a:rPr>
              <a:t>Нормативно-правовое </a:t>
            </a:r>
            <a:r>
              <a:rPr lang="ru-RU" sz="2400" b="1" dirty="0">
                <a:latin typeface="Arial Narrow" panose="020B0606020202030204" pitchFamily="34" charset="0"/>
              </a:rPr>
              <a:t>обеспечение деятельности ДОО по организации получения </a:t>
            </a:r>
            <a:r>
              <a:rPr lang="ru-RU" sz="2400" b="1" dirty="0" smtClean="0">
                <a:latin typeface="Arial Narrow" panose="020B0606020202030204" pitchFamily="34" charset="0"/>
              </a:rPr>
              <a:t>образования обучающимися </a:t>
            </a:r>
            <a:r>
              <a:rPr lang="ru-RU" sz="2400" b="1" dirty="0">
                <a:latin typeface="Arial Narrow" panose="020B0606020202030204" pitchFamily="34" charset="0"/>
              </a:rPr>
              <a:t>с </a:t>
            </a:r>
            <a:r>
              <a:rPr lang="ru-RU" sz="2400" b="1" dirty="0" smtClean="0">
                <a:latin typeface="Arial Narrow" panose="020B0606020202030204" pitchFamily="34" charset="0"/>
              </a:rPr>
              <a:t>ОВЗ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336" y="34027"/>
            <a:ext cx="11953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 Narrow" panose="020B0606020202030204" pitchFamily="34" charset="0"/>
              </a:rPr>
              <a:t>Создание условий для получения дошкольного образования </a:t>
            </a:r>
          </a:p>
          <a:p>
            <a:pPr algn="ctr"/>
            <a:r>
              <a:rPr lang="ru-RU" sz="2800" b="1" dirty="0">
                <a:latin typeface="Arial Narrow" panose="020B0606020202030204" pitchFamily="34" charset="0"/>
              </a:rPr>
              <a:t>обучающимися с ограниченными возможностями здоровья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20" y="2000240"/>
            <a:ext cx="1013459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66646" y="2857496"/>
            <a:ext cx="1714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Мониторинг министерства образования Самарской области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2024</a:t>
            </a:r>
            <a:endParaRPr lang="ru-RU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094EE7-5FFE-76EC-9A17-68AA50C3770D}"/>
              </a:ext>
            </a:extLst>
          </p:cNvPr>
          <p:cNvSpPr/>
          <p:nvPr/>
        </p:nvSpPr>
        <p:spPr>
          <a:xfrm>
            <a:off x="11025222" y="2000240"/>
            <a:ext cx="432619" cy="1194100"/>
          </a:xfrm>
          <a:prstGeom prst="rect">
            <a:avLst/>
          </a:prstGeom>
          <a:noFill/>
          <a:ln w="889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E5A1D7B-4422-9D7E-B0B8-D44C8ECB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222" y="1214422"/>
            <a:ext cx="619726" cy="73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8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4" y="1714488"/>
            <a:ext cx="533160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-6490" y="4170"/>
            <a:ext cx="12194495" cy="9924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1344" y="42558"/>
            <a:ext cx="11881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</a:rPr>
              <a:t>Организация психолого-педагогического и коррекционно-развивающего сопровождения дошкольников с ОВЗ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522" y="1142984"/>
            <a:ext cx="9354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Организация работы психолого-педагогического консилиума (</a:t>
            </a:r>
            <a:r>
              <a:rPr lang="ru-RU" sz="2400" b="1" dirty="0" err="1">
                <a:latin typeface="Arial Narrow" panose="020B0606020202030204" pitchFamily="34" charset="0"/>
              </a:rPr>
              <a:t>ППк</a:t>
            </a:r>
            <a:r>
              <a:rPr lang="ru-RU" sz="2400" b="1" dirty="0">
                <a:latin typeface="Arial Narrow" panose="020B0606020202030204" pitchFamily="34" charset="0"/>
              </a:rPr>
              <a:t>)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FF373E-8B8B-575A-68CC-6D5C6C5C4B78}"/>
              </a:ext>
            </a:extLst>
          </p:cNvPr>
          <p:cNvSpPr/>
          <p:nvPr/>
        </p:nvSpPr>
        <p:spPr>
          <a:xfrm>
            <a:off x="10453718" y="1785926"/>
            <a:ext cx="714380" cy="456406"/>
          </a:xfrm>
          <a:prstGeom prst="rect">
            <a:avLst/>
          </a:prstGeom>
          <a:noFill/>
          <a:ln w="889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91AE72C-3DDD-0692-8D0B-04711827F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94" y="928670"/>
            <a:ext cx="648073" cy="77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 cstate="print"/>
          <a:srcRect r="7283"/>
          <a:stretch>
            <a:fillRect/>
          </a:stretch>
        </p:blipFill>
        <p:spPr bwMode="auto">
          <a:xfrm>
            <a:off x="238084" y="1714488"/>
            <a:ext cx="6490652" cy="380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 bwMode="auto">
          <a:xfrm>
            <a:off x="5595934" y="5643578"/>
            <a:ext cx="2786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+mn-ea"/>
                <a:cs typeface="+mn-cs"/>
              </a:rPr>
              <a:t>Доля ДОО, в которых дети с ЗПР получают помощь дефектолога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DB9F52-3505-496B-A8A6-BFBA9F1AAA3E}"/>
              </a:ext>
            </a:extLst>
          </p:cNvPr>
          <p:cNvSpPr txBox="1"/>
          <p:nvPr/>
        </p:nvSpPr>
        <p:spPr bwMode="auto">
          <a:xfrm>
            <a:off x="8524892" y="5715016"/>
            <a:ext cx="1386297" cy="830997"/>
          </a:xfrm>
          <a:prstGeom prst="rect">
            <a:avLst/>
          </a:prstGeom>
          <a:solidFill>
            <a:srgbClr val="185292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Регион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32,4%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B8E8CC-E722-47DD-841E-B8962F2DBC1E}"/>
              </a:ext>
            </a:extLst>
          </p:cNvPr>
          <p:cNvSpPr txBox="1"/>
          <p:nvPr/>
        </p:nvSpPr>
        <p:spPr>
          <a:xfrm>
            <a:off x="452398" y="5643578"/>
            <a:ext cx="1532230" cy="461665"/>
          </a:xfrm>
          <a:prstGeom prst="rect">
            <a:avLst/>
          </a:prstGeom>
          <a:solidFill>
            <a:srgbClr val="185292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ЗАДАЧА: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452398" y="6143644"/>
            <a:ext cx="5857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 Narrow"/>
                <a:ea typeface="+mn-ea"/>
                <a:cs typeface="+mn-cs"/>
              </a:rPr>
              <a:t> Подготовка педагогов-дефектологов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DB9F52-3505-496B-A8A6-BFBA9F1AAA3E}"/>
              </a:ext>
            </a:extLst>
          </p:cNvPr>
          <p:cNvSpPr txBox="1"/>
          <p:nvPr/>
        </p:nvSpPr>
        <p:spPr bwMode="auto">
          <a:xfrm>
            <a:off x="9953652" y="5715015"/>
            <a:ext cx="1714512" cy="830997"/>
          </a:xfrm>
          <a:prstGeom prst="rect">
            <a:avLst/>
          </a:prstGeom>
          <a:solidFill>
            <a:srgbClr val="A8000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Юго-Восток</a:t>
            </a:r>
            <a:endParaRPr lang="ru-RU" sz="2400" b="1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9,1%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6490" y="4171"/>
            <a:ext cx="12194495" cy="616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" y="417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Обеспечение системы дошкольного образования профессиональными кадрами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38084" y="1142984"/>
          <a:ext cx="11641523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1952596" y="642918"/>
            <a:ext cx="9358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Доля педагогов дошкольного образования по возрастному составу, %</a:t>
            </a:r>
            <a:endParaRPr lang="ru-RU" alt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1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758719"/>
              </p:ext>
            </p:extLst>
          </p:nvPr>
        </p:nvGraphicFramePr>
        <p:xfrm>
          <a:off x="4524364" y="4429132"/>
          <a:ext cx="3357586" cy="2160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8310578" y="3714752"/>
            <a:ext cx="35719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Имеют высшее педагогическое образование – 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38%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Молодые педагоги в возрасте до 35 лет – 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21,5%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Молодые воспитатели в возрасте до 35 лет – 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25,2%  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Охвачены наставничеством – 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100% </a:t>
            </a:r>
            <a:r>
              <a:rPr lang="ru-RU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молодых кадров</a:t>
            </a:r>
            <a:endParaRPr lang="ru-RU" sz="2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81488" y="3714752"/>
            <a:ext cx="3857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Динамика доли педагогов с квалификационными категориями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49AAE76C-0D74-D4A2-525B-85C9D4587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515498"/>
              </p:ext>
            </p:extLst>
          </p:nvPr>
        </p:nvGraphicFramePr>
        <p:xfrm>
          <a:off x="380960" y="4429132"/>
          <a:ext cx="3786214" cy="207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39F1AD3B-95C7-40D1-7240-6D538CE5F827}"/>
              </a:ext>
            </a:extLst>
          </p:cNvPr>
          <p:cNvSpPr txBox="1"/>
          <p:nvPr/>
        </p:nvSpPr>
        <p:spPr>
          <a:xfrm>
            <a:off x="523836" y="3714752"/>
            <a:ext cx="29058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cs typeface="+mn-cs"/>
              </a:rPr>
              <a:t>Динамика доли педагогов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cs typeface="+mn-cs"/>
              </a:rPr>
              <a:t>до 35 лет по округу</a:t>
            </a:r>
          </a:p>
        </p:txBody>
      </p:sp>
    </p:spTree>
    <p:extLst>
      <p:ext uri="{BB962C8B-B14F-4D97-AF65-F5344CB8AC3E}">
        <p14:creationId xmlns:p14="http://schemas.microsoft.com/office/powerpoint/2010/main" val="29716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7060</TotalTime>
  <Words>1593</Words>
  <Application>Microsoft Office PowerPoint</Application>
  <PresentationFormat>Широкоэкранный</PresentationFormat>
  <Paragraphs>267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宋体</vt:lpstr>
      <vt:lpstr>Arial</vt:lpstr>
      <vt:lpstr>Arial Narrow</vt:lpstr>
      <vt:lpstr>Bebas Neue Book</vt:lpstr>
      <vt:lpstr>Bebas Neue Regular</vt:lpstr>
      <vt:lpstr>Calibri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irina1966</dc:creator>
  <cp:lastModifiedBy>Checheneva</cp:lastModifiedBy>
  <cp:revision>688</cp:revision>
  <cp:lastPrinted>2024-09-25T09:03:55Z</cp:lastPrinted>
  <dcterms:created xsi:type="dcterms:W3CDTF">2015-09-09T04:35:08Z</dcterms:created>
  <dcterms:modified xsi:type="dcterms:W3CDTF">2024-09-25T13:36:46Z</dcterms:modified>
</cp:coreProperties>
</file>